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76" r:id="rId2"/>
    <p:sldId id="395" r:id="rId3"/>
    <p:sldId id="397" r:id="rId4"/>
    <p:sldId id="497" r:id="rId5"/>
    <p:sldId id="498" r:id="rId6"/>
    <p:sldId id="547" r:id="rId7"/>
    <p:sldId id="548" r:id="rId8"/>
    <p:sldId id="566" r:id="rId9"/>
    <p:sldId id="502" r:id="rId10"/>
    <p:sldId id="501" r:id="rId11"/>
    <p:sldId id="500" r:id="rId12"/>
    <p:sldId id="499" r:id="rId13"/>
    <p:sldId id="485" r:id="rId14"/>
    <p:sldId id="419" r:id="rId15"/>
    <p:sldId id="503" r:id="rId16"/>
    <p:sldId id="549" r:id="rId17"/>
    <p:sldId id="550" r:id="rId18"/>
    <p:sldId id="486" r:id="rId19"/>
    <p:sldId id="504" r:id="rId20"/>
    <p:sldId id="505" r:id="rId21"/>
    <p:sldId id="420" r:id="rId22"/>
    <p:sldId id="571" r:id="rId23"/>
    <p:sldId id="507" r:id="rId24"/>
    <p:sldId id="506" r:id="rId25"/>
    <p:sldId id="508" r:id="rId26"/>
    <p:sldId id="509" r:id="rId27"/>
    <p:sldId id="510" r:id="rId28"/>
    <p:sldId id="511" r:id="rId29"/>
    <p:sldId id="553" r:id="rId30"/>
    <p:sldId id="554" r:id="rId31"/>
    <p:sldId id="490" r:id="rId32"/>
    <p:sldId id="516" r:id="rId33"/>
    <p:sldId id="421" r:id="rId34"/>
    <p:sldId id="515" r:id="rId35"/>
    <p:sldId id="514" r:id="rId36"/>
    <p:sldId id="488" r:id="rId37"/>
    <p:sldId id="520" r:id="rId38"/>
    <p:sldId id="489" r:id="rId39"/>
    <p:sldId id="523" r:id="rId40"/>
    <p:sldId id="533" r:id="rId41"/>
    <p:sldId id="522" r:id="rId42"/>
    <p:sldId id="555" r:id="rId43"/>
    <p:sldId id="556" r:id="rId44"/>
    <p:sldId id="568" r:id="rId45"/>
    <p:sldId id="487" r:id="rId46"/>
    <p:sldId id="527" r:id="rId47"/>
    <p:sldId id="537" r:id="rId48"/>
    <p:sldId id="536" r:id="rId49"/>
    <p:sldId id="535" r:id="rId50"/>
    <p:sldId id="534" r:id="rId51"/>
    <p:sldId id="526" r:id="rId52"/>
    <p:sldId id="538" r:id="rId53"/>
    <p:sldId id="525" r:id="rId54"/>
    <p:sldId id="524" r:id="rId55"/>
    <p:sldId id="530" r:id="rId56"/>
    <p:sldId id="539" r:id="rId57"/>
    <p:sldId id="540" r:id="rId58"/>
    <p:sldId id="541" r:id="rId59"/>
    <p:sldId id="543" r:id="rId60"/>
    <p:sldId id="542" r:id="rId61"/>
    <p:sldId id="544" r:id="rId62"/>
    <p:sldId id="545" r:id="rId63"/>
    <p:sldId id="557" r:id="rId64"/>
    <p:sldId id="558" r:id="rId65"/>
    <p:sldId id="569" r:id="rId66"/>
    <p:sldId id="529" r:id="rId67"/>
    <p:sldId id="492" r:id="rId68"/>
    <p:sldId id="528" r:id="rId69"/>
    <p:sldId id="559" r:id="rId70"/>
    <p:sldId id="560" r:id="rId71"/>
    <p:sldId id="496" r:id="rId72"/>
    <p:sldId id="546" r:id="rId73"/>
    <p:sldId id="495" r:id="rId74"/>
    <p:sldId id="561" r:id="rId75"/>
    <p:sldId id="562" r:id="rId76"/>
    <p:sldId id="570" r:id="rId77"/>
    <p:sldId id="563" r:id="rId78"/>
    <p:sldId id="564" r:id="rId79"/>
    <p:sldId id="56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EB1DE"/>
    <a:srgbClr val="003057"/>
    <a:srgbClr val="005A70"/>
    <a:srgbClr val="007FA3"/>
    <a:srgbClr val="E3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7" autoAdjust="0"/>
    <p:restoredTop sz="83248" autoAdjust="0"/>
  </p:normalViewPr>
  <p:slideViewPr>
    <p:cSldViewPr>
      <p:cViewPr varScale="1">
        <p:scale>
          <a:sx n="116" d="100"/>
          <a:sy n="116" d="100"/>
        </p:scale>
        <p:origin x="1920" y="8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p:scale>
        <a:sx n="200" d="100"/>
        <a:sy n="200" d="100"/>
      </p:scale>
      <p:origin x="0" y="-14736"/>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Slide</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Header Placeholder 4"/>
          <p:cNvSpPr>
            <a:spLocks noGrp="1"/>
          </p:cNvSpPr>
          <p:nvPr>
            <p:ph type="hdr" sz="quarter" idx="11"/>
          </p:nvPr>
        </p:nvSpPr>
        <p:spPr/>
        <p:txBody>
          <a:bodyPr/>
          <a:lstStyle/>
          <a:p>
            <a:r>
              <a:rPr lang="en-US" smtClean="0"/>
              <a:t>Slide</a:t>
            </a:r>
            <a:endParaRPr lang="en-US" dirty="0"/>
          </a:p>
        </p:txBody>
      </p:sp>
    </p:spTree>
    <p:extLst>
      <p:ext uri="{BB962C8B-B14F-4D97-AF65-F5344CB8AC3E}">
        <p14:creationId xmlns:p14="http://schemas.microsoft.com/office/powerpoint/2010/main" val="211471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DF314E5-83AF-4F7C-BEA1-662A9B900D6C}"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5AA2D26-BBF9-4F09-8A48-7039844EEC86}" type="datetime1">
              <a:rPr lang="en-US" smtClean="0"/>
              <a:t>9/22/2020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3FC079BC-4AB9-43D8-A7E7-142CFE2D600B}"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2B9B35BE-7D04-475C-BFF2-B0721AF8C74E}"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stretch>
            <a:fillRect/>
          </a:stretch>
        </p:blipFill>
        <p:spPr>
          <a:xfrm>
            <a:off x="228600" y="6475653"/>
            <a:ext cx="365792" cy="365792"/>
          </a:xfrm>
          <a:prstGeom prst="rect">
            <a:avLst/>
          </a:prstGeom>
        </p:spPr>
      </p:pic>
      <p:sp>
        <p:nvSpPr>
          <p:cNvPr id="8" name="TextBox 7"/>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1B50D6B7-567D-431D-BC21-8F904DCEAEB4}"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228600" y="6475653"/>
            <a:ext cx="365792" cy="365792"/>
          </a:xfrm>
          <a:prstGeom prst="rect">
            <a:avLst/>
          </a:prstGeom>
        </p:spPr>
      </p:pic>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FE0D7AE-ADA6-4228-BD6C-09513D6B0BF3}"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77214F1-46B8-4720-A4AD-B01C9A5A9AF1}"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38972762-B184-4C20-9258-9D1C9F7467CC}" type="datetime1">
              <a:rPr lang="en-US" smtClean="0"/>
              <a:t>9/22/2020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BCCF425-0998-43A2-9CD4-F2420B9F38D9}"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4AA26EA-7559-4628-8F90-4F10D7FEBB64}"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D4DE1C02-42AF-4C63-BAAD-BB90EF8AC437}"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A5D8B88-836F-4577-B6F7-01CB0C9D2BDA}" type="datetime1">
              <a:rPr lang="en-US" smtClean="0"/>
              <a:t>9/22/2020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oMO3U0UbREo"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_5r4loXPyx8"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youtu.be/rmQby7adocM" TargetMode="External"/><Relationship Id="rId4" Type="http://schemas.openxmlformats.org/officeDocument/2006/relationships/hyperlink" Target="https://youtu.be/B5NiTN0chj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N1jVA8qH_O8"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lqZFkIyNGAU"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Z_E0V20SIJ8"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uIXJclJE2Y" TargetMode="External"/><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hyperlink" Target="https://youtu.be/39bPjnFBt-ovhttps:/youtu.be/39bPjnFBt-o" TargetMode="External"/><Relationship Id="rId4" Type="http://schemas.openxmlformats.org/officeDocument/2006/relationships/hyperlink" Target="https://youtu.be/ux3Ze7RjPoA"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youtu.be/xei9Z6k_4Do"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youtu.be/ZWWvK7WqIk0"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Principles and Practices</a:t>
            </a:r>
            <a:endParaRPr lang="en-US" dirty="0" smtClean="0"/>
          </a:p>
        </p:txBody>
      </p:sp>
      <p:sp>
        <p:nvSpPr>
          <p:cNvPr id="4" name="Text Placeholder 3"/>
          <p:cNvSpPr>
            <a:spLocks noGrp="1"/>
          </p:cNvSpPr>
          <p:nvPr>
            <p:ph type="body" sz="quarter" idx="14"/>
          </p:nvPr>
        </p:nvSpPr>
        <p:spPr/>
        <p:txBody>
          <a:bodyPr/>
          <a:lstStyle/>
          <a:p>
            <a:r>
              <a:rPr lang="en-US" b="1" dirty="0" smtClean="0"/>
              <a:t>Chapter 1</a:t>
            </a:r>
            <a:endParaRPr lang="en-US" b="1" dirty="0"/>
          </a:p>
        </p:txBody>
      </p:sp>
      <p:sp>
        <p:nvSpPr>
          <p:cNvPr id="5" name="Text Placeholder 4"/>
          <p:cNvSpPr>
            <a:spLocks noGrp="1"/>
          </p:cNvSpPr>
          <p:nvPr>
            <p:ph type="body" sz="quarter" idx="15"/>
          </p:nvPr>
        </p:nvSpPr>
        <p:spPr/>
        <p:txBody>
          <a:bodyPr/>
          <a:lstStyle/>
          <a:p>
            <a:r>
              <a:rPr lang="en-US" sz="3200" b="1" dirty="0" smtClean="0"/>
              <a:t>Introduction to Sustainability</a:t>
            </a:r>
          </a:p>
        </p:txBody>
      </p:sp>
      <p:sp>
        <p:nvSpPr>
          <p:cNvPr id="8" name="Text Placeholder 7"/>
          <p:cNvSpPr>
            <a:spLocks noGrp="1"/>
          </p:cNvSpPr>
          <p:nvPr>
            <p:ph type="body" sz="quarter" idx="13"/>
          </p:nvPr>
        </p:nvSpPr>
        <p:spPr/>
        <p:txBody>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8" y="1685968"/>
            <a:ext cx="3991232" cy="399123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SUSTAINABILITY 2.</a:t>
            </a:r>
            <a:endParaRPr lang="en-US" dirty="0"/>
          </a:p>
        </p:txBody>
      </p:sp>
      <p:sp>
        <p:nvSpPr>
          <p:cNvPr id="3" name="Content Placeholder 2"/>
          <p:cNvSpPr>
            <a:spLocks noGrp="1"/>
          </p:cNvSpPr>
          <p:nvPr>
            <p:ph idx="1"/>
          </p:nvPr>
        </p:nvSpPr>
        <p:spPr/>
        <p:txBody>
          <a:bodyPr/>
          <a:lstStyle/>
          <a:p>
            <a:r>
              <a:rPr lang="en-US" b="1" dirty="0" smtClean="0">
                <a:solidFill>
                  <a:srgbClr val="00B050"/>
                </a:solidFill>
              </a:rPr>
              <a:t>Maximum Sustainable Yield (MSY)</a:t>
            </a:r>
          </a:p>
          <a:p>
            <a:pPr lvl="1"/>
            <a:r>
              <a:rPr lang="en-US" dirty="0" smtClean="0"/>
              <a:t>Reach maximum </a:t>
            </a:r>
            <a:r>
              <a:rPr lang="en-US" dirty="0"/>
              <a:t>amount of resource extraction </a:t>
            </a:r>
            <a:endParaRPr lang="en-US" dirty="0" smtClean="0"/>
          </a:p>
          <a:p>
            <a:pPr lvl="2"/>
            <a:r>
              <a:rPr lang="en-US" dirty="0" smtClean="0"/>
              <a:t>Not </a:t>
            </a:r>
            <a:r>
              <a:rPr lang="en-US" dirty="0"/>
              <a:t>depleting </a:t>
            </a:r>
            <a:r>
              <a:rPr lang="en-US" dirty="0" smtClean="0"/>
              <a:t>resource </a:t>
            </a:r>
            <a:r>
              <a:rPr lang="en-US" dirty="0"/>
              <a:t>from one harvest to </a:t>
            </a:r>
            <a:r>
              <a:rPr lang="en-US" dirty="0" smtClean="0"/>
              <a:t>next</a:t>
            </a:r>
          </a:p>
          <a:p>
            <a:pPr lvl="1"/>
            <a:r>
              <a:rPr lang="en-US" dirty="0" smtClean="0"/>
              <a:t>Point </a:t>
            </a:r>
            <a:r>
              <a:rPr lang="en-US" dirty="0"/>
              <a:t>when </a:t>
            </a:r>
            <a:r>
              <a:rPr lang="en-US" dirty="0" smtClean="0"/>
              <a:t>rate </a:t>
            </a:r>
            <a:r>
              <a:rPr lang="en-US" dirty="0"/>
              <a:t>of resource extraction or harvest </a:t>
            </a:r>
            <a:endParaRPr lang="en-US" dirty="0" smtClean="0"/>
          </a:p>
          <a:p>
            <a:pPr lvl="2"/>
            <a:r>
              <a:rPr lang="en-US" dirty="0" smtClean="0"/>
              <a:t>Equals amount </a:t>
            </a:r>
            <a:r>
              <a:rPr lang="en-US" dirty="0"/>
              <a:t>produced by the </a:t>
            </a:r>
            <a:r>
              <a:rPr lang="en-US" dirty="0" smtClean="0"/>
              <a:t>ecosystem</a:t>
            </a:r>
          </a:p>
          <a:p>
            <a:pPr lvl="1"/>
            <a:r>
              <a:rPr lang="en-US" dirty="0" smtClean="0"/>
              <a:t>Metric looks </a:t>
            </a:r>
            <a:r>
              <a:rPr lang="en-US" dirty="0"/>
              <a:t>at </a:t>
            </a:r>
            <a:r>
              <a:rPr lang="en-US" dirty="0" smtClean="0"/>
              <a:t>impact </a:t>
            </a:r>
            <a:r>
              <a:rPr lang="en-US" dirty="0"/>
              <a:t>of a human society </a:t>
            </a:r>
            <a:endParaRPr lang="en-US" dirty="0" smtClean="0"/>
          </a:p>
          <a:p>
            <a:pPr lvl="2"/>
            <a:r>
              <a:rPr lang="en-US" dirty="0"/>
              <a:t>I</a:t>
            </a:r>
            <a:r>
              <a:rPr lang="en-US" dirty="0" smtClean="0"/>
              <a:t>ncreasing </a:t>
            </a:r>
            <a:r>
              <a:rPr lang="en-US" dirty="0"/>
              <a:t>or decreasing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369509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SUSTAINABILITY 3.</a:t>
            </a:r>
            <a:endParaRPr lang="en-US" dirty="0"/>
          </a:p>
        </p:txBody>
      </p:sp>
      <p:sp>
        <p:nvSpPr>
          <p:cNvPr id="3" name="Content Placeholder 2"/>
          <p:cNvSpPr>
            <a:spLocks noGrp="1"/>
          </p:cNvSpPr>
          <p:nvPr>
            <p:ph idx="1"/>
          </p:nvPr>
        </p:nvSpPr>
        <p:spPr>
          <a:xfrm>
            <a:off x="457200" y="1600200"/>
            <a:ext cx="8686800" cy="4525963"/>
          </a:xfrm>
        </p:spPr>
        <p:txBody>
          <a:bodyPr/>
          <a:lstStyle/>
          <a:p>
            <a:r>
              <a:rPr lang="en-US" sz="3600" b="1" dirty="0" smtClean="0">
                <a:solidFill>
                  <a:srgbClr val="00B050"/>
                </a:solidFill>
              </a:rPr>
              <a:t>Ecological Footprint</a:t>
            </a:r>
          </a:p>
          <a:p>
            <a:pPr lvl="1"/>
            <a:r>
              <a:rPr lang="en-US" sz="2800" dirty="0" smtClean="0"/>
              <a:t>Represents carrying </a:t>
            </a:r>
            <a:r>
              <a:rPr lang="en-US" sz="2800" dirty="0"/>
              <a:t>capacity of </a:t>
            </a:r>
            <a:r>
              <a:rPr lang="en-US" sz="2800" dirty="0" smtClean="0"/>
              <a:t>earth</a:t>
            </a:r>
          </a:p>
          <a:p>
            <a:pPr lvl="1"/>
            <a:r>
              <a:rPr lang="en-US" sz="2800" dirty="0" smtClean="0"/>
              <a:t>Total </a:t>
            </a:r>
            <a:r>
              <a:rPr lang="en-US" sz="2800" dirty="0"/>
              <a:t>area of productive land and water </a:t>
            </a:r>
            <a:endParaRPr lang="en-US" sz="2800" dirty="0" smtClean="0"/>
          </a:p>
          <a:p>
            <a:pPr lvl="1"/>
            <a:r>
              <a:rPr lang="en-US" sz="2800" dirty="0"/>
              <a:t>R</a:t>
            </a:r>
            <a:r>
              <a:rPr lang="en-US" sz="2800" dirty="0" smtClean="0"/>
              <a:t>equired </a:t>
            </a:r>
            <a:r>
              <a:rPr lang="en-US" sz="2800" dirty="0"/>
              <a:t>to produce what </a:t>
            </a:r>
            <a:r>
              <a:rPr lang="en-US" sz="2800" dirty="0" smtClean="0"/>
              <a:t>population </a:t>
            </a:r>
            <a:r>
              <a:rPr lang="en-US" sz="2800" dirty="0"/>
              <a:t>consumes </a:t>
            </a:r>
            <a:endParaRPr lang="en-US" sz="2800" dirty="0" smtClean="0"/>
          </a:p>
          <a:p>
            <a:pPr lvl="1"/>
            <a:r>
              <a:rPr lang="en-US" sz="2800" dirty="0" smtClean="0"/>
              <a:t>&amp; Wastes produced </a:t>
            </a:r>
            <a:endParaRPr lang="en-US" sz="2800" dirty="0"/>
          </a:p>
          <a:p>
            <a:endParaRPr lang="en-US" sz="32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11</a:t>
            </a:fld>
            <a:endParaRPr lang="en-US" dirty="0"/>
          </a:p>
        </p:txBody>
      </p:sp>
    </p:spTree>
    <p:extLst>
      <p:ext uri="{BB962C8B-B14F-4D97-AF65-F5344CB8AC3E}">
        <p14:creationId xmlns:p14="http://schemas.microsoft.com/office/powerpoint/2010/main" val="376698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SUSTAINABILITY 4.</a:t>
            </a:r>
            <a:endParaRPr lang="en-US" dirty="0"/>
          </a:p>
        </p:txBody>
      </p:sp>
      <p:sp>
        <p:nvSpPr>
          <p:cNvPr id="3" name="Content Placeholder 2"/>
          <p:cNvSpPr>
            <a:spLocks noGrp="1"/>
          </p:cNvSpPr>
          <p:nvPr>
            <p:ph idx="1"/>
          </p:nvPr>
        </p:nvSpPr>
        <p:spPr/>
        <p:txBody>
          <a:bodyPr/>
          <a:lstStyle/>
          <a:p>
            <a:r>
              <a:rPr lang="en-US" dirty="0" smtClean="0"/>
              <a:t>Precautionary Principle </a:t>
            </a:r>
          </a:p>
          <a:p>
            <a:pPr lvl="1"/>
            <a:r>
              <a:rPr lang="en-US" dirty="0" smtClean="0"/>
              <a:t>Central to sustainability ethics</a:t>
            </a:r>
          </a:p>
          <a:p>
            <a:pPr lvl="1"/>
            <a:r>
              <a:rPr lang="en-US" dirty="0" smtClean="0"/>
              <a:t>Great deal not known about specific impacts of </a:t>
            </a:r>
          </a:p>
          <a:p>
            <a:pPr lvl="1"/>
            <a:r>
              <a:rPr lang="en-US" dirty="0" smtClean="0"/>
              <a:t>Human activities on natural resources </a:t>
            </a:r>
          </a:p>
          <a:p>
            <a:pPr lvl="1"/>
            <a:r>
              <a:rPr lang="en-US" dirty="0" smtClean="0"/>
              <a:t>E.G. Californian </a:t>
            </a:r>
            <a:r>
              <a:rPr lang="en-US" dirty="0"/>
              <a:t>sardine industry collapsed </a:t>
            </a:r>
            <a:r>
              <a:rPr lang="en-US" dirty="0" smtClean="0"/>
              <a:t>suddenly</a:t>
            </a:r>
          </a:p>
          <a:p>
            <a:pPr lvl="2"/>
            <a:r>
              <a:rPr lang="en-US" dirty="0" smtClean="0"/>
              <a:t>In 1940s </a:t>
            </a:r>
            <a:r>
              <a:rPr lang="en-US" dirty="0"/>
              <a:t>due to </a:t>
            </a:r>
            <a:r>
              <a:rPr lang="en-US" dirty="0" smtClean="0"/>
              <a:t>overfishing</a:t>
            </a:r>
          </a:p>
          <a:p>
            <a:pPr lvl="1"/>
            <a:r>
              <a:rPr lang="en-US" dirty="0" smtClean="0"/>
              <a:t>Priority </a:t>
            </a:r>
            <a:r>
              <a:rPr lang="en-US" dirty="0"/>
              <a:t>should lie with ecosystem preservation </a:t>
            </a:r>
            <a:endParaRPr lang="en-US" dirty="0" smtClean="0"/>
          </a:p>
          <a:p>
            <a:pPr lvl="1"/>
            <a:r>
              <a:rPr lang="en-US" dirty="0" smtClean="0"/>
              <a:t>Rather </a:t>
            </a:r>
            <a:r>
              <a:rPr lang="en-US" dirty="0"/>
              <a:t>than </a:t>
            </a:r>
            <a:r>
              <a:rPr lang="en-US" dirty="0" smtClean="0"/>
              <a:t>industrial </a:t>
            </a:r>
            <a:r>
              <a:rPr lang="en-US" dirty="0"/>
              <a:t>development </a:t>
            </a:r>
            <a:r>
              <a:rPr lang="en-US" dirty="0" smtClean="0"/>
              <a:t>&amp; market </a:t>
            </a:r>
            <a:r>
              <a:rPr lang="en-US" dirty="0"/>
              <a:t>growth</a:t>
            </a:r>
          </a:p>
        </p:txBody>
      </p:sp>
      <p:sp>
        <p:nvSpPr>
          <p:cNvPr id="4" name="Slide Number Placeholder 3"/>
          <p:cNvSpPr>
            <a:spLocks noGrp="1"/>
          </p:cNvSpPr>
          <p:nvPr>
            <p:ph type="sldNum" sz="quarter" idx="12"/>
          </p:nvPr>
        </p:nvSpPr>
        <p:spPr/>
        <p:txBody>
          <a:bodyPr/>
          <a:lstStyle/>
          <a:p>
            <a:fld id="{200B2350-5261-4F5C-9DF5-EF0D264FC8D2}" type="slidenum">
              <a:rPr lang="en-US" smtClean="0"/>
              <a:pPr/>
              <a:t>12</a:t>
            </a:fld>
            <a:endParaRPr lang="en-US" dirty="0"/>
          </a:p>
        </p:txBody>
      </p:sp>
    </p:spTree>
    <p:extLst>
      <p:ext uri="{BB962C8B-B14F-4D97-AF65-F5344CB8AC3E}">
        <p14:creationId xmlns:p14="http://schemas.microsoft.com/office/powerpoint/2010/main" val="397750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SUSTAINABILITY 5.</a:t>
            </a:r>
            <a:endParaRPr lang="en-US" dirty="0"/>
          </a:p>
        </p:txBody>
      </p:sp>
      <p:sp>
        <p:nvSpPr>
          <p:cNvPr id="3" name="Content Placeholder 2"/>
          <p:cNvSpPr>
            <a:spLocks noGrp="1"/>
          </p:cNvSpPr>
          <p:nvPr>
            <p:ph idx="1"/>
          </p:nvPr>
        </p:nvSpPr>
        <p:spPr>
          <a:xfrm>
            <a:off x="840259" y="1447800"/>
            <a:ext cx="8303741" cy="4876800"/>
          </a:xfrm>
        </p:spPr>
        <p:txBody>
          <a:bodyPr/>
          <a:lstStyle/>
          <a:p>
            <a:r>
              <a:rPr lang="en-US" b="1" dirty="0" smtClean="0">
                <a:solidFill>
                  <a:srgbClr val="00B050"/>
                </a:solidFill>
              </a:rPr>
              <a:t>FREQUENTLY ASKED QUESTION</a:t>
            </a:r>
          </a:p>
          <a:p>
            <a:pPr lvl="1"/>
            <a:r>
              <a:rPr lang="en-US" b="1" dirty="0">
                <a:solidFill>
                  <a:srgbClr val="00B050"/>
                </a:solidFill>
              </a:rPr>
              <a:t>Where Did </a:t>
            </a:r>
            <a:r>
              <a:rPr lang="en-US" b="1" dirty="0" smtClean="0">
                <a:solidFill>
                  <a:srgbClr val="00B050"/>
                </a:solidFill>
              </a:rPr>
              <a:t>Term </a:t>
            </a:r>
            <a:r>
              <a:rPr lang="en-US" b="1" dirty="0">
                <a:solidFill>
                  <a:srgbClr val="00B050"/>
                </a:solidFill>
              </a:rPr>
              <a:t>Sustainability Come From</a:t>
            </a:r>
            <a:r>
              <a:rPr lang="en-US" b="1" dirty="0" smtClean="0">
                <a:solidFill>
                  <a:srgbClr val="00B050"/>
                </a:solidFill>
              </a:rPr>
              <a:t>?</a:t>
            </a:r>
          </a:p>
          <a:p>
            <a:pPr lvl="2"/>
            <a:r>
              <a:rPr lang="en-US" b="1" dirty="0"/>
              <a:t>In 1987, </a:t>
            </a:r>
            <a:r>
              <a:rPr lang="en-US" b="1" dirty="0" smtClean="0"/>
              <a:t>WCED </a:t>
            </a:r>
            <a:r>
              <a:rPr lang="en-US" b="1" dirty="0"/>
              <a:t>(World Commission on Environment and </a:t>
            </a:r>
            <a:r>
              <a:rPr lang="en-US" b="1" dirty="0" smtClean="0"/>
              <a:t>Development) defined </a:t>
            </a:r>
            <a:r>
              <a:rPr lang="en-US" b="1" dirty="0"/>
              <a:t>sustainability “…as an economic development activity that meets the needs of the present without compromising the ability of future generations to meet their own needs.” </a:t>
            </a:r>
            <a:endParaRPr lang="en-US" b="1" dirty="0" smtClean="0"/>
          </a:p>
          <a:p>
            <a:pPr lvl="2"/>
            <a:r>
              <a:rPr lang="en-US" b="1" dirty="0" smtClean="0"/>
              <a:t>Sustainability </a:t>
            </a:r>
            <a:r>
              <a:rPr lang="en-US" b="1" dirty="0"/>
              <a:t>movement came from UN Agenda </a:t>
            </a:r>
            <a:r>
              <a:rPr lang="en-US" b="1" dirty="0" smtClean="0"/>
              <a:t>21</a:t>
            </a:r>
          </a:p>
          <a:p>
            <a:pPr lvl="2"/>
            <a:r>
              <a:rPr lang="en-US" b="1" dirty="0" smtClean="0"/>
              <a:t>Provision </a:t>
            </a:r>
            <a:r>
              <a:rPr lang="en-US" b="1" dirty="0"/>
              <a:t>of UNCED  (United Nations Conference on Environment and Development) held in Rio de Janerio, </a:t>
            </a:r>
            <a:r>
              <a:rPr lang="en-US" b="1" dirty="0" smtClean="0"/>
              <a:t>Brazil in 1992.</a:t>
            </a:r>
            <a:endParaRPr lang="en-US" b="1" dirty="0"/>
          </a:p>
        </p:txBody>
      </p:sp>
      <p:pic>
        <p:nvPicPr>
          <p:cNvPr id="5" name="Picture 4"/>
          <p:cNvPicPr>
            <a:picLocks noChangeAspect="1"/>
          </p:cNvPicPr>
          <p:nvPr/>
        </p:nvPicPr>
        <p:blipFill>
          <a:blip r:embed="rId2"/>
          <a:stretch>
            <a:fillRect/>
          </a:stretch>
        </p:blipFill>
        <p:spPr>
          <a:xfrm>
            <a:off x="114300" y="1371600"/>
            <a:ext cx="685800" cy="1000125"/>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13</a:t>
            </a:fld>
            <a:endParaRPr lang="en-US" dirty="0"/>
          </a:p>
        </p:txBody>
      </p:sp>
    </p:spTree>
    <p:extLst>
      <p:ext uri="{BB962C8B-B14F-4D97-AF65-F5344CB8AC3E}">
        <p14:creationId xmlns:p14="http://schemas.microsoft.com/office/powerpoint/2010/main" val="409836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cap="all" dirty="0" smtClean="0"/>
              <a:t>FIGURE 1-2 </a:t>
            </a:r>
            <a:r>
              <a:rPr lang="pt-BR" sz="2400" dirty="0" smtClean="0"/>
              <a:t>Rio Sustainability Conference Logo (Courtesy Of Https://Sustainabledevelopment.Un.Org/Rio20)</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09800"/>
            <a:ext cx="5504565" cy="2366963"/>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256507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SUSTAINABILITY 6.</a:t>
            </a:r>
            <a:endParaRPr lang="en-US" dirty="0"/>
          </a:p>
        </p:txBody>
      </p:sp>
      <p:sp>
        <p:nvSpPr>
          <p:cNvPr id="3" name="Content Placeholder 2"/>
          <p:cNvSpPr>
            <a:spLocks noGrp="1"/>
          </p:cNvSpPr>
          <p:nvPr>
            <p:ph idx="1"/>
          </p:nvPr>
        </p:nvSpPr>
        <p:spPr/>
        <p:txBody>
          <a:bodyPr/>
          <a:lstStyle/>
          <a:p>
            <a:r>
              <a:rPr lang="en-US" sz="3200" b="1" dirty="0">
                <a:solidFill>
                  <a:srgbClr val="FF0000"/>
                </a:solidFill>
              </a:rPr>
              <a:t>Rio +20</a:t>
            </a:r>
          </a:p>
          <a:p>
            <a:pPr lvl="1"/>
            <a:r>
              <a:rPr lang="en-US" dirty="0"/>
              <a:t>United Nations Conference on Sustainable Development (Rio+20</a:t>
            </a:r>
            <a:r>
              <a:rPr lang="en-US" dirty="0" smtClean="0"/>
              <a:t>)</a:t>
            </a:r>
          </a:p>
          <a:p>
            <a:pPr lvl="1"/>
            <a:r>
              <a:rPr lang="en-US" dirty="0" smtClean="0"/>
              <a:t>Rio </a:t>
            </a:r>
            <a:r>
              <a:rPr lang="en-US" dirty="0"/>
              <a:t>de Janeiro, Brazil from June 20-22, 2012 </a:t>
            </a:r>
            <a:endParaRPr lang="en-US" dirty="0" smtClean="0"/>
          </a:p>
          <a:p>
            <a:pPr lvl="1"/>
            <a:r>
              <a:rPr lang="en-US" dirty="0" smtClean="0"/>
              <a:t>resulted </a:t>
            </a:r>
            <a:r>
              <a:rPr lang="en-US" dirty="0"/>
              <a:t>in a focused political outcome document, </a:t>
            </a:r>
            <a:endParaRPr lang="en-US" dirty="0" smtClean="0"/>
          </a:p>
          <a:p>
            <a:pPr lvl="1"/>
            <a:r>
              <a:rPr lang="en-US" dirty="0" smtClean="0"/>
              <a:t>Measures </a:t>
            </a:r>
            <a:r>
              <a:rPr lang="en-US" dirty="0"/>
              <a:t>for implementing sustainable development </a:t>
            </a:r>
            <a:endParaRPr lang="en-US" dirty="0" smtClean="0"/>
          </a:p>
          <a:p>
            <a:pPr lvl="1"/>
            <a:r>
              <a:rPr lang="en-US" dirty="0" smtClean="0"/>
              <a:t>Non-binding</a:t>
            </a:r>
            <a:r>
              <a:rPr lang="en-US" dirty="0"/>
              <a:t>, voluntarily </a:t>
            </a:r>
            <a:r>
              <a:rPr lang="en-US" dirty="0" smtClean="0"/>
              <a:t>plan </a:t>
            </a:r>
            <a:r>
              <a:rPr lang="en-US" dirty="0"/>
              <a:t>of </a:t>
            </a:r>
            <a:r>
              <a:rPr lang="en-US" dirty="0" smtClean="0"/>
              <a:t>UN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379051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2: </a:t>
            </a:r>
            <a:r>
              <a:rPr lang="en-US" sz="4000" dirty="0" smtClean="0">
                <a:solidFill>
                  <a:srgbClr val="F8F9D3"/>
                </a:solidFill>
              </a:rPr>
              <a:t>?</a:t>
            </a:r>
            <a:endParaRPr lang="en-US" dirty="0">
              <a:solidFill>
                <a:srgbClr val="F8F9D3"/>
              </a:solidFill>
            </a:endParaRPr>
          </a:p>
        </p:txBody>
      </p:sp>
      <p:sp>
        <p:nvSpPr>
          <p:cNvPr id="3" name="Rectangle 2"/>
          <p:cNvSpPr/>
          <p:nvPr/>
        </p:nvSpPr>
        <p:spPr>
          <a:xfrm>
            <a:off x="152400" y="1447800"/>
            <a:ext cx="8991600" cy="3416320"/>
          </a:xfrm>
          <a:prstGeom prst="rect">
            <a:avLst/>
          </a:prstGeom>
        </p:spPr>
        <p:txBody>
          <a:bodyPr wrap="square">
            <a:spAutoFit/>
          </a:bodyPr>
          <a:lstStyle/>
          <a:p>
            <a:r>
              <a:rPr lang="en-US" sz="3600" dirty="0" smtClean="0">
                <a:solidFill>
                  <a:srgbClr val="000000"/>
                </a:solidFill>
              </a:rPr>
              <a:t>Where </a:t>
            </a:r>
            <a:r>
              <a:rPr lang="en-US" sz="3600" dirty="0">
                <a:solidFill>
                  <a:srgbClr val="000000"/>
                </a:solidFill>
              </a:rPr>
              <a:t>did the term sustainability come from?  </a:t>
            </a:r>
          </a:p>
          <a:p>
            <a:r>
              <a:rPr lang="en-US" sz="3600" dirty="0">
                <a:solidFill>
                  <a:srgbClr val="000000"/>
                </a:solidFill>
              </a:rPr>
              <a:t>a.	</a:t>
            </a:r>
            <a:r>
              <a:rPr lang="en-US" sz="3600" dirty="0" smtClean="0">
                <a:solidFill>
                  <a:srgbClr val="000000"/>
                </a:solidFill>
              </a:rPr>
              <a:t>EPA</a:t>
            </a:r>
            <a:endParaRPr lang="en-US" sz="3600" dirty="0">
              <a:solidFill>
                <a:srgbClr val="000000"/>
              </a:solidFill>
            </a:endParaRPr>
          </a:p>
          <a:p>
            <a:r>
              <a:rPr lang="en-US" sz="3600" dirty="0">
                <a:solidFill>
                  <a:srgbClr val="000000"/>
                </a:solidFill>
              </a:rPr>
              <a:t>b.	United Nations </a:t>
            </a:r>
          </a:p>
          <a:p>
            <a:r>
              <a:rPr lang="en-US" sz="3600" dirty="0">
                <a:solidFill>
                  <a:srgbClr val="000000"/>
                </a:solidFill>
              </a:rPr>
              <a:t>c.	US Department of Energy</a:t>
            </a:r>
          </a:p>
          <a:p>
            <a:r>
              <a:rPr lang="en-US" sz="3600" dirty="0">
                <a:solidFill>
                  <a:srgbClr val="000000"/>
                </a:solidFill>
              </a:rPr>
              <a:t>d.	World Health Organization </a:t>
            </a:r>
            <a:r>
              <a:rPr lang="en-US" sz="3600" dirty="0" smtClean="0">
                <a:solidFill>
                  <a:srgbClr val="000000"/>
                </a:solidFill>
              </a:rPr>
              <a:t>?</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16</a:t>
            </a:fld>
            <a:endParaRPr lang="en-US" dirty="0"/>
          </a:p>
        </p:txBody>
      </p:sp>
    </p:spTree>
    <p:extLst>
      <p:ext uri="{BB962C8B-B14F-4D97-AF65-F5344CB8AC3E}">
        <p14:creationId xmlns:p14="http://schemas.microsoft.com/office/powerpoint/2010/main" val="85805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2:</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United Nations </a:t>
            </a:r>
          </a:p>
        </p:txBody>
      </p:sp>
      <p:sp>
        <p:nvSpPr>
          <p:cNvPr id="3" name="Slide Number Placeholder 2"/>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34884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1.</a:t>
            </a:r>
            <a:endParaRPr lang="en-US" dirty="0"/>
          </a:p>
        </p:txBody>
      </p:sp>
      <p:sp>
        <p:nvSpPr>
          <p:cNvPr id="3" name="Content Placeholder 2"/>
          <p:cNvSpPr>
            <a:spLocks noGrp="1"/>
          </p:cNvSpPr>
          <p:nvPr>
            <p:ph idx="1"/>
          </p:nvPr>
        </p:nvSpPr>
        <p:spPr>
          <a:xfrm>
            <a:off x="228600" y="1600200"/>
            <a:ext cx="8839200" cy="4525963"/>
          </a:xfrm>
        </p:spPr>
        <p:txBody>
          <a:bodyPr/>
          <a:lstStyle/>
          <a:p>
            <a:r>
              <a:rPr lang="en-US" dirty="0" smtClean="0"/>
              <a:t>Brundtland Commission</a:t>
            </a:r>
          </a:p>
          <a:p>
            <a:pPr lvl="1"/>
            <a:r>
              <a:rPr lang="en-US" dirty="0" smtClean="0"/>
              <a:t>World </a:t>
            </a:r>
            <a:r>
              <a:rPr lang="en-US" dirty="0"/>
              <a:t>Commission </a:t>
            </a:r>
            <a:r>
              <a:rPr lang="en-US" sz="2000" dirty="0"/>
              <a:t>on </a:t>
            </a:r>
            <a:r>
              <a:rPr lang="en-US" dirty="0"/>
              <a:t>Environment </a:t>
            </a:r>
            <a:r>
              <a:rPr lang="en-US" dirty="0" smtClean="0"/>
              <a:t>&amp; Development </a:t>
            </a:r>
            <a:r>
              <a:rPr lang="en-US" dirty="0"/>
              <a:t>(WCED</a:t>
            </a:r>
            <a:r>
              <a:rPr lang="en-US" dirty="0" smtClean="0"/>
              <a:t>)</a:t>
            </a:r>
          </a:p>
          <a:p>
            <a:pPr lvl="1"/>
            <a:r>
              <a:rPr lang="en-US" dirty="0" smtClean="0"/>
              <a:t>Rally </a:t>
            </a:r>
            <a:r>
              <a:rPr lang="en-US" dirty="0"/>
              <a:t>countries to work and pursue sustainable </a:t>
            </a:r>
            <a:endParaRPr lang="en-US" dirty="0" smtClean="0"/>
          </a:p>
          <a:p>
            <a:pPr lvl="2"/>
            <a:r>
              <a:rPr lang="en-US" dirty="0" smtClean="0"/>
              <a:t>Development </a:t>
            </a:r>
            <a:r>
              <a:rPr lang="en-US" dirty="0"/>
              <a:t>together as established by </a:t>
            </a:r>
            <a:r>
              <a:rPr lang="en-US" dirty="0" smtClean="0"/>
              <a:t>UN</a:t>
            </a:r>
          </a:p>
          <a:p>
            <a:pPr lvl="1"/>
            <a:r>
              <a:rPr lang="en-US" dirty="0" smtClean="0"/>
              <a:t>Javier </a:t>
            </a:r>
            <a:r>
              <a:rPr lang="en-US" dirty="0"/>
              <a:t>Pérez de Cuéllar, former Secretary General </a:t>
            </a:r>
            <a:r>
              <a:rPr lang="en-US" dirty="0" smtClean="0"/>
              <a:t>of UN</a:t>
            </a:r>
          </a:p>
          <a:p>
            <a:pPr lvl="2"/>
            <a:r>
              <a:rPr lang="en-US" dirty="0"/>
              <a:t>A</a:t>
            </a:r>
            <a:r>
              <a:rPr lang="en-US" dirty="0" smtClean="0"/>
              <a:t>ppointed </a:t>
            </a:r>
            <a:r>
              <a:rPr lang="en-US" b="1" dirty="0">
                <a:solidFill>
                  <a:srgbClr val="00B050"/>
                </a:solidFill>
              </a:rPr>
              <a:t>Gro Harlem Brundtland </a:t>
            </a:r>
            <a:r>
              <a:rPr lang="en-US" dirty="0"/>
              <a:t>as </a:t>
            </a:r>
            <a:r>
              <a:rPr lang="en-US" dirty="0" smtClean="0"/>
              <a:t>chairperson</a:t>
            </a:r>
          </a:p>
          <a:p>
            <a:pPr lvl="2"/>
            <a:r>
              <a:rPr lang="en-US" dirty="0" smtClean="0"/>
              <a:t>Gro </a:t>
            </a:r>
            <a:r>
              <a:rPr lang="en-US" dirty="0"/>
              <a:t>Harlem Brundtland was </a:t>
            </a:r>
            <a:r>
              <a:rPr lang="en-US" dirty="0" smtClean="0"/>
              <a:t>former </a:t>
            </a:r>
            <a:r>
              <a:rPr lang="en-US" dirty="0"/>
              <a:t>Prime Minister of </a:t>
            </a:r>
            <a:r>
              <a:rPr lang="en-US" dirty="0" smtClean="0"/>
              <a:t>Norway</a:t>
            </a:r>
          </a:p>
          <a:p>
            <a:pPr lvl="2"/>
            <a:r>
              <a:rPr lang="en-US" dirty="0"/>
              <a:t>S</a:t>
            </a:r>
            <a:r>
              <a:rPr lang="en-US" dirty="0" smtClean="0"/>
              <a:t>trong </a:t>
            </a:r>
            <a:r>
              <a:rPr lang="en-US" dirty="0"/>
              <a:t>background in </a:t>
            </a:r>
            <a:r>
              <a:rPr lang="en-US" dirty="0" smtClean="0"/>
              <a:t>sciences </a:t>
            </a:r>
            <a:r>
              <a:rPr lang="en-US" dirty="0"/>
              <a:t>and public </a:t>
            </a:r>
            <a:r>
              <a:rPr lang="en-US" dirty="0" smtClean="0"/>
              <a:t>health</a:t>
            </a:r>
            <a:endParaRPr lang="en-US" dirty="0"/>
          </a:p>
        </p:txBody>
      </p:sp>
      <p:pic>
        <p:nvPicPr>
          <p:cNvPr id="4" name="Picture 3"/>
          <p:cNvPicPr>
            <a:picLocks noChangeAspect="1"/>
          </p:cNvPicPr>
          <p:nvPr/>
        </p:nvPicPr>
        <p:blipFill>
          <a:blip r:embed="rId2"/>
          <a:stretch>
            <a:fillRect/>
          </a:stretch>
        </p:blipFill>
        <p:spPr>
          <a:xfrm>
            <a:off x="196876" y="5416576"/>
            <a:ext cx="981236" cy="981236"/>
          </a:xfrm>
          <a:prstGeom prst="rect">
            <a:avLst/>
          </a:prstGeom>
        </p:spPr>
      </p:pic>
      <p:sp>
        <p:nvSpPr>
          <p:cNvPr id="5" name="Rectangle 4"/>
          <p:cNvSpPr/>
          <p:nvPr/>
        </p:nvSpPr>
        <p:spPr>
          <a:xfrm>
            <a:off x="1094929" y="5509287"/>
            <a:ext cx="2685351" cy="369332"/>
          </a:xfrm>
          <a:prstGeom prst="rect">
            <a:avLst/>
          </a:prstGeom>
        </p:spPr>
        <p:txBody>
          <a:bodyPr wrap="none">
            <a:spAutoFit/>
          </a:bodyPr>
          <a:lstStyle/>
          <a:p>
            <a:r>
              <a:rPr lang="en-US" b="1" dirty="0" err="1">
                <a:solidFill>
                  <a:srgbClr val="E09900"/>
                </a:solidFill>
                <a:latin typeface="Arial" panose="020B0604020202020204" pitchFamily="34" charset="0"/>
                <a:hlinkClick r:id="rId3"/>
              </a:rPr>
              <a:t>Brundlant</a:t>
            </a:r>
            <a:r>
              <a:rPr lang="en-US" b="1" dirty="0">
                <a:solidFill>
                  <a:srgbClr val="E09900"/>
                </a:solidFill>
                <a:latin typeface="Arial" panose="020B0604020202020204" pitchFamily="34" charset="0"/>
                <a:hlinkClick r:id="rId3"/>
              </a:rPr>
              <a:t> Report: 3:31</a:t>
            </a:r>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1511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2.</a:t>
            </a:r>
            <a:endParaRPr lang="en-US" dirty="0"/>
          </a:p>
        </p:txBody>
      </p:sp>
      <p:sp>
        <p:nvSpPr>
          <p:cNvPr id="3" name="Content Placeholder 2"/>
          <p:cNvSpPr>
            <a:spLocks noGrp="1"/>
          </p:cNvSpPr>
          <p:nvPr>
            <p:ph idx="1"/>
          </p:nvPr>
        </p:nvSpPr>
        <p:spPr/>
        <p:txBody>
          <a:bodyPr/>
          <a:lstStyle/>
          <a:p>
            <a:r>
              <a:rPr lang="en-US" b="1" dirty="0" smtClean="0">
                <a:solidFill>
                  <a:srgbClr val="00B050"/>
                </a:solidFill>
              </a:rPr>
              <a:t>Brundtland </a:t>
            </a:r>
            <a:r>
              <a:rPr lang="en-US" b="1" dirty="0">
                <a:solidFill>
                  <a:srgbClr val="00B050"/>
                </a:solidFill>
              </a:rPr>
              <a:t>Commission </a:t>
            </a:r>
            <a:endParaRPr lang="en-US" b="1" dirty="0" smtClean="0">
              <a:solidFill>
                <a:srgbClr val="00B050"/>
              </a:solidFill>
            </a:endParaRPr>
          </a:p>
          <a:p>
            <a:pPr lvl="1"/>
            <a:r>
              <a:rPr lang="en-US" dirty="0" smtClean="0"/>
              <a:t>Proposed Long-Term Environmental Strategies:</a:t>
            </a:r>
          </a:p>
          <a:p>
            <a:pPr lvl="2"/>
            <a:r>
              <a:rPr lang="en-US" dirty="0" smtClean="0"/>
              <a:t>Recommend </a:t>
            </a:r>
            <a:r>
              <a:rPr lang="en-US" dirty="0"/>
              <a:t>ways in which concern for the environment may be translated into greater co-operation among developing countries and between </a:t>
            </a:r>
            <a:r>
              <a:rPr lang="en-US" dirty="0" smtClean="0"/>
              <a:t>countries</a:t>
            </a:r>
          </a:p>
          <a:p>
            <a:pPr lvl="2"/>
            <a:r>
              <a:rPr lang="en-US" dirty="0" smtClean="0"/>
              <a:t>Consider </a:t>
            </a:r>
            <a:r>
              <a:rPr lang="en-US" dirty="0"/>
              <a:t>ways and means by which </a:t>
            </a:r>
            <a:r>
              <a:rPr lang="en-US" dirty="0" smtClean="0"/>
              <a:t>international </a:t>
            </a:r>
            <a:r>
              <a:rPr lang="en-US" dirty="0"/>
              <a:t>community can deal more effectively with environmental </a:t>
            </a:r>
            <a:r>
              <a:rPr lang="en-US" dirty="0" smtClean="0"/>
              <a:t>concerns</a:t>
            </a:r>
          </a:p>
          <a:p>
            <a:pPr lvl="2"/>
            <a:r>
              <a:rPr lang="en-US" dirty="0" smtClean="0"/>
              <a:t>Help </a:t>
            </a:r>
            <a:r>
              <a:rPr lang="en-US" dirty="0"/>
              <a:t>to define shared observations of long-term environmental issues and of </a:t>
            </a:r>
            <a:r>
              <a:rPr lang="en-US" dirty="0" smtClean="0"/>
              <a:t>appropriate </a:t>
            </a:r>
            <a:r>
              <a:rPr lang="en-US" dirty="0"/>
              <a:t>efforts needed to deal successfully with </a:t>
            </a:r>
            <a:r>
              <a:rPr lang="en-US" dirty="0" smtClean="0"/>
              <a:t>problems </a:t>
            </a:r>
            <a:r>
              <a:rPr lang="en-US" dirty="0"/>
              <a:t>of protecting and enhancing </a:t>
            </a:r>
            <a:r>
              <a:rPr lang="en-US" dirty="0" smtClean="0"/>
              <a:t>environment</a:t>
            </a:r>
            <a:endParaRPr lang="en-US" dirty="0"/>
          </a:p>
          <a:p>
            <a:pPr lvl="2"/>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19</a:t>
            </a:fld>
            <a:endParaRPr lang="en-US" dirty="0"/>
          </a:p>
        </p:txBody>
      </p:sp>
    </p:spTree>
    <p:extLst>
      <p:ext uri="{BB962C8B-B14F-4D97-AF65-F5344CB8AC3E}">
        <p14:creationId xmlns:p14="http://schemas.microsoft.com/office/powerpoint/2010/main" val="56789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a:t>
            </a:r>
            <a:r>
              <a:rPr lang="en-US" sz="3600" dirty="0" smtClean="0"/>
              <a:t>OBJECTIVES</a:t>
            </a:r>
            <a:endParaRPr lang="en-US" sz="3600" dirty="0"/>
          </a:p>
        </p:txBody>
      </p:sp>
      <p:sp>
        <p:nvSpPr>
          <p:cNvPr id="23555" name="Content Placeholder 2"/>
          <p:cNvSpPr>
            <a:spLocks noGrp="1"/>
          </p:cNvSpPr>
          <p:nvPr>
            <p:ph idx="1"/>
          </p:nvPr>
        </p:nvSpPr>
        <p:spPr>
          <a:xfrm>
            <a:off x="76200" y="1447800"/>
            <a:ext cx="8915400" cy="4525963"/>
          </a:xfrm>
        </p:spPr>
        <p:txBody>
          <a:bodyPr/>
          <a:lstStyle/>
          <a:p>
            <a:pPr marL="514350" indent="-514350">
              <a:buFont typeface="+mj-lt"/>
              <a:buAutoNum type="arabicPeriod"/>
            </a:pPr>
            <a:r>
              <a:rPr lang="en-US" sz="2400" dirty="0" smtClean="0"/>
              <a:t>Define </a:t>
            </a:r>
            <a:r>
              <a:rPr lang="en-US" sz="2400" dirty="0"/>
              <a:t>sustainability.</a:t>
            </a:r>
          </a:p>
          <a:p>
            <a:pPr marL="514350" indent="-514350">
              <a:buFont typeface="+mj-lt"/>
              <a:buAutoNum type="arabicPeriod"/>
            </a:pPr>
            <a:r>
              <a:rPr lang="en-US" sz="2400" dirty="0" smtClean="0"/>
              <a:t>Discuss </a:t>
            </a:r>
            <a:r>
              <a:rPr lang="en-US" sz="2400" dirty="0"/>
              <a:t>the Conference of Parties meeting in Paris in 2015</a:t>
            </a:r>
          </a:p>
          <a:p>
            <a:pPr marL="514350" indent="-514350">
              <a:buFont typeface="+mj-lt"/>
              <a:buAutoNum type="arabicPeriod"/>
            </a:pPr>
            <a:r>
              <a:rPr lang="en-US" sz="2400" dirty="0" smtClean="0"/>
              <a:t>Define </a:t>
            </a:r>
            <a:r>
              <a:rPr lang="en-US" sz="2400" dirty="0"/>
              <a:t>the term Carbon War Room or CWR.</a:t>
            </a:r>
          </a:p>
          <a:p>
            <a:pPr marL="514350" indent="-514350">
              <a:buFont typeface="+mj-lt"/>
              <a:buAutoNum type="arabicPeriod"/>
            </a:pPr>
            <a:r>
              <a:rPr lang="en-US" sz="2400" dirty="0" smtClean="0"/>
              <a:t>Describe </a:t>
            </a:r>
            <a:r>
              <a:rPr lang="en-US" sz="2400" dirty="0"/>
              <a:t>the “1.5 to Stay Alive” initiative</a:t>
            </a:r>
          </a:p>
          <a:p>
            <a:pPr marL="514350" indent="-514350">
              <a:buFont typeface="+mj-lt"/>
              <a:buAutoNum type="arabicPeriod"/>
            </a:pPr>
            <a:r>
              <a:rPr lang="en-US" sz="2400" dirty="0" smtClean="0"/>
              <a:t>Explain </a:t>
            </a:r>
            <a:r>
              <a:rPr lang="en-US" sz="2400" dirty="0"/>
              <a:t>the six leading green economy investments</a:t>
            </a:r>
            <a:r>
              <a:rPr lang="en-US" sz="2400" dirty="0" smtClean="0"/>
              <a:t>.</a:t>
            </a:r>
          </a:p>
          <a:p>
            <a:pPr marL="514350" indent="-514350">
              <a:buFont typeface="+mj-lt"/>
              <a:buAutoNum type="arabicPeriod"/>
            </a:pPr>
            <a:r>
              <a:rPr lang="en-US" sz="2400" dirty="0"/>
              <a:t>Identify how sustainability can be introduced into schools and the STEM (Science, Technology, Engineering and Math) curriculum</a:t>
            </a:r>
          </a:p>
          <a:p>
            <a:pPr marL="514350" indent="-514350">
              <a:buFont typeface="+mj-lt"/>
              <a:buAutoNum type="arabicPeriod"/>
            </a:pPr>
            <a:r>
              <a:rPr lang="en-US" sz="2400" dirty="0"/>
              <a:t>List the programs that can prepare the future green workforce</a:t>
            </a:r>
          </a:p>
          <a:p>
            <a:pPr marL="514350" indent="-51435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3.</a:t>
            </a:r>
            <a:endParaRPr lang="en-US" dirty="0"/>
          </a:p>
        </p:txBody>
      </p:sp>
      <p:sp>
        <p:nvSpPr>
          <p:cNvPr id="3" name="Content Placeholder 2"/>
          <p:cNvSpPr>
            <a:spLocks noGrp="1"/>
          </p:cNvSpPr>
          <p:nvPr>
            <p:ph idx="1"/>
          </p:nvPr>
        </p:nvSpPr>
        <p:spPr>
          <a:xfrm>
            <a:off x="129746" y="1524000"/>
            <a:ext cx="8785654" cy="4525963"/>
          </a:xfrm>
        </p:spPr>
        <p:txBody>
          <a:bodyPr/>
          <a:lstStyle/>
          <a:p>
            <a:r>
              <a:rPr lang="en-US" b="1" i="1" dirty="0" smtClean="0">
                <a:solidFill>
                  <a:srgbClr val="00B050"/>
                </a:solidFill>
              </a:rPr>
              <a:t>Report</a:t>
            </a:r>
            <a:r>
              <a:rPr lang="en-US" b="1" i="1" dirty="0">
                <a:solidFill>
                  <a:srgbClr val="00B050"/>
                </a:solidFill>
              </a:rPr>
              <a:t>, Our Common </a:t>
            </a:r>
            <a:r>
              <a:rPr lang="en-US" b="1" i="1" dirty="0" smtClean="0">
                <a:solidFill>
                  <a:srgbClr val="00B050"/>
                </a:solidFill>
              </a:rPr>
              <a:t>Future</a:t>
            </a:r>
          </a:p>
          <a:p>
            <a:pPr lvl="1"/>
            <a:r>
              <a:rPr lang="en-US" dirty="0" smtClean="0"/>
              <a:t>Called </a:t>
            </a:r>
            <a:r>
              <a:rPr lang="en-US" dirty="0"/>
              <a:t>for </a:t>
            </a:r>
            <a:r>
              <a:rPr lang="en-US" dirty="0" smtClean="0"/>
              <a:t>international meeting, where </a:t>
            </a:r>
          </a:p>
          <a:p>
            <a:pPr lvl="1"/>
            <a:r>
              <a:rPr lang="en-US" dirty="0" smtClean="0"/>
              <a:t>More </a:t>
            </a:r>
            <a:r>
              <a:rPr lang="en-US" dirty="0"/>
              <a:t>actual initiatives </a:t>
            </a:r>
            <a:r>
              <a:rPr lang="en-US" dirty="0" smtClean="0"/>
              <a:t>&amp; goals </a:t>
            </a:r>
            <a:r>
              <a:rPr lang="en-US" dirty="0"/>
              <a:t>could be </a:t>
            </a:r>
            <a:r>
              <a:rPr lang="en-US" dirty="0" smtClean="0"/>
              <a:t>developed</a:t>
            </a:r>
          </a:p>
          <a:p>
            <a:pPr lvl="1"/>
            <a:r>
              <a:rPr lang="en-US" dirty="0" smtClean="0"/>
              <a:t>Called Agenda </a:t>
            </a:r>
            <a:r>
              <a:rPr lang="en-US" dirty="0"/>
              <a:t>21, came out of the </a:t>
            </a:r>
            <a:r>
              <a:rPr lang="en-US" dirty="0" smtClean="0"/>
              <a:t>meeting</a:t>
            </a:r>
          </a:p>
          <a:p>
            <a:pPr lvl="1"/>
            <a:r>
              <a:rPr lang="en-US" dirty="0" smtClean="0"/>
              <a:t>Actions </a:t>
            </a:r>
            <a:r>
              <a:rPr lang="en-US" dirty="0"/>
              <a:t>to be taken globally, nationally, and </a:t>
            </a:r>
            <a:r>
              <a:rPr lang="en-US" dirty="0" smtClean="0"/>
              <a:t>locally</a:t>
            </a:r>
          </a:p>
          <a:p>
            <a:pPr lvl="1"/>
            <a:r>
              <a:rPr lang="en-US" dirty="0" smtClean="0"/>
              <a:t>Make </a:t>
            </a:r>
            <a:r>
              <a:rPr lang="en-US" dirty="0"/>
              <a:t>life on Earth more </a:t>
            </a:r>
            <a:r>
              <a:rPr lang="en-US" dirty="0" smtClean="0"/>
              <a:t>sustainable.</a:t>
            </a:r>
          </a:p>
          <a:p>
            <a:pPr lvl="1"/>
            <a:r>
              <a:rPr lang="en-US" dirty="0" smtClean="0"/>
              <a:t>1992/2002 </a:t>
            </a:r>
            <a:r>
              <a:rPr lang="en-US" dirty="0"/>
              <a:t>Earth Summits </a:t>
            </a:r>
            <a:r>
              <a:rPr lang="en-US" dirty="0" smtClean="0"/>
              <a:t>result </a:t>
            </a:r>
            <a:r>
              <a:rPr lang="en-US" dirty="0"/>
              <a:t>of </a:t>
            </a:r>
            <a:r>
              <a:rPr lang="en-US" dirty="0" smtClean="0"/>
              <a:t>Brundtland Commission</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20</a:t>
            </a:fld>
            <a:endParaRPr lang="en-US" dirty="0"/>
          </a:p>
        </p:txBody>
      </p:sp>
    </p:spTree>
    <p:extLst>
      <p:ext uri="{BB962C8B-B14F-4D97-AF65-F5344CB8AC3E}">
        <p14:creationId xmlns:p14="http://schemas.microsoft.com/office/powerpoint/2010/main" val="88118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534400" cy="1097280"/>
          </a:xfrm>
        </p:spPr>
        <p:txBody>
          <a:bodyPr/>
          <a:lstStyle/>
          <a:p>
            <a:r>
              <a:rPr lang="en-US" sz="1400" cap="all" dirty="0" smtClean="0"/>
              <a:t>FIGURE 1-2 </a:t>
            </a:r>
            <a:r>
              <a:rPr lang="en-US" sz="1400" dirty="0" smtClean="0"/>
              <a:t>CIRCLES OF SUSTAINABILITY indicating relationship between "3 pillars of sustainability", in which both economy and society are constrained by environmental limits  the Brundtland Commission created the 3 main pillars of sustainable development: economic growth, environmental protection, and social equality.  It is easy to agree that each of these three ideas contribute to the overall idea of sustainability.  Yet, it is difficult to find evidence of equal levels of initiatives for the three pillars in countries' policies worldwide</a:t>
            </a:r>
            <a:r>
              <a:rPr lang="en-US" sz="1100" cap="all" dirty="0"/>
              <a:t/>
            </a:r>
            <a:br>
              <a:rPr lang="en-US" sz="1100" cap="all" dirty="0"/>
            </a:br>
            <a:r>
              <a:rPr lang="en-US" sz="1100" dirty="0" smtClean="0"/>
              <a:t> </a:t>
            </a:r>
            <a:endParaRPr lang="en-US" sz="1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1616" y="1447800"/>
            <a:ext cx="4709984" cy="4709984"/>
          </a:xfrm>
          <a:prstGeom prst="rect">
            <a:avLst/>
          </a:prstGeom>
        </p:spPr>
      </p:pic>
      <p:sp>
        <p:nvSpPr>
          <p:cNvPr id="6" name="Content Placeholder 2"/>
          <p:cNvSpPr txBox="1">
            <a:spLocks/>
          </p:cNvSpPr>
          <p:nvPr/>
        </p:nvSpPr>
        <p:spPr>
          <a:xfrm>
            <a:off x="76200" y="1447800"/>
            <a:ext cx="4205416" cy="4800600"/>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smtClean="0"/>
              <a:t>3 Pillars are Interdependent</a:t>
            </a:r>
          </a:p>
          <a:p>
            <a:pPr lvl="1"/>
            <a:r>
              <a:rPr lang="en-US" dirty="0" smtClean="0"/>
              <a:t>Cannot exist </a:t>
            </a:r>
            <a:r>
              <a:rPr lang="en-US" dirty="0"/>
              <a:t>without </a:t>
            </a:r>
            <a:r>
              <a:rPr lang="en-US" dirty="0" smtClean="0"/>
              <a:t>others</a:t>
            </a:r>
          </a:p>
          <a:p>
            <a:pPr lvl="2"/>
            <a:r>
              <a:rPr lang="en-US" dirty="0" smtClean="0"/>
              <a:t>Common </a:t>
            </a:r>
            <a:r>
              <a:rPr lang="en-US" dirty="0"/>
              <a:t>ground for </a:t>
            </a:r>
            <a:r>
              <a:rPr lang="en-US" dirty="0" smtClean="0"/>
              <a:t>sustainability </a:t>
            </a:r>
            <a:r>
              <a:rPr lang="en-US" dirty="0"/>
              <a:t>standards and certification </a:t>
            </a:r>
            <a:r>
              <a:rPr lang="en-US" dirty="0" smtClean="0"/>
              <a:t>systems</a:t>
            </a:r>
          </a:p>
          <a:p>
            <a:pPr lvl="2"/>
            <a:r>
              <a:rPr lang="en-US" dirty="0" smtClean="0"/>
              <a:t>Brundtland </a:t>
            </a:r>
            <a:r>
              <a:rPr lang="en-US" dirty="0"/>
              <a:t>Commission </a:t>
            </a:r>
            <a:r>
              <a:rPr lang="en-US" dirty="0" smtClean="0"/>
              <a:t>created theoretical </a:t>
            </a:r>
            <a:r>
              <a:rPr lang="en-US" dirty="0"/>
              <a:t>framework that many nations agree with and want to try to make a difference with in their countries. </a:t>
            </a:r>
            <a:endParaRPr lang="en-US" dirty="0" smtClean="0"/>
          </a:p>
          <a:p>
            <a:pPr lvl="2"/>
            <a:endParaRPr lang="en-US" dirty="0"/>
          </a:p>
        </p:txBody>
      </p:sp>
      <p:sp>
        <p:nvSpPr>
          <p:cNvPr id="7" name="Slide Number Placeholder 6"/>
          <p:cNvSpPr>
            <a:spLocks noGrp="1"/>
          </p:cNvSpPr>
          <p:nvPr>
            <p:ph type="sldNum" sz="quarter" idx="12"/>
          </p:nvPr>
        </p:nvSpPr>
        <p:spPr/>
        <p:txBody>
          <a:bodyPr/>
          <a:lstStyle/>
          <a:p>
            <a:fld id="{200B2350-5261-4F5C-9DF5-EF0D264FC8D2}" type="slidenum">
              <a:rPr lang="en-US" smtClean="0"/>
              <a:pPr/>
              <a:t>21</a:t>
            </a:fld>
            <a:endParaRPr lang="en-US" dirty="0"/>
          </a:p>
        </p:txBody>
      </p:sp>
    </p:spTree>
    <p:extLst>
      <p:ext uri="{BB962C8B-B14F-4D97-AF65-F5344CB8AC3E}">
        <p14:creationId xmlns:p14="http://schemas.microsoft.com/office/powerpoint/2010/main" val="97094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5372"/>
            <a:ext cx="7543800" cy="1097280"/>
          </a:xfrm>
        </p:spPr>
        <p:txBody>
          <a:bodyPr/>
          <a:lstStyle/>
          <a:p>
            <a:r>
              <a:rPr lang="en-US" sz="3400" dirty="0"/>
              <a:t>3 </a:t>
            </a:r>
            <a:r>
              <a:rPr lang="en-US" sz="3400" dirty="0" smtClean="0"/>
              <a:t>Pillars of Sustainability Animation</a:t>
            </a:r>
            <a:endParaRPr lang="en-US" sz="3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22</a:t>
            </a:fld>
            <a:endParaRPr lang="en-US" dirty="0"/>
          </a:p>
        </p:txBody>
      </p:sp>
      <p:pic>
        <p:nvPicPr>
          <p:cNvPr id="4" name="Picture 3"/>
          <p:cNvPicPr>
            <a:picLocks noChangeAspect="1"/>
          </p:cNvPicPr>
          <p:nvPr/>
        </p:nvPicPr>
        <p:blipFill>
          <a:blip r:embed="rId4"/>
          <a:stretch>
            <a:fillRect/>
          </a:stretch>
        </p:blipFill>
        <p:spPr>
          <a:xfrm>
            <a:off x="152400" y="295952"/>
            <a:ext cx="911152" cy="911152"/>
          </a:xfrm>
          <a:prstGeom prst="rect">
            <a:avLst/>
          </a:prstGeom>
        </p:spPr>
      </p:pic>
      <p:pic>
        <p:nvPicPr>
          <p:cNvPr id="5" name="Three_Circles_of_Sustainabilit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7200" y="1412894"/>
            <a:ext cx="8229600" cy="4629150"/>
          </a:xfrm>
          <a:prstGeom prst="rect">
            <a:avLst/>
          </a:prstGeom>
        </p:spPr>
      </p:pic>
    </p:spTree>
    <p:extLst>
      <p:ext uri="{BB962C8B-B14F-4D97-AF65-F5344CB8AC3E}">
        <p14:creationId xmlns:p14="http://schemas.microsoft.com/office/powerpoint/2010/main" val="303911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4.</a:t>
            </a:r>
            <a:endParaRPr lang="en-US" dirty="0"/>
          </a:p>
        </p:txBody>
      </p:sp>
      <p:sp>
        <p:nvSpPr>
          <p:cNvPr id="3" name="Content Placeholder 2"/>
          <p:cNvSpPr>
            <a:spLocks noGrp="1"/>
          </p:cNvSpPr>
          <p:nvPr>
            <p:ph idx="1"/>
          </p:nvPr>
        </p:nvSpPr>
        <p:spPr>
          <a:xfrm>
            <a:off x="228600" y="1600200"/>
            <a:ext cx="8839200" cy="4525963"/>
          </a:xfrm>
        </p:spPr>
        <p:txBody>
          <a:bodyPr/>
          <a:lstStyle/>
          <a:p>
            <a:r>
              <a:rPr lang="en-US" dirty="0"/>
              <a:t>Economic Growth </a:t>
            </a:r>
          </a:p>
          <a:p>
            <a:pPr lvl="1"/>
            <a:r>
              <a:rPr lang="en-US" dirty="0" smtClean="0"/>
              <a:t>Brundtland </a:t>
            </a:r>
            <a:r>
              <a:rPr lang="en-US" dirty="0"/>
              <a:t>Commission </a:t>
            </a:r>
            <a:r>
              <a:rPr lang="en-US" dirty="0" smtClean="0"/>
              <a:t>helped </a:t>
            </a:r>
            <a:r>
              <a:rPr lang="en-US" dirty="0"/>
              <a:t>to change </a:t>
            </a:r>
            <a:r>
              <a:rPr lang="en-US" dirty="0" smtClean="0"/>
              <a:t>association </a:t>
            </a:r>
          </a:p>
          <a:p>
            <a:pPr lvl="2"/>
            <a:r>
              <a:rPr lang="en-US" dirty="0" smtClean="0"/>
              <a:t>Between </a:t>
            </a:r>
            <a:r>
              <a:rPr lang="en-US" dirty="0"/>
              <a:t>economic growth and resource </a:t>
            </a:r>
            <a:r>
              <a:rPr lang="en-US" dirty="0" smtClean="0"/>
              <a:t>withdrawal</a:t>
            </a:r>
          </a:p>
          <a:p>
            <a:pPr lvl="2"/>
            <a:r>
              <a:rPr lang="en-US" dirty="0" smtClean="0"/>
              <a:t>Worldwide </a:t>
            </a:r>
            <a:r>
              <a:rPr lang="en-US" dirty="0"/>
              <a:t>consumption of resources </a:t>
            </a:r>
            <a:r>
              <a:rPr lang="en-US" dirty="0" smtClean="0"/>
              <a:t>was projected </a:t>
            </a:r>
            <a:r>
              <a:rPr lang="en-US" dirty="0"/>
              <a:t>to </a:t>
            </a:r>
            <a:r>
              <a:rPr lang="en-US" dirty="0" smtClean="0"/>
              <a:t>increase </a:t>
            </a:r>
          </a:p>
          <a:p>
            <a:pPr lvl="1"/>
            <a:r>
              <a:rPr lang="en-US" dirty="0" smtClean="0"/>
              <a:t>Agenda </a:t>
            </a:r>
            <a:r>
              <a:rPr lang="en-US" dirty="0"/>
              <a:t>21 strengthened the importance of finding </a:t>
            </a:r>
            <a:r>
              <a:rPr lang="en-US" dirty="0" smtClean="0"/>
              <a:t>ways</a:t>
            </a:r>
          </a:p>
          <a:p>
            <a:pPr lvl="2"/>
            <a:r>
              <a:rPr lang="en-US" dirty="0"/>
              <a:t>T</a:t>
            </a:r>
            <a:r>
              <a:rPr lang="en-US" dirty="0" smtClean="0"/>
              <a:t>o </a:t>
            </a:r>
            <a:r>
              <a:rPr lang="en-US" dirty="0"/>
              <a:t>generate economic growth without causing harm to </a:t>
            </a:r>
            <a:r>
              <a:rPr lang="en-US" dirty="0" smtClean="0"/>
              <a:t>environment </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160148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5.</a:t>
            </a:r>
            <a:endParaRPr lang="en-US" dirty="0"/>
          </a:p>
        </p:txBody>
      </p:sp>
      <p:sp>
        <p:nvSpPr>
          <p:cNvPr id="3" name="Content Placeholder 2"/>
          <p:cNvSpPr>
            <a:spLocks noGrp="1"/>
          </p:cNvSpPr>
          <p:nvPr>
            <p:ph idx="1"/>
          </p:nvPr>
        </p:nvSpPr>
        <p:spPr/>
        <p:txBody>
          <a:bodyPr/>
          <a:lstStyle/>
          <a:p>
            <a:r>
              <a:rPr lang="en-US" dirty="0" smtClean="0"/>
              <a:t>Environmental </a:t>
            </a:r>
            <a:r>
              <a:rPr lang="en-US" dirty="0"/>
              <a:t>Protection </a:t>
            </a:r>
          </a:p>
          <a:p>
            <a:pPr lvl="1"/>
            <a:r>
              <a:rPr lang="en-US" dirty="0" smtClean="0"/>
              <a:t>Become </a:t>
            </a:r>
            <a:r>
              <a:rPr lang="en-US" dirty="0"/>
              <a:t>a big issue to government and businesses </a:t>
            </a:r>
            <a:endParaRPr lang="en-US" dirty="0" smtClean="0"/>
          </a:p>
          <a:p>
            <a:pPr lvl="2"/>
            <a:r>
              <a:rPr lang="en-US" dirty="0" smtClean="0"/>
              <a:t>2010</a:t>
            </a:r>
            <a:r>
              <a:rPr lang="en-US" dirty="0"/>
              <a:t>, </a:t>
            </a:r>
            <a:r>
              <a:rPr lang="en-US" dirty="0" smtClean="0"/>
              <a:t>US &amp; Europe </a:t>
            </a:r>
            <a:r>
              <a:rPr lang="en-US" dirty="0"/>
              <a:t>added more power capacity </a:t>
            </a:r>
            <a:endParaRPr lang="en-US" dirty="0" smtClean="0"/>
          </a:p>
          <a:p>
            <a:pPr lvl="3"/>
            <a:r>
              <a:rPr lang="en-US" dirty="0" smtClean="0"/>
              <a:t>Renewable </a:t>
            </a:r>
            <a:r>
              <a:rPr lang="en-US" dirty="0"/>
              <a:t>sources such as wind and </a:t>
            </a:r>
            <a:r>
              <a:rPr lang="en-US" dirty="0" smtClean="0"/>
              <a:t>solar </a:t>
            </a:r>
          </a:p>
          <a:p>
            <a:pPr lvl="2"/>
            <a:r>
              <a:rPr lang="en-US" dirty="0" smtClean="0"/>
              <a:t>2011</a:t>
            </a:r>
            <a:r>
              <a:rPr lang="en-US" dirty="0"/>
              <a:t>, </a:t>
            </a:r>
            <a:r>
              <a:rPr lang="en-US" dirty="0" smtClean="0"/>
              <a:t>45 </a:t>
            </a:r>
            <a:r>
              <a:rPr lang="en-US" dirty="0"/>
              <a:t>new wind energy projects </a:t>
            </a:r>
            <a:r>
              <a:rPr lang="en-US" dirty="0" smtClean="0"/>
              <a:t>25 </a:t>
            </a:r>
            <a:r>
              <a:rPr lang="en-US" dirty="0"/>
              <a:t>different US </a:t>
            </a:r>
            <a:r>
              <a:rPr lang="en-US" dirty="0" smtClean="0"/>
              <a:t>states</a:t>
            </a:r>
          </a:p>
          <a:p>
            <a:pPr lvl="2"/>
            <a:r>
              <a:rPr lang="en-US" dirty="0" smtClean="0"/>
              <a:t>Eco-city </a:t>
            </a:r>
            <a:r>
              <a:rPr lang="en-US" dirty="0"/>
              <a:t>development </a:t>
            </a:r>
            <a:r>
              <a:rPr lang="en-US" dirty="0" smtClean="0"/>
              <a:t>helped </a:t>
            </a:r>
            <a:r>
              <a:rPr lang="en-US" dirty="0"/>
              <a:t>to </a:t>
            </a:r>
            <a:r>
              <a:rPr lang="en-US" dirty="0" smtClean="0"/>
              <a:t>develop </a:t>
            </a:r>
            <a:r>
              <a:rPr lang="en-US" dirty="0"/>
              <a:t>water </a:t>
            </a:r>
            <a:r>
              <a:rPr lang="en-US" dirty="0" smtClean="0"/>
              <a:t>conservation</a:t>
            </a:r>
          </a:p>
          <a:p>
            <a:pPr lvl="3"/>
            <a:r>
              <a:rPr lang="en-US" dirty="0" smtClean="0"/>
              <a:t>Smart </a:t>
            </a:r>
            <a:r>
              <a:rPr lang="en-US" dirty="0"/>
              <a:t>grids with renewable energy </a:t>
            </a:r>
            <a:r>
              <a:rPr lang="en-US" dirty="0" smtClean="0"/>
              <a:t>sources</a:t>
            </a:r>
          </a:p>
          <a:p>
            <a:pPr lvl="3"/>
            <a:r>
              <a:rPr lang="en-US" dirty="0" smtClean="0"/>
              <a:t>LED </a:t>
            </a:r>
            <a:r>
              <a:rPr lang="en-US" dirty="0"/>
              <a:t>(light emitting diodes) street lights and energy.  </a:t>
            </a:r>
            <a:endParaRPr lang="en-US" dirty="0" smtClean="0"/>
          </a:p>
          <a:p>
            <a:pPr lvl="2"/>
            <a:r>
              <a:rPr lang="en-US" dirty="0" smtClean="0"/>
              <a:t>Estimated consumption </a:t>
            </a:r>
            <a:r>
              <a:rPr lang="en-US" dirty="0"/>
              <a:t>of about 80% of </a:t>
            </a:r>
            <a:r>
              <a:rPr lang="en-US" dirty="0" smtClean="0"/>
              <a:t>natural </a:t>
            </a:r>
            <a:r>
              <a:rPr lang="en-US" dirty="0"/>
              <a:t>resources </a:t>
            </a:r>
            <a:endParaRPr lang="en-US" dirty="0" smtClean="0"/>
          </a:p>
          <a:p>
            <a:pPr lvl="3"/>
            <a:r>
              <a:rPr lang="en-US" dirty="0" smtClean="0"/>
              <a:t>Used </a:t>
            </a:r>
            <a:r>
              <a:rPr lang="en-US" dirty="0"/>
              <a:t>each year is being consumed by about 20% of </a:t>
            </a:r>
            <a:r>
              <a:rPr lang="en-US" dirty="0" smtClean="0"/>
              <a:t>population</a:t>
            </a:r>
            <a:r>
              <a:rPr lang="en-US" dirty="0"/>
              <a:t>.</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417423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6.</a:t>
            </a:r>
            <a:endParaRPr lang="en-US" dirty="0"/>
          </a:p>
        </p:txBody>
      </p:sp>
      <p:sp>
        <p:nvSpPr>
          <p:cNvPr id="3" name="Content Placeholder 2"/>
          <p:cNvSpPr>
            <a:spLocks noGrp="1"/>
          </p:cNvSpPr>
          <p:nvPr>
            <p:ph idx="1"/>
          </p:nvPr>
        </p:nvSpPr>
        <p:spPr>
          <a:xfrm>
            <a:off x="152400" y="1600200"/>
            <a:ext cx="8839200" cy="4525963"/>
          </a:xfrm>
        </p:spPr>
        <p:txBody>
          <a:bodyPr/>
          <a:lstStyle/>
          <a:p>
            <a:r>
              <a:rPr lang="en-US" dirty="0" smtClean="0"/>
              <a:t>Net </a:t>
            </a:r>
            <a:r>
              <a:rPr lang="en-US" dirty="0"/>
              <a:t>Zero</a:t>
            </a:r>
          </a:p>
          <a:p>
            <a:pPr lvl="1"/>
            <a:r>
              <a:rPr lang="en-US" dirty="0" smtClean="0"/>
              <a:t>EPA Program to Conserve </a:t>
            </a:r>
          </a:p>
          <a:p>
            <a:pPr lvl="2"/>
            <a:r>
              <a:rPr lang="en-US" dirty="0" smtClean="0"/>
              <a:t>Water</a:t>
            </a:r>
            <a:r>
              <a:rPr lang="en-US" dirty="0"/>
              <a:t>, reduce energy use, and eliminating solid waste </a:t>
            </a:r>
            <a:endParaRPr lang="en-US" dirty="0" smtClean="0"/>
          </a:p>
          <a:p>
            <a:pPr lvl="1"/>
            <a:r>
              <a:rPr lang="en-US" dirty="0" smtClean="0"/>
              <a:t>EPA </a:t>
            </a:r>
            <a:r>
              <a:rPr lang="en-US" dirty="0"/>
              <a:t>researchers </a:t>
            </a:r>
            <a:r>
              <a:rPr lang="en-US" dirty="0" smtClean="0"/>
              <a:t>developing </a:t>
            </a:r>
            <a:r>
              <a:rPr lang="en-US" dirty="0"/>
              <a:t>and </a:t>
            </a:r>
            <a:r>
              <a:rPr lang="en-US" dirty="0" smtClean="0"/>
              <a:t>implementing</a:t>
            </a:r>
          </a:p>
          <a:p>
            <a:pPr lvl="2"/>
            <a:r>
              <a:rPr lang="en-US" dirty="0" smtClean="0"/>
              <a:t>Net </a:t>
            </a:r>
            <a:r>
              <a:rPr lang="en-US" dirty="0"/>
              <a:t>Zero strategies, approaches, and </a:t>
            </a:r>
            <a:r>
              <a:rPr lang="en-US" dirty="0" smtClean="0"/>
              <a:t>technologies</a:t>
            </a:r>
          </a:p>
          <a:p>
            <a:pPr lvl="2"/>
            <a:r>
              <a:rPr lang="en-US" dirty="0" smtClean="0"/>
              <a:t>Net </a:t>
            </a:r>
            <a:r>
              <a:rPr lang="en-US" dirty="0"/>
              <a:t>Zero means consuming only as much energy as </a:t>
            </a:r>
            <a:r>
              <a:rPr lang="en-US" dirty="0" smtClean="0"/>
              <a:t>produced</a:t>
            </a:r>
          </a:p>
          <a:p>
            <a:pPr lvl="2"/>
            <a:r>
              <a:rPr lang="en-US" dirty="0" smtClean="0"/>
              <a:t>Achieving </a:t>
            </a:r>
            <a:r>
              <a:rPr lang="en-US" dirty="0"/>
              <a:t>a sustainable balance between </a:t>
            </a:r>
            <a:endParaRPr lang="en-US" dirty="0" smtClean="0"/>
          </a:p>
          <a:p>
            <a:pPr lvl="3"/>
            <a:r>
              <a:rPr lang="en-US" dirty="0" smtClean="0"/>
              <a:t>Water </a:t>
            </a:r>
            <a:r>
              <a:rPr lang="en-US" dirty="0"/>
              <a:t>availability and demand, </a:t>
            </a:r>
            <a:r>
              <a:rPr lang="en-US" dirty="0" smtClean="0"/>
              <a:t>eliminating </a:t>
            </a:r>
            <a:r>
              <a:rPr lang="en-US" dirty="0"/>
              <a:t>solid waste sent to </a:t>
            </a:r>
            <a:r>
              <a:rPr lang="en-US" dirty="0" smtClean="0"/>
              <a:t>landfills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25</a:t>
            </a:fld>
            <a:endParaRPr lang="en-US" dirty="0"/>
          </a:p>
        </p:txBody>
      </p:sp>
    </p:spTree>
    <p:extLst>
      <p:ext uri="{BB962C8B-B14F-4D97-AF65-F5344CB8AC3E}">
        <p14:creationId xmlns:p14="http://schemas.microsoft.com/office/powerpoint/2010/main" val="253774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7.</a:t>
            </a:r>
            <a:endParaRPr lang="en-US" dirty="0"/>
          </a:p>
        </p:txBody>
      </p:sp>
      <p:sp>
        <p:nvSpPr>
          <p:cNvPr id="3" name="Content Placeholder 2"/>
          <p:cNvSpPr>
            <a:spLocks noGrp="1"/>
          </p:cNvSpPr>
          <p:nvPr>
            <p:ph idx="1"/>
          </p:nvPr>
        </p:nvSpPr>
        <p:spPr>
          <a:xfrm>
            <a:off x="457200" y="1600200"/>
            <a:ext cx="8610600" cy="4525963"/>
          </a:xfrm>
        </p:spPr>
        <p:txBody>
          <a:bodyPr/>
          <a:lstStyle/>
          <a:p>
            <a:r>
              <a:rPr lang="en-US" dirty="0" smtClean="0"/>
              <a:t>Brundtland </a:t>
            </a:r>
            <a:r>
              <a:rPr lang="en-US" dirty="0"/>
              <a:t>Commission </a:t>
            </a:r>
            <a:endParaRPr lang="en-US" dirty="0" smtClean="0"/>
          </a:p>
          <a:p>
            <a:pPr lvl="1"/>
            <a:r>
              <a:rPr lang="en-US" dirty="0" smtClean="0"/>
              <a:t>Dissolved </a:t>
            </a:r>
            <a:r>
              <a:rPr lang="en-US" dirty="0"/>
              <a:t>in December 1987 after </a:t>
            </a:r>
            <a:r>
              <a:rPr lang="en-US" dirty="0" smtClean="0"/>
              <a:t>releasing</a:t>
            </a:r>
          </a:p>
          <a:p>
            <a:pPr lvl="2"/>
            <a:r>
              <a:rPr lang="en-US" dirty="0" smtClean="0"/>
              <a:t>Brundtland </a:t>
            </a:r>
            <a:r>
              <a:rPr lang="en-US" dirty="0"/>
              <a:t>Report or Our Common </a:t>
            </a:r>
            <a:r>
              <a:rPr lang="en-US" dirty="0" smtClean="0"/>
              <a:t>Future, </a:t>
            </a:r>
            <a:r>
              <a:rPr lang="en-US" dirty="0"/>
              <a:t>in October </a:t>
            </a:r>
            <a:r>
              <a:rPr lang="en-US" dirty="0" smtClean="0"/>
              <a:t>1987</a:t>
            </a:r>
          </a:p>
          <a:p>
            <a:pPr lvl="2"/>
            <a:r>
              <a:rPr lang="en-US" dirty="0" smtClean="0"/>
              <a:t>Defined meaning </a:t>
            </a:r>
            <a:r>
              <a:rPr lang="en-US" dirty="0"/>
              <a:t>of </a:t>
            </a:r>
            <a:r>
              <a:rPr lang="en-US" dirty="0" smtClean="0"/>
              <a:t>term </a:t>
            </a:r>
            <a:r>
              <a:rPr lang="en-US" dirty="0"/>
              <a:t>"Sustainable </a:t>
            </a:r>
            <a:r>
              <a:rPr lang="en-US" dirty="0" smtClean="0"/>
              <a:t>Development“</a:t>
            </a:r>
          </a:p>
          <a:p>
            <a:pPr lvl="2"/>
            <a:r>
              <a:rPr lang="en-US" dirty="0" smtClean="0"/>
              <a:t>Center </a:t>
            </a:r>
            <a:r>
              <a:rPr lang="en-US" dirty="0"/>
              <a:t>for Our Common Future </a:t>
            </a:r>
            <a:r>
              <a:rPr lang="en-US" dirty="0" smtClean="0"/>
              <a:t>organization</a:t>
            </a:r>
          </a:p>
          <a:p>
            <a:pPr lvl="2"/>
            <a:r>
              <a:rPr lang="en-US" dirty="0" smtClean="0"/>
              <a:t>Started </a:t>
            </a:r>
            <a:r>
              <a:rPr lang="en-US" dirty="0"/>
              <a:t>in April of 1988 to take </a:t>
            </a:r>
            <a:r>
              <a:rPr lang="en-US" dirty="0" smtClean="0"/>
              <a:t>place </a:t>
            </a:r>
            <a:r>
              <a:rPr lang="en-US" dirty="0"/>
              <a:t>of </a:t>
            </a:r>
            <a:r>
              <a:rPr lang="en-US" dirty="0" smtClean="0"/>
              <a:t>Brundtland </a:t>
            </a:r>
            <a:r>
              <a:rPr lang="en-US" dirty="0"/>
              <a:t>Commission</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26</a:t>
            </a:fld>
            <a:endParaRPr lang="en-US" dirty="0"/>
          </a:p>
        </p:txBody>
      </p:sp>
    </p:spTree>
    <p:extLst>
      <p:ext uri="{BB962C8B-B14F-4D97-AF65-F5344CB8AC3E}">
        <p14:creationId xmlns:p14="http://schemas.microsoft.com/office/powerpoint/2010/main" val="380110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8.</a:t>
            </a:r>
            <a:endParaRPr lang="en-US" dirty="0"/>
          </a:p>
        </p:txBody>
      </p:sp>
      <p:sp>
        <p:nvSpPr>
          <p:cNvPr id="3" name="Content Placeholder 2"/>
          <p:cNvSpPr>
            <a:spLocks noGrp="1"/>
          </p:cNvSpPr>
          <p:nvPr>
            <p:ph idx="1"/>
          </p:nvPr>
        </p:nvSpPr>
        <p:spPr/>
        <p:txBody>
          <a:bodyPr/>
          <a:lstStyle/>
          <a:p>
            <a:r>
              <a:rPr lang="en-US" dirty="0" smtClean="0"/>
              <a:t>Four </a:t>
            </a:r>
            <a:r>
              <a:rPr lang="en-US" dirty="0"/>
              <a:t>Pillars of Sustainability</a:t>
            </a:r>
          </a:p>
          <a:p>
            <a:pPr lvl="1"/>
            <a:r>
              <a:rPr lang="en-US" dirty="0"/>
              <a:t>Some sustainability experts have used 4 </a:t>
            </a:r>
            <a:r>
              <a:rPr lang="en-US" dirty="0" smtClean="0"/>
              <a:t>pillars</a:t>
            </a:r>
          </a:p>
          <a:p>
            <a:pPr lvl="1"/>
            <a:r>
              <a:rPr lang="en-US" dirty="0" smtClean="0"/>
              <a:t>1. Economic </a:t>
            </a:r>
          </a:p>
          <a:p>
            <a:pPr lvl="1"/>
            <a:r>
              <a:rPr lang="en-US" dirty="0" smtClean="0"/>
              <a:t>2. Ecological </a:t>
            </a:r>
          </a:p>
          <a:p>
            <a:pPr lvl="1"/>
            <a:r>
              <a:rPr lang="en-US" dirty="0" smtClean="0"/>
              <a:t>3. Political</a:t>
            </a:r>
          </a:p>
          <a:p>
            <a:pPr lvl="1"/>
            <a:r>
              <a:rPr lang="en-US" dirty="0" smtClean="0"/>
              <a:t>4. Cultural </a:t>
            </a:r>
          </a:p>
          <a:p>
            <a:pPr lvl="2"/>
            <a:r>
              <a:rPr lang="en-US" dirty="0" smtClean="0"/>
              <a:t>In </a:t>
            </a:r>
            <a:r>
              <a:rPr lang="en-US" dirty="0"/>
              <a:t>accord with </a:t>
            </a:r>
            <a:r>
              <a:rPr lang="en-US" dirty="0" smtClean="0"/>
              <a:t>UN Agenda 21, who </a:t>
            </a:r>
          </a:p>
          <a:p>
            <a:pPr lvl="2"/>
            <a:r>
              <a:rPr lang="en-US" dirty="0" smtClean="0"/>
              <a:t>Specifies </a:t>
            </a:r>
            <a:r>
              <a:rPr lang="en-US" dirty="0"/>
              <a:t>culture as </a:t>
            </a:r>
            <a:r>
              <a:rPr lang="en-US" dirty="0" smtClean="0"/>
              <a:t>4</a:t>
            </a:r>
            <a:r>
              <a:rPr lang="en-US" baseline="30000" dirty="0" smtClean="0"/>
              <a:t>th</a:t>
            </a:r>
            <a:r>
              <a:rPr lang="en-US" dirty="0" smtClean="0"/>
              <a:t> domain </a:t>
            </a:r>
            <a:r>
              <a:rPr lang="en-US" dirty="0"/>
              <a:t>of sustainable </a:t>
            </a:r>
            <a:r>
              <a:rPr lang="en-US" dirty="0" smtClean="0"/>
              <a:t>development</a:t>
            </a:r>
          </a:p>
          <a:p>
            <a:pPr lvl="2"/>
            <a:r>
              <a:rPr lang="en-US" dirty="0" smtClean="0"/>
              <a:t>Used </a:t>
            </a:r>
            <a:r>
              <a:rPr lang="en-US" dirty="0"/>
              <a:t>by </a:t>
            </a:r>
            <a:r>
              <a:rPr lang="en-US" dirty="0" smtClean="0"/>
              <a:t>UN </a:t>
            </a:r>
            <a:r>
              <a:rPr lang="en-US" dirty="0"/>
              <a:t>in several of its sustainability </a:t>
            </a:r>
            <a:r>
              <a:rPr lang="en-US" dirty="0" smtClean="0"/>
              <a:t>programs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27</a:t>
            </a:fld>
            <a:endParaRPr lang="en-US" dirty="0"/>
          </a:p>
        </p:txBody>
      </p:sp>
    </p:spTree>
    <p:extLst>
      <p:ext uri="{BB962C8B-B14F-4D97-AF65-F5344CB8AC3E}">
        <p14:creationId xmlns:p14="http://schemas.microsoft.com/office/powerpoint/2010/main" val="57181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BRUNDTLAND </a:t>
            </a:r>
            <a:r>
              <a:rPr lang="en-US" dirty="0" smtClean="0"/>
              <a:t>COMMISSION 9.</a:t>
            </a:r>
            <a:endParaRPr lang="en-US" dirty="0"/>
          </a:p>
        </p:txBody>
      </p:sp>
      <p:sp>
        <p:nvSpPr>
          <p:cNvPr id="3" name="Content Placeholder 2"/>
          <p:cNvSpPr>
            <a:spLocks noGrp="1"/>
          </p:cNvSpPr>
          <p:nvPr>
            <p:ph idx="1"/>
          </p:nvPr>
        </p:nvSpPr>
        <p:spPr/>
        <p:txBody>
          <a:bodyPr/>
          <a:lstStyle/>
          <a:p>
            <a:r>
              <a:rPr lang="en-US" sz="3200" b="1" dirty="0" smtClean="0">
                <a:solidFill>
                  <a:srgbClr val="00B050"/>
                </a:solidFill>
              </a:rPr>
              <a:t>3 Es</a:t>
            </a:r>
          </a:p>
          <a:p>
            <a:pPr lvl="1"/>
            <a:r>
              <a:rPr lang="en-US" b="1" i="1" dirty="0" smtClean="0"/>
              <a:t>Kent </a:t>
            </a:r>
            <a:r>
              <a:rPr lang="en-US" b="1" i="1" dirty="0"/>
              <a:t>E. Portney </a:t>
            </a:r>
            <a:r>
              <a:rPr lang="en-US" dirty="0"/>
              <a:t>of MIT </a:t>
            </a:r>
            <a:r>
              <a:rPr lang="en-US" dirty="0" smtClean="0"/>
              <a:t>Sustainability Book </a:t>
            </a:r>
          </a:p>
          <a:p>
            <a:pPr lvl="2"/>
            <a:r>
              <a:rPr lang="en-US" dirty="0" smtClean="0"/>
              <a:t>Referred </a:t>
            </a:r>
            <a:r>
              <a:rPr lang="en-US" dirty="0"/>
              <a:t>to </a:t>
            </a:r>
            <a:r>
              <a:rPr lang="en-US" dirty="0" smtClean="0"/>
              <a:t>3 </a:t>
            </a:r>
            <a:r>
              <a:rPr lang="en-US" dirty="0"/>
              <a:t>circles as </a:t>
            </a:r>
            <a:r>
              <a:rPr lang="en-US" dirty="0" smtClean="0"/>
              <a:t>“</a:t>
            </a:r>
            <a:r>
              <a:rPr lang="en-US" dirty="0"/>
              <a:t>3 Es” which stand for: </a:t>
            </a:r>
          </a:p>
          <a:p>
            <a:pPr lvl="2"/>
            <a:r>
              <a:rPr lang="en-US" sz="3200" b="1" dirty="0" smtClean="0">
                <a:solidFill>
                  <a:srgbClr val="00B050"/>
                </a:solidFill>
              </a:rPr>
              <a:t>Economy </a:t>
            </a:r>
          </a:p>
          <a:p>
            <a:pPr lvl="2"/>
            <a:r>
              <a:rPr lang="en-US" sz="3200" b="1" dirty="0" smtClean="0">
                <a:solidFill>
                  <a:srgbClr val="00B050"/>
                </a:solidFill>
              </a:rPr>
              <a:t>Equity</a:t>
            </a:r>
          </a:p>
          <a:p>
            <a:pPr lvl="2"/>
            <a:r>
              <a:rPr lang="en-US" sz="3200" b="1" dirty="0" smtClean="0">
                <a:solidFill>
                  <a:srgbClr val="00B050"/>
                </a:solidFill>
              </a:rPr>
              <a:t>Environment </a:t>
            </a:r>
            <a:endParaRPr lang="en-US" sz="3200" b="1" dirty="0">
              <a:solidFill>
                <a:srgbClr val="00B050"/>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28</a:t>
            </a:fld>
            <a:endParaRPr lang="en-US" dirty="0"/>
          </a:p>
        </p:txBody>
      </p:sp>
    </p:spTree>
    <p:extLst>
      <p:ext uri="{BB962C8B-B14F-4D97-AF65-F5344CB8AC3E}">
        <p14:creationId xmlns:p14="http://schemas.microsoft.com/office/powerpoint/2010/main" val="202588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3: </a:t>
            </a:r>
            <a:r>
              <a:rPr lang="en-US" sz="4000" dirty="0" smtClean="0">
                <a:solidFill>
                  <a:srgbClr val="F8F9D3"/>
                </a:solidFill>
              </a:rPr>
              <a:t>?</a:t>
            </a:r>
            <a:endParaRPr lang="en-US" dirty="0">
              <a:solidFill>
                <a:srgbClr val="F8F9D3"/>
              </a:solidFill>
            </a:endParaRPr>
          </a:p>
        </p:txBody>
      </p:sp>
      <p:sp>
        <p:nvSpPr>
          <p:cNvPr id="3" name="Rectangle 2"/>
          <p:cNvSpPr/>
          <p:nvPr/>
        </p:nvSpPr>
        <p:spPr>
          <a:xfrm>
            <a:off x="152400" y="1447800"/>
            <a:ext cx="8991600" cy="2677656"/>
          </a:xfrm>
          <a:prstGeom prst="rect">
            <a:avLst/>
          </a:prstGeom>
        </p:spPr>
        <p:txBody>
          <a:bodyPr wrap="square">
            <a:spAutoFit/>
          </a:bodyPr>
          <a:lstStyle/>
          <a:p>
            <a:r>
              <a:rPr lang="en-US" sz="2800" dirty="0" smtClean="0">
                <a:solidFill>
                  <a:srgbClr val="000000"/>
                </a:solidFill>
              </a:rPr>
              <a:t>All of these are pillars </a:t>
            </a:r>
            <a:r>
              <a:rPr lang="en-US" sz="2800" dirty="0">
                <a:solidFill>
                  <a:srgbClr val="000000"/>
                </a:solidFill>
              </a:rPr>
              <a:t>of sustainable </a:t>
            </a:r>
            <a:r>
              <a:rPr lang="en-US" sz="2800" dirty="0" smtClean="0">
                <a:solidFill>
                  <a:srgbClr val="000000"/>
                </a:solidFill>
              </a:rPr>
              <a:t>development, EXCEPT: </a:t>
            </a:r>
          </a:p>
          <a:p>
            <a:r>
              <a:rPr lang="en-US" sz="2800" dirty="0" smtClean="0">
                <a:solidFill>
                  <a:srgbClr val="000000"/>
                </a:solidFill>
              </a:rPr>
              <a:t>a</a:t>
            </a:r>
            <a:r>
              <a:rPr lang="en-US" sz="2800" dirty="0">
                <a:solidFill>
                  <a:srgbClr val="000000"/>
                </a:solidFill>
              </a:rPr>
              <a:t>.	 </a:t>
            </a:r>
            <a:r>
              <a:rPr lang="en-US" sz="2800" dirty="0" smtClean="0">
                <a:solidFill>
                  <a:srgbClr val="000000"/>
                </a:solidFill>
              </a:rPr>
              <a:t>Economic growth</a:t>
            </a:r>
          </a:p>
          <a:p>
            <a:r>
              <a:rPr lang="en-US" sz="2800" dirty="0">
                <a:solidFill>
                  <a:srgbClr val="000000"/>
                </a:solidFill>
              </a:rPr>
              <a:t>b</a:t>
            </a:r>
            <a:r>
              <a:rPr lang="en-US" sz="2800" dirty="0" smtClean="0">
                <a:solidFill>
                  <a:srgbClr val="000000"/>
                </a:solidFill>
              </a:rPr>
              <a:t>.	 Environmental protection</a:t>
            </a:r>
          </a:p>
          <a:p>
            <a:r>
              <a:rPr lang="en-US" sz="2800" dirty="0" smtClean="0">
                <a:solidFill>
                  <a:srgbClr val="000000"/>
                </a:solidFill>
              </a:rPr>
              <a:t>c.	 Energy</a:t>
            </a:r>
          </a:p>
          <a:p>
            <a:r>
              <a:rPr lang="en-US" sz="2800" dirty="0" smtClean="0">
                <a:solidFill>
                  <a:srgbClr val="000000"/>
                </a:solidFill>
              </a:rPr>
              <a:t>d.	 Social equality</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29</a:t>
            </a:fld>
            <a:endParaRPr lang="en-US" dirty="0"/>
          </a:p>
        </p:txBody>
      </p:sp>
    </p:spTree>
    <p:extLst>
      <p:ext uri="{BB962C8B-B14F-4D97-AF65-F5344CB8AC3E}">
        <p14:creationId xmlns:p14="http://schemas.microsoft.com/office/powerpoint/2010/main" val="179902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SUSTAINABILITY 1.</a:t>
            </a:r>
            <a:endParaRPr lang="en-US" sz="3600" dirty="0"/>
          </a:p>
        </p:txBody>
      </p:sp>
      <p:sp>
        <p:nvSpPr>
          <p:cNvPr id="25603" name="Content Placeholder 2"/>
          <p:cNvSpPr>
            <a:spLocks noGrp="1"/>
          </p:cNvSpPr>
          <p:nvPr>
            <p:ph idx="1"/>
          </p:nvPr>
        </p:nvSpPr>
        <p:spPr>
          <a:xfrm>
            <a:off x="265670" y="1447800"/>
            <a:ext cx="8649730" cy="3968775"/>
          </a:xfrm>
        </p:spPr>
        <p:txBody>
          <a:bodyPr/>
          <a:lstStyle/>
          <a:p>
            <a:r>
              <a:rPr lang="en-US" sz="3200" dirty="0" smtClean="0"/>
              <a:t>Definition: What is Sustainability?</a:t>
            </a:r>
          </a:p>
          <a:p>
            <a:pPr lvl="1"/>
            <a:r>
              <a:rPr lang="en-US" dirty="0" smtClean="0"/>
              <a:t>Sustain </a:t>
            </a:r>
            <a:r>
              <a:rPr lang="en-US" dirty="0"/>
              <a:t>means "to </a:t>
            </a:r>
            <a:r>
              <a:rPr lang="en-US" dirty="0" smtClean="0"/>
              <a:t>maintain" </a:t>
            </a:r>
          </a:p>
          <a:p>
            <a:pPr lvl="2"/>
            <a:r>
              <a:rPr lang="en-US" dirty="0" smtClean="0"/>
              <a:t>Means </a:t>
            </a:r>
            <a:r>
              <a:rPr lang="en-US" dirty="0"/>
              <a:t>to "live, or maintain, within limits."</a:t>
            </a:r>
          </a:p>
          <a:p>
            <a:pPr lvl="1"/>
            <a:r>
              <a:rPr lang="en-US" dirty="0" smtClean="0"/>
              <a:t>1987</a:t>
            </a:r>
            <a:r>
              <a:rPr lang="en-US" dirty="0"/>
              <a:t>, </a:t>
            </a:r>
            <a:r>
              <a:rPr lang="en-US" dirty="0" smtClean="0"/>
              <a:t>Brundtland </a:t>
            </a:r>
            <a:r>
              <a:rPr lang="en-US" dirty="0"/>
              <a:t>Commission defined </a:t>
            </a:r>
            <a:r>
              <a:rPr lang="en-US" dirty="0" smtClean="0"/>
              <a:t>Sustainability</a:t>
            </a:r>
          </a:p>
          <a:p>
            <a:pPr lvl="2"/>
            <a:r>
              <a:rPr lang="en-US" b="1" dirty="0">
                <a:solidFill>
                  <a:srgbClr val="0000FF"/>
                </a:solidFill>
              </a:rPr>
              <a:t>D</a:t>
            </a:r>
            <a:r>
              <a:rPr lang="en-US" b="1" dirty="0" smtClean="0">
                <a:solidFill>
                  <a:srgbClr val="0000FF"/>
                </a:solidFill>
              </a:rPr>
              <a:t>evelopment </a:t>
            </a:r>
            <a:r>
              <a:rPr lang="en-US" b="1" dirty="0">
                <a:solidFill>
                  <a:srgbClr val="0000FF"/>
                </a:solidFill>
              </a:rPr>
              <a:t>that meets the needs of the present without compromising the needs of future generations to meet their own needs." </a:t>
            </a:r>
          </a:p>
          <a:p>
            <a:pPr lvl="1"/>
            <a:r>
              <a:rPr lang="en-US" dirty="0" smtClean="0"/>
              <a:t>Sustainability terms include: </a:t>
            </a:r>
            <a:r>
              <a:rPr lang="en-US" dirty="0"/>
              <a:t>“green,” “energy independence,”  “eco-friendly,”  “renewable energy”  “zero carbon footprint” </a:t>
            </a:r>
            <a:r>
              <a:rPr lang="en-US" dirty="0" smtClean="0"/>
              <a:t> </a:t>
            </a:r>
            <a:endParaRPr lang="en-US" dirty="0"/>
          </a:p>
        </p:txBody>
      </p:sp>
      <p:pic>
        <p:nvPicPr>
          <p:cNvPr id="3" name="Picture 2"/>
          <p:cNvPicPr>
            <a:picLocks noChangeAspect="1"/>
          </p:cNvPicPr>
          <p:nvPr/>
        </p:nvPicPr>
        <p:blipFill>
          <a:blip r:embed="rId2"/>
          <a:stretch>
            <a:fillRect/>
          </a:stretch>
        </p:blipFill>
        <p:spPr>
          <a:xfrm>
            <a:off x="196876" y="5416576"/>
            <a:ext cx="981236" cy="981236"/>
          </a:xfrm>
          <a:prstGeom prst="rect">
            <a:avLst/>
          </a:prstGeom>
        </p:spPr>
      </p:pic>
      <p:sp>
        <p:nvSpPr>
          <p:cNvPr id="4" name="Rectangle 3"/>
          <p:cNvSpPr/>
          <p:nvPr/>
        </p:nvSpPr>
        <p:spPr>
          <a:xfrm>
            <a:off x="1177142" y="5687073"/>
            <a:ext cx="3441968"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Sustainability Explained: 4:01</a:t>
            </a:r>
            <a:endParaRPr lang="en-US" dirty="0"/>
          </a:p>
        </p:txBody>
      </p:sp>
      <p:sp>
        <p:nvSpPr>
          <p:cNvPr id="5" name="Rectangle 4"/>
          <p:cNvSpPr/>
          <p:nvPr/>
        </p:nvSpPr>
        <p:spPr>
          <a:xfrm>
            <a:off x="1186667" y="5957571"/>
            <a:ext cx="6280933" cy="369332"/>
          </a:xfrm>
          <a:prstGeom prst="rect">
            <a:avLst/>
          </a:prstGeom>
        </p:spPr>
        <p:txBody>
          <a:bodyPr wrap="square">
            <a:spAutoFit/>
          </a:bodyPr>
          <a:lstStyle/>
          <a:p>
            <a:r>
              <a:rPr lang="en-US" b="1" dirty="0">
                <a:solidFill>
                  <a:srgbClr val="E09900"/>
                </a:solidFill>
                <a:latin typeface="Arial" panose="020B0604020202020204" pitchFamily="34" charset="0"/>
                <a:hlinkClick r:id="rId4"/>
              </a:rPr>
              <a:t>Sustainability Explained through Animation: 2:00</a:t>
            </a:r>
            <a:endParaRPr lang="en-US" dirty="0"/>
          </a:p>
        </p:txBody>
      </p:sp>
      <p:sp>
        <p:nvSpPr>
          <p:cNvPr id="6" name="Rectangle 5"/>
          <p:cNvSpPr/>
          <p:nvPr/>
        </p:nvSpPr>
        <p:spPr>
          <a:xfrm>
            <a:off x="1177142" y="5393735"/>
            <a:ext cx="3313728" cy="369332"/>
          </a:xfrm>
          <a:prstGeom prst="rect">
            <a:avLst/>
          </a:prstGeom>
        </p:spPr>
        <p:txBody>
          <a:bodyPr wrap="none">
            <a:spAutoFit/>
          </a:bodyPr>
          <a:lstStyle/>
          <a:p>
            <a:r>
              <a:rPr lang="en-US" b="1" dirty="0">
                <a:solidFill>
                  <a:srgbClr val="E09900"/>
                </a:solidFill>
                <a:latin typeface="Arial" panose="020B0604020202020204" pitchFamily="34" charset="0"/>
                <a:hlinkClick r:id="rId5"/>
              </a:rPr>
              <a:t>What is Sustainability?: 9:43</a:t>
            </a:r>
            <a:endParaRPr lang="en-US" dirty="0"/>
          </a:p>
        </p:txBody>
      </p:sp>
      <p:sp>
        <p:nvSpPr>
          <p:cNvPr id="7" name="Slide Number Placeholder 6"/>
          <p:cNvSpPr>
            <a:spLocks noGrp="1"/>
          </p:cNvSpPr>
          <p:nvPr>
            <p:ph type="sldNum" sz="quarter" idx="12"/>
          </p:nvPr>
        </p:nvSpPr>
        <p:spPr/>
        <p:txBody>
          <a:bodyPr/>
          <a:lstStyle/>
          <a:p>
            <a:fld id="{200B2350-5261-4F5C-9DF5-EF0D264FC8D2}" type="slidenum">
              <a:rPr lang="en-US" smtClean="0"/>
              <a:pPr/>
              <a:t>3</a:t>
            </a:fld>
            <a:endParaRPr lang="en-US" dirty="0"/>
          </a:p>
        </p:txBody>
      </p:sp>
    </p:spTree>
    <p:extLst>
      <p:ext uri="{BB962C8B-B14F-4D97-AF65-F5344CB8AC3E}">
        <p14:creationId xmlns:p14="http://schemas.microsoft.com/office/powerpoint/2010/main" val="131552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3:</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Energy</a:t>
            </a:r>
          </a:p>
        </p:txBody>
      </p:sp>
      <p:sp>
        <p:nvSpPr>
          <p:cNvPr id="3" name="Slide Number Placeholder 2"/>
          <p:cNvSpPr>
            <a:spLocks noGrp="1"/>
          </p:cNvSpPr>
          <p:nvPr>
            <p:ph type="sldNum" sz="quarter" idx="12"/>
          </p:nvPr>
        </p:nvSpPr>
        <p:spPr/>
        <p:txBody>
          <a:bodyPr/>
          <a:lstStyle/>
          <a:p>
            <a:fld id="{200B2350-5261-4F5C-9DF5-EF0D264FC8D2}" type="slidenum">
              <a:rPr lang="en-US" smtClean="0"/>
              <a:pPr/>
              <a:t>30</a:t>
            </a:fld>
            <a:endParaRPr lang="en-US" dirty="0"/>
          </a:p>
        </p:txBody>
      </p:sp>
    </p:spTree>
    <p:extLst>
      <p:ext uri="{BB962C8B-B14F-4D97-AF65-F5344CB8AC3E}">
        <p14:creationId xmlns:p14="http://schemas.microsoft.com/office/powerpoint/2010/main" val="133067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OF PARTIES (COP</a:t>
            </a:r>
            <a:r>
              <a:rPr lang="en-US" dirty="0" smtClean="0"/>
              <a:t>) 1.</a:t>
            </a:r>
            <a:endParaRPr lang="en-US" dirty="0"/>
          </a:p>
        </p:txBody>
      </p:sp>
      <p:sp>
        <p:nvSpPr>
          <p:cNvPr id="3" name="Content Placeholder 2"/>
          <p:cNvSpPr>
            <a:spLocks noGrp="1"/>
          </p:cNvSpPr>
          <p:nvPr>
            <p:ph idx="1"/>
          </p:nvPr>
        </p:nvSpPr>
        <p:spPr>
          <a:xfrm>
            <a:off x="152400" y="1600200"/>
            <a:ext cx="8991600" cy="4525963"/>
          </a:xfrm>
        </p:spPr>
        <p:txBody>
          <a:bodyPr/>
          <a:lstStyle/>
          <a:p>
            <a:r>
              <a:rPr lang="en-US" dirty="0" smtClean="0"/>
              <a:t>2015 UN </a:t>
            </a:r>
            <a:r>
              <a:rPr lang="en-US" dirty="0"/>
              <a:t>Climate Change </a:t>
            </a:r>
            <a:r>
              <a:rPr lang="en-US" dirty="0" smtClean="0"/>
              <a:t>Conference</a:t>
            </a:r>
          </a:p>
          <a:p>
            <a:pPr lvl="1"/>
            <a:r>
              <a:rPr lang="en-US" dirty="0" smtClean="0"/>
              <a:t>COP (Conference of Parties) 21</a:t>
            </a:r>
          </a:p>
          <a:p>
            <a:pPr lvl="2"/>
            <a:r>
              <a:rPr lang="en-US" dirty="0" smtClean="0"/>
              <a:t>Paris</a:t>
            </a:r>
            <a:r>
              <a:rPr lang="en-US" dirty="0"/>
              <a:t>, France, from November 12-20, </a:t>
            </a:r>
            <a:r>
              <a:rPr lang="en-US" dirty="0" smtClean="0"/>
              <a:t>2015</a:t>
            </a:r>
          </a:p>
          <a:p>
            <a:pPr lvl="2"/>
            <a:r>
              <a:rPr lang="en-US" dirty="0" smtClean="0"/>
              <a:t>21</a:t>
            </a:r>
            <a:r>
              <a:rPr lang="en-US" baseline="30000" dirty="0" smtClean="0"/>
              <a:t>st</a:t>
            </a:r>
            <a:r>
              <a:rPr lang="en-US" dirty="0" smtClean="0"/>
              <a:t> session </a:t>
            </a:r>
            <a:r>
              <a:rPr lang="en-US" dirty="0"/>
              <a:t>of </a:t>
            </a:r>
            <a:r>
              <a:rPr lang="en-US" dirty="0" smtClean="0"/>
              <a:t>COP </a:t>
            </a:r>
            <a:r>
              <a:rPr lang="en-US" dirty="0"/>
              <a:t>to </a:t>
            </a:r>
            <a:r>
              <a:rPr lang="en-US" dirty="0" smtClean="0"/>
              <a:t>1992 UNFCCC</a:t>
            </a:r>
          </a:p>
          <a:p>
            <a:pPr lvl="2"/>
            <a:r>
              <a:rPr lang="en-US" dirty="0" smtClean="0"/>
              <a:t>11</a:t>
            </a:r>
            <a:r>
              <a:rPr lang="en-US" baseline="30000" dirty="0" smtClean="0"/>
              <a:t>th</a:t>
            </a:r>
            <a:r>
              <a:rPr lang="en-US" dirty="0" smtClean="0"/>
              <a:t> session </a:t>
            </a:r>
            <a:r>
              <a:rPr lang="en-US" dirty="0"/>
              <a:t>of </a:t>
            </a:r>
            <a:r>
              <a:rPr lang="en-US" dirty="0" smtClean="0"/>
              <a:t>Meeting </a:t>
            </a:r>
            <a:r>
              <a:rPr lang="en-US" dirty="0"/>
              <a:t>of </a:t>
            </a:r>
            <a:r>
              <a:rPr lang="en-US" dirty="0" smtClean="0"/>
              <a:t>Parties </a:t>
            </a:r>
            <a:r>
              <a:rPr lang="en-US" dirty="0"/>
              <a:t>to </a:t>
            </a:r>
            <a:r>
              <a:rPr lang="en-US" dirty="0" smtClean="0"/>
              <a:t>1997 </a:t>
            </a:r>
            <a:r>
              <a:rPr lang="en-US" dirty="0"/>
              <a:t>Kyoto </a:t>
            </a:r>
            <a:r>
              <a:rPr lang="en-US" dirty="0" smtClean="0"/>
              <a:t>Protocol</a:t>
            </a:r>
          </a:p>
          <a:p>
            <a:pPr lvl="2"/>
            <a:r>
              <a:rPr lang="en-US" dirty="0"/>
              <a:t>F</a:t>
            </a:r>
            <a:r>
              <a:rPr lang="en-US" dirty="0" smtClean="0"/>
              <a:t>ormal </a:t>
            </a:r>
            <a:r>
              <a:rPr lang="en-US" dirty="0"/>
              <a:t>meeting of </a:t>
            </a:r>
            <a:r>
              <a:rPr lang="en-US" dirty="0" smtClean="0"/>
              <a:t>COP </a:t>
            </a:r>
            <a:r>
              <a:rPr lang="en-US" dirty="0"/>
              <a:t>to assess progress </a:t>
            </a:r>
            <a:endParaRPr lang="en-US" dirty="0" smtClean="0"/>
          </a:p>
          <a:p>
            <a:pPr lvl="2"/>
            <a:r>
              <a:rPr lang="en-US" dirty="0" smtClean="0"/>
              <a:t>Dealing </a:t>
            </a:r>
            <a:r>
              <a:rPr lang="en-US" dirty="0"/>
              <a:t>with climate change, </a:t>
            </a:r>
            <a:r>
              <a:rPr lang="en-US" dirty="0" smtClean="0"/>
              <a:t>beginning </a:t>
            </a:r>
            <a:r>
              <a:rPr lang="en-US" dirty="0"/>
              <a:t>in the </a:t>
            </a:r>
            <a:r>
              <a:rPr lang="en-US" dirty="0" smtClean="0"/>
              <a:t>mid-1990s</a:t>
            </a:r>
          </a:p>
          <a:p>
            <a:pPr lvl="2"/>
            <a:r>
              <a:rPr lang="en-US" dirty="0" smtClean="0"/>
              <a:t>Negotiate Kyoto Protocol for binding </a:t>
            </a:r>
            <a:r>
              <a:rPr lang="en-US" dirty="0"/>
              <a:t>obligations </a:t>
            </a:r>
            <a:endParaRPr lang="en-US" dirty="0" smtClean="0"/>
          </a:p>
          <a:p>
            <a:pPr lvl="2"/>
            <a:r>
              <a:rPr lang="en-US" dirty="0" smtClean="0"/>
              <a:t>For </a:t>
            </a:r>
            <a:r>
              <a:rPr lang="en-US" dirty="0"/>
              <a:t>developed </a:t>
            </a:r>
            <a:r>
              <a:rPr lang="en-US" dirty="0" smtClean="0"/>
              <a:t>countries TO reduce </a:t>
            </a:r>
            <a:r>
              <a:rPr lang="en-US" dirty="0"/>
              <a:t>their greenhouse gas </a:t>
            </a:r>
            <a:r>
              <a:rPr lang="en-US" dirty="0" smtClean="0"/>
              <a:t>emissions</a:t>
            </a:r>
            <a:endParaRPr lang="en-US" dirty="0"/>
          </a:p>
        </p:txBody>
      </p:sp>
      <p:pic>
        <p:nvPicPr>
          <p:cNvPr id="4" name="Picture 3"/>
          <p:cNvPicPr>
            <a:picLocks noChangeAspect="1"/>
          </p:cNvPicPr>
          <p:nvPr/>
        </p:nvPicPr>
        <p:blipFill>
          <a:blip r:embed="rId2"/>
          <a:stretch>
            <a:fillRect/>
          </a:stretch>
        </p:blipFill>
        <p:spPr>
          <a:xfrm>
            <a:off x="196876" y="5416576"/>
            <a:ext cx="981236" cy="981236"/>
          </a:xfrm>
          <a:prstGeom prst="rect">
            <a:avLst/>
          </a:prstGeom>
        </p:spPr>
      </p:pic>
      <p:sp>
        <p:nvSpPr>
          <p:cNvPr id="5" name="Rectangle 4"/>
          <p:cNvSpPr/>
          <p:nvPr/>
        </p:nvSpPr>
        <p:spPr>
          <a:xfrm>
            <a:off x="1178112" y="5416576"/>
            <a:ext cx="4433650"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Climate Change: 1.5 to Stay Alive: 3:58</a:t>
            </a:r>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31</a:t>
            </a:fld>
            <a:endParaRPr lang="en-US" dirty="0"/>
          </a:p>
        </p:txBody>
      </p:sp>
    </p:spTree>
    <p:extLst>
      <p:ext uri="{BB962C8B-B14F-4D97-AF65-F5344CB8AC3E}">
        <p14:creationId xmlns:p14="http://schemas.microsoft.com/office/powerpoint/2010/main" val="232941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OF PARTIES (COP</a:t>
            </a:r>
            <a:r>
              <a:rPr lang="en-US" dirty="0" smtClean="0"/>
              <a:t>) 2.</a:t>
            </a:r>
            <a:endParaRPr lang="en-US" dirty="0"/>
          </a:p>
        </p:txBody>
      </p:sp>
      <p:sp>
        <p:nvSpPr>
          <p:cNvPr id="3" name="Content Placeholder 2"/>
          <p:cNvSpPr>
            <a:spLocks noGrp="1"/>
          </p:cNvSpPr>
          <p:nvPr>
            <p:ph idx="1"/>
          </p:nvPr>
        </p:nvSpPr>
        <p:spPr>
          <a:xfrm>
            <a:off x="304800" y="1447801"/>
            <a:ext cx="8229600" cy="4038600"/>
          </a:xfrm>
        </p:spPr>
        <p:txBody>
          <a:bodyPr/>
          <a:lstStyle/>
          <a:p>
            <a:r>
              <a:rPr lang="en-US" dirty="0" smtClean="0"/>
              <a:t>COP Negotiated Paris 2016 Agreement</a:t>
            </a:r>
          </a:p>
          <a:p>
            <a:pPr lvl="1"/>
            <a:r>
              <a:rPr lang="en-US" dirty="0" smtClean="0"/>
              <a:t>Global </a:t>
            </a:r>
            <a:r>
              <a:rPr lang="en-US" dirty="0"/>
              <a:t>agreement on </a:t>
            </a:r>
            <a:r>
              <a:rPr lang="en-US" dirty="0" smtClean="0"/>
              <a:t>reduction </a:t>
            </a:r>
            <a:r>
              <a:rPr lang="en-US" dirty="0"/>
              <a:t>of climate </a:t>
            </a:r>
            <a:r>
              <a:rPr lang="en-US" dirty="0" smtClean="0"/>
              <a:t>change</a:t>
            </a:r>
          </a:p>
          <a:p>
            <a:pPr lvl="1"/>
            <a:r>
              <a:rPr lang="en-US" dirty="0" smtClean="0"/>
              <a:t>Consensus </a:t>
            </a:r>
            <a:r>
              <a:rPr lang="en-US" dirty="0"/>
              <a:t>of </a:t>
            </a:r>
            <a:r>
              <a:rPr lang="en-US" dirty="0" smtClean="0"/>
              <a:t>representatives </a:t>
            </a:r>
            <a:r>
              <a:rPr lang="en-US" dirty="0"/>
              <a:t>of </a:t>
            </a:r>
            <a:r>
              <a:rPr lang="en-US" dirty="0" smtClean="0"/>
              <a:t>196 </a:t>
            </a:r>
            <a:r>
              <a:rPr lang="en-US" dirty="0"/>
              <a:t>parties </a:t>
            </a:r>
            <a:r>
              <a:rPr lang="en-US" dirty="0" smtClean="0"/>
              <a:t>attending</a:t>
            </a:r>
          </a:p>
          <a:p>
            <a:pPr lvl="1"/>
            <a:r>
              <a:rPr lang="en-US" dirty="0" smtClean="0"/>
              <a:t>Agreement </a:t>
            </a:r>
            <a:r>
              <a:rPr lang="en-US" dirty="0"/>
              <a:t>will take effect when joined by at </a:t>
            </a:r>
            <a:endParaRPr lang="en-US" dirty="0" smtClean="0"/>
          </a:p>
          <a:p>
            <a:pPr lvl="1"/>
            <a:r>
              <a:rPr lang="en-US" dirty="0"/>
              <a:t>L</a:t>
            </a:r>
            <a:r>
              <a:rPr lang="en-US" dirty="0" smtClean="0"/>
              <a:t>east </a:t>
            </a:r>
            <a:r>
              <a:rPr lang="en-US" dirty="0"/>
              <a:t>55 countries </a:t>
            </a:r>
            <a:r>
              <a:rPr lang="en-US" dirty="0" smtClean="0"/>
              <a:t>representing </a:t>
            </a:r>
            <a:r>
              <a:rPr lang="en-US" dirty="0"/>
              <a:t>55% of global greenhouse emissions (Figure </a:t>
            </a:r>
            <a:r>
              <a:rPr lang="en-US" dirty="0" smtClean="0"/>
              <a:t>1-3)</a:t>
            </a:r>
          </a:p>
          <a:p>
            <a:pPr lvl="2"/>
            <a:r>
              <a:rPr lang="en-US" dirty="0" smtClean="0"/>
              <a:t>April </a:t>
            </a:r>
            <a:r>
              <a:rPr lang="en-US" dirty="0"/>
              <a:t>22, 2016 (Earth Day), 174 countries signed the agreement in New York at the UN </a:t>
            </a:r>
            <a:r>
              <a:rPr lang="en-US" dirty="0" smtClean="0"/>
              <a:t>building</a:t>
            </a:r>
          </a:p>
          <a:p>
            <a:pPr lvl="2"/>
            <a:r>
              <a:rPr lang="en-US" dirty="0"/>
              <a:t>B</a:t>
            </a:r>
            <a:r>
              <a:rPr lang="en-US" dirty="0" smtClean="0"/>
              <a:t>egan </a:t>
            </a:r>
            <a:r>
              <a:rPr lang="en-US" dirty="0"/>
              <a:t>adopting it within their own legal systems (through ratification, acceptance, approval, or accession).</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32</a:t>
            </a:fld>
            <a:endParaRPr lang="en-US" dirty="0"/>
          </a:p>
        </p:txBody>
      </p:sp>
    </p:spTree>
    <p:extLst>
      <p:ext uri="{BB962C8B-B14F-4D97-AF65-F5344CB8AC3E}">
        <p14:creationId xmlns:p14="http://schemas.microsoft.com/office/powerpoint/2010/main" val="44190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a:t>
            </a:r>
            <a:r>
              <a:rPr lang="en-US" dirty="0" smtClean="0"/>
              <a:t> </a:t>
            </a:r>
            <a:r>
              <a:rPr lang="en-US" dirty="0"/>
              <a:t>The agreement will take effect when joined by at least 55 countries which together represent at least 55% of global greenhouse </a:t>
            </a:r>
            <a:r>
              <a:rPr lang="en-US" dirty="0" smtClean="0"/>
              <a:t>emissions that lead to Global Warming.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3" y="1447800"/>
            <a:ext cx="9144000" cy="4574745"/>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33</a:t>
            </a:fld>
            <a:endParaRPr lang="en-US" dirty="0"/>
          </a:p>
        </p:txBody>
      </p:sp>
    </p:spTree>
    <p:extLst>
      <p:ext uri="{BB962C8B-B14F-4D97-AF65-F5344CB8AC3E}">
        <p14:creationId xmlns:p14="http://schemas.microsoft.com/office/powerpoint/2010/main" val="398527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OF PARTIES (COP</a:t>
            </a:r>
            <a:r>
              <a:rPr lang="en-US" dirty="0" smtClean="0"/>
              <a:t>) 3.</a:t>
            </a:r>
            <a:endParaRPr lang="en-US" dirty="0"/>
          </a:p>
        </p:txBody>
      </p:sp>
      <p:sp>
        <p:nvSpPr>
          <p:cNvPr id="3" name="Content Placeholder 2"/>
          <p:cNvSpPr>
            <a:spLocks noGrp="1"/>
          </p:cNvSpPr>
          <p:nvPr>
            <p:ph idx="1"/>
          </p:nvPr>
        </p:nvSpPr>
        <p:spPr>
          <a:xfrm>
            <a:off x="457200" y="1600200"/>
            <a:ext cx="8610600" cy="4525963"/>
          </a:xfrm>
        </p:spPr>
        <p:txBody>
          <a:bodyPr/>
          <a:lstStyle/>
          <a:p>
            <a:r>
              <a:rPr lang="en-US" sz="3200" b="1" dirty="0" smtClean="0">
                <a:solidFill>
                  <a:srgbClr val="00B050"/>
                </a:solidFill>
              </a:rPr>
              <a:t>Expected Key Result</a:t>
            </a:r>
          </a:p>
          <a:p>
            <a:pPr lvl="1"/>
            <a:r>
              <a:rPr lang="en-US" dirty="0" smtClean="0"/>
              <a:t>Set </a:t>
            </a:r>
            <a:r>
              <a:rPr lang="en-US" dirty="0"/>
              <a:t>a goal of limiting global warming </a:t>
            </a:r>
            <a:r>
              <a:rPr lang="en-US" dirty="0" smtClean="0"/>
              <a:t>&lt; 2</a:t>
            </a:r>
            <a:r>
              <a:rPr lang="en-US" dirty="0"/>
              <a:t>° </a:t>
            </a:r>
            <a:r>
              <a:rPr lang="en-US" dirty="0" smtClean="0"/>
              <a:t>Celsius</a:t>
            </a:r>
          </a:p>
          <a:p>
            <a:pPr lvl="1"/>
            <a:r>
              <a:rPr lang="en-US" dirty="0" smtClean="0"/>
              <a:t>Zero </a:t>
            </a:r>
            <a:r>
              <a:rPr lang="en-US" dirty="0"/>
              <a:t>net </a:t>
            </a:r>
            <a:r>
              <a:rPr lang="en-US" dirty="0" smtClean="0"/>
              <a:t>man created </a:t>
            </a:r>
            <a:r>
              <a:rPr lang="en-US" dirty="0"/>
              <a:t>greenhouse gas </a:t>
            </a:r>
            <a:r>
              <a:rPr lang="en-US" dirty="0" smtClean="0"/>
              <a:t>emissions</a:t>
            </a:r>
          </a:p>
          <a:p>
            <a:pPr lvl="1"/>
            <a:r>
              <a:rPr lang="en-US" dirty="0" smtClean="0"/>
              <a:t>Reached </a:t>
            </a:r>
            <a:r>
              <a:rPr lang="en-US" dirty="0"/>
              <a:t>during </a:t>
            </a:r>
            <a:r>
              <a:rPr lang="en-US" dirty="0" smtClean="0"/>
              <a:t>2</a:t>
            </a:r>
            <a:r>
              <a:rPr lang="en-US" baseline="30000" dirty="0" smtClean="0"/>
              <a:t>nd</a:t>
            </a:r>
            <a:r>
              <a:rPr lang="en-US" dirty="0" smtClean="0"/>
              <a:t> half </a:t>
            </a:r>
            <a:r>
              <a:rPr lang="en-US" dirty="0"/>
              <a:t>of the 21st </a:t>
            </a:r>
            <a:r>
              <a:rPr lang="en-US" dirty="0" smtClean="0"/>
              <a:t>century</a:t>
            </a:r>
          </a:p>
          <a:p>
            <a:pPr lvl="1"/>
            <a:r>
              <a:rPr lang="en-US" dirty="0" smtClean="0"/>
              <a:t>Adopted </a:t>
            </a:r>
            <a:r>
              <a:rPr lang="en-US" dirty="0"/>
              <a:t>version of </a:t>
            </a:r>
            <a:r>
              <a:rPr lang="en-US" dirty="0" smtClean="0"/>
              <a:t>Paris Agreement</a:t>
            </a:r>
          </a:p>
          <a:p>
            <a:pPr lvl="1"/>
            <a:r>
              <a:rPr lang="en-US" dirty="0" smtClean="0"/>
              <a:t>Pursue </a:t>
            </a:r>
            <a:r>
              <a:rPr lang="en-US" dirty="0"/>
              <a:t>efforts to limit </a:t>
            </a:r>
            <a:r>
              <a:rPr lang="en-US" dirty="0" smtClean="0"/>
              <a:t>temperature </a:t>
            </a:r>
            <a:r>
              <a:rPr lang="en-US" dirty="0"/>
              <a:t>increase to 1.5° </a:t>
            </a:r>
            <a:r>
              <a:rPr lang="en-US" dirty="0" smtClean="0"/>
              <a:t>C</a:t>
            </a:r>
          </a:p>
          <a:p>
            <a:pPr lvl="1"/>
            <a:r>
              <a:rPr lang="en-US" dirty="0" smtClean="0"/>
              <a:t>Require 0 emissions </a:t>
            </a:r>
            <a:r>
              <a:rPr lang="en-US" dirty="0"/>
              <a:t>sometime between </a:t>
            </a:r>
            <a:r>
              <a:rPr lang="en-US" dirty="0" smtClean="0"/>
              <a:t>2030-2050</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34</a:t>
            </a:fld>
            <a:endParaRPr lang="en-US" dirty="0"/>
          </a:p>
        </p:txBody>
      </p:sp>
    </p:spTree>
    <p:extLst>
      <p:ext uri="{BB962C8B-B14F-4D97-AF65-F5344CB8AC3E}">
        <p14:creationId xmlns:p14="http://schemas.microsoft.com/office/powerpoint/2010/main" val="88811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OF PARTIES (COP</a:t>
            </a:r>
            <a:r>
              <a:rPr lang="en-US" dirty="0" smtClean="0"/>
              <a:t>) 4.</a:t>
            </a:r>
            <a:endParaRPr lang="en-US" dirty="0"/>
          </a:p>
        </p:txBody>
      </p:sp>
      <p:sp>
        <p:nvSpPr>
          <p:cNvPr id="3" name="Content Placeholder 2"/>
          <p:cNvSpPr>
            <a:spLocks noGrp="1"/>
          </p:cNvSpPr>
          <p:nvPr>
            <p:ph idx="1"/>
          </p:nvPr>
        </p:nvSpPr>
        <p:spPr>
          <a:xfrm>
            <a:off x="457200" y="1600200"/>
            <a:ext cx="8610600" cy="4525963"/>
          </a:xfrm>
        </p:spPr>
        <p:txBody>
          <a:bodyPr/>
          <a:lstStyle/>
          <a:p>
            <a:r>
              <a:rPr lang="en-US" dirty="0"/>
              <a:t>Prior to </a:t>
            </a:r>
            <a:r>
              <a:rPr lang="en-US" dirty="0" smtClean="0"/>
              <a:t>Conference</a:t>
            </a:r>
          </a:p>
          <a:p>
            <a:pPr lvl="1"/>
            <a:r>
              <a:rPr lang="en-US" dirty="0" smtClean="0"/>
              <a:t>Intended </a:t>
            </a:r>
            <a:r>
              <a:rPr lang="en-US" dirty="0"/>
              <a:t>Nationally Determined Contributions or </a:t>
            </a:r>
            <a:r>
              <a:rPr lang="en-US" dirty="0" smtClean="0"/>
              <a:t>INDC</a:t>
            </a:r>
          </a:p>
          <a:p>
            <a:pPr lvl="2"/>
            <a:r>
              <a:rPr lang="en-US" dirty="0" smtClean="0"/>
              <a:t>Estimated </a:t>
            </a:r>
            <a:r>
              <a:rPr lang="en-US" dirty="0"/>
              <a:t>to limit global warming to 2.7º Celsius by </a:t>
            </a:r>
            <a:r>
              <a:rPr lang="en-US" dirty="0" smtClean="0"/>
              <a:t>2100</a:t>
            </a:r>
          </a:p>
          <a:p>
            <a:pPr lvl="2"/>
            <a:r>
              <a:rPr lang="en-US" dirty="0" smtClean="0"/>
              <a:t>EU </a:t>
            </a:r>
            <a:r>
              <a:rPr lang="en-US" dirty="0"/>
              <a:t>suggested INDC was a guarantee to reduce </a:t>
            </a:r>
            <a:r>
              <a:rPr lang="en-US" dirty="0" smtClean="0"/>
              <a:t>emissions</a:t>
            </a:r>
          </a:p>
          <a:p>
            <a:pPr lvl="2"/>
            <a:r>
              <a:rPr lang="en-US" dirty="0" smtClean="0"/>
              <a:t>By </a:t>
            </a:r>
            <a:r>
              <a:rPr lang="en-US" dirty="0"/>
              <a:t>40% by 2030 as compared to 1990 </a:t>
            </a:r>
            <a:r>
              <a:rPr lang="en-US" dirty="0" smtClean="0"/>
              <a:t>standards</a:t>
            </a:r>
          </a:p>
          <a:p>
            <a:pPr lvl="2"/>
            <a:r>
              <a:rPr lang="en-US" dirty="0" smtClean="0"/>
              <a:t>No </a:t>
            </a:r>
            <a:r>
              <a:rPr lang="en-US" dirty="0"/>
              <a:t>detailed timetable or country-specific goals for emissions </a:t>
            </a:r>
            <a:endParaRPr lang="en-US" dirty="0" smtClean="0"/>
          </a:p>
          <a:p>
            <a:pPr lvl="2"/>
            <a:r>
              <a:rPr lang="en-US" dirty="0" smtClean="0"/>
              <a:t>Were </a:t>
            </a:r>
            <a:r>
              <a:rPr lang="en-US" dirty="0"/>
              <a:t>incorporated into the Paris </a:t>
            </a:r>
            <a:r>
              <a:rPr lang="en-US" dirty="0" smtClean="0"/>
              <a:t>Agreement</a:t>
            </a:r>
          </a:p>
          <a:p>
            <a:pPr lvl="2"/>
            <a:r>
              <a:rPr lang="en-US" dirty="0" smtClean="0"/>
              <a:t>As </a:t>
            </a:r>
            <a:r>
              <a:rPr lang="en-US" dirty="0"/>
              <a:t>opposed to the previous Kyoto </a:t>
            </a:r>
            <a:r>
              <a:rPr lang="en-US" dirty="0" smtClean="0"/>
              <a:t>Protocol</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35</a:t>
            </a:fld>
            <a:endParaRPr lang="en-US" dirty="0"/>
          </a:p>
        </p:txBody>
      </p:sp>
    </p:spTree>
    <p:extLst>
      <p:ext uri="{BB962C8B-B14F-4D97-AF65-F5344CB8AC3E}">
        <p14:creationId xmlns:p14="http://schemas.microsoft.com/office/powerpoint/2010/main" val="368917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WAR </a:t>
            </a:r>
            <a:r>
              <a:rPr lang="en-US" dirty="0" smtClean="0"/>
              <a:t>ROOM 1.</a:t>
            </a:r>
            <a:endParaRPr lang="en-US" dirty="0"/>
          </a:p>
        </p:txBody>
      </p:sp>
      <p:sp>
        <p:nvSpPr>
          <p:cNvPr id="3" name="Content Placeholder 2"/>
          <p:cNvSpPr>
            <a:spLocks noGrp="1"/>
          </p:cNvSpPr>
          <p:nvPr>
            <p:ph idx="1"/>
          </p:nvPr>
        </p:nvSpPr>
        <p:spPr/>
        <p:txBody>
          <a:bodyPr/>
          <a:lstStyle/>
          <a:p>
            <a:r>
              <a:rPr lang="en-US" dirty="0" smtClean="0"/>
              <a:t>CWR </a:t>
            </a:r>
            <a:r>
              <a:rPr lang="en-US" dirty="0"/>
              <a:t>(Carbon War Room</a:t>
            </a:r>
            <a:r>
              <a:rPr lang="en-US" dirty="0" smtClean="0"/>
              <a:t>)</a:t>
            </a:r>
          </a:p>
          <a:p>
            <a:pPr lvl="1"/>
            <a:r>
              <a:rPr lang="en-US" dirty="0" smtClean="0"/>
              <a:t>International </a:t>
            </a:r>
            <a:r>
              <a:rPr lang="en-US" dirty="0"/>
              <a:t>NGO (non-governmental organization) </a:t>
            </a:r>
            <a:endParaRPr lang="en-US" dirty="0" smtClean="0"/>
          </a:p>
          <a:p>
            <a:pPr lvl="1"/>
            <a:r>
              <a:rPr lang="en-US" dirty="0" smtClean="0"/>
              <a:t>Think </a:t>
            </a:r>
            <a:r>
              <a:rPr lang="en-US" dirty="0"/>
              <a:t>tank working on issues </a:t>
            </a:r>
            <a:endParaRPr lang="en-US" dirty="0" smtClean="0"/>
          </a:p>
          <a:p>
            <a:pPr lvl="1"/>
            <a:r>
              <a:rPr lang="en-US" dirty="0" smtClean="0"/>
              <a:t>Market-based </a:t>
            </a:r>
            <a:r>
              <a:rPr lang="en-US" dirty="0"/>
              <a:t>solutions to climate </a:t>
            </a:r>
            <a:r>
              <a:rPr lang="en-US" dirty="0" smtClean="0"/>
              <a:t>change</a:t>
            </a:r>
          </a:p>
          <a:p>
            <a:pPr lvl="1"/>
            <a:r>
              <a:rPr lang="en-US" dirty="0"/>
              <a:t>F</a:t>
            </a:r>
            <a:r>
              <a:rPr lang="en-US" dirty="0" smtClean="0"/>
              <a:t>ounded </a:t>
            </a:r>
            <a:r>
              <a:rPr lang="en-US" dirty="0"/>
              <a:t>by Virgin Group CEO Richard </a:t>
            </a:r>
            <a:r>
              <a:rPr lang="en-US" dirty="0" smtClean="0"/>
              <a:t>Branson</a:t>
            </a:r>
          </a:p>
          <a:p>
            <a:pPr lvl="1"/>
            <a:r>
              <a:rPr lang="en-US" dirty="0" smtClean="0"/>
              <a:t>Merged </a:t>
            </a:r>
            <a:r>
              <a:rPr lang="en-US" dirty="0"/>
              <a:t>with the Rocky Mountain Institute in </a:t>
            </a:r>
            <a:r>
              <a:rPr lang="en-US" dirty="0" smtClean="0"/>
              <a:t>12/2014</a:t>
            </a:r>
            <a:r>
              <a:rPr lang="en-US" dirty="0"/>
              <a:t>.  </a:t>
            </a:r>
          </a:p>
        </p:txBody>
      </p:sp>
      <p:pic>
        <p:nvPicPr>
          <p:cNvPr id="4" name="Picture 3"/>
          <p:cNvPicPr>
            <a:picLocks noChangeAspect="1"/>
          </p:cNvPicPr>
          <p:nvPr/>
        </p:nvPicPr>
        <p:blipFill>
          <a:blip r:embed="rId2"/>
          <a:stretch>
            <a:fillRect/>
          </a:stretch>
        </p:blipFill>
        <p:spPr>
          <a:xfrm>
            <a:off x="196876" y="5416576"/>
            <a:ext cx="981236" cy="981236"/>
          </a:xfrm>
          <a:prstGeom prst="rect">
            <a:avLst/>
          </a:prstGeom>
        </p:spPr>
      </p:pic>
      <p:sp>
        <p:nvSpPr>
          <p:cNvPr id="5" name="Rectangle 4"/>
          <p:cNvSpPr/>
          <p:nvPr/>
        </p:nvSpPr>
        <p:spPr>
          <a:xfrm>
            <a:off x="1140012" y="5537862"/>
            <a:ext cx="3933513"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Carbon War Room explained: 2:08</a:t>
            </a:r>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36</a:t>
            </a:fld>
            <a:endParaRPr lang="en-US" dirty="0"/>
          </a:p>
        </p:txBody>
      </p:sp>
    </p:spTree>
    <p:extLst>
      <p:ext uri="{BB962C8B-B14F-4D97-AF65-F5344CB8AC3E}">
        <p14:creationId xmlns:p14="http://schemas.microsoft.com/office/powerpoint/2010/main" val="295672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WAR </a:t>
            </a:r>
            <a:r>
              <a:rPr lang="en-US" dirty="0" smtClean="0"/>
              <a:t>ROOM 2.</a:t>
            </a:r>
            <a:endParaRPr lang="en-US" dirty="0"/>
          </a:p>
        </p:txBody>
      </p:sp>
      <p:sp>
        <p:nvSpPr>
          <p:cNvPr id="3" name="Content Placeholder 2"/>
          <p:cNvSpPr>
            <a:spLocks noGrp="1"/>
          </p:cNvSpPr>
          <p:nvPr>
            <p:ph idx="1"/>
          </p:nvPr>
        </p:nvSpPr>
        <p:spPr/>
        <p:txBody>
          <a:bodyPr/>
          <a:lstStyle/>
          <a:p>
            <a:r>
              <a:rPr lang="en-US" dirty="0"/>
              <a:t>CWR </a:t>
            </a:r>
            <a:r>
              <a:rPr lang="en-US" dirty="0" smtClean="0"/>
              <a:t>Initiatives</a:t>
            </a:r>
          </a:p>
          <a:p>
            <a:pPr lvl="1"/>
            <a:r>
              <a:rPr lang="en-US" dirty="0" smtClean="0"/>
              <a:t>Shipping </a:t>
            </a:r>
            <a:r>
              <a:rPr lang="en-US" dirty="0"/>
              <a:t>Efficiency </a:t>
            </a:r>
          </a:p>
          <a:p>
            <a:pPr lvl="1"/>
            <a:r>
              <a:rPr lang="en-US" dirty="0" smtClean="0"/>
              <a:t>Green </a:t>
            </a:r>
            <a:r>
              <a:rPr lang="en-US" dirty="0"/>
              <a:t>Capital </a:t>
            </a:r>
          </a:p>
          <a:p>
            <a:pPr lvl="1"/>
            <a:r>
              <a:rPr lang="en-US" dirty="0" smtClean="0"/>
              <a:t>Renewable </a:t>
            </a:r>
            <a:r>
              <a:rPr lang="en-US" dirty="0"/>
              <a:t>Jet Fuels </a:t>
            </a:r>
          </a:p>
          <a:p>
            <a:pPr lvl="1"/>
            <a:r>
              <a:rPr lang="en-US" dirty="0" smtClean="0"/>
              <a:t>Smart </a:t>
            </a:r>
            <a:r>
              <a:rPr lang="en-US" dirty="0"/>
              <a:t>Island Economies  </a:t>
            </a:r>
          </a:p>
          <a:p>
            <a:pPr lvl="2"/>
            <a:r>
              <a:rPr lang="en-US" dirty="0" smtClean="0"/>
              <a:t>Focus </a:t>
            </a:r>
            <a:r>
              <a:rPr lang="en-US" dirty="0"/>
              <a:t>of CWR includes these major environmental areas: </a:t>
            </a:r>
          </a:p>
          <a:p>
            <a:pPr lvl="3"/>
            <a:r>
              <a:rPr lang="en-US" dirty="0" smtClean="0"/>
              <a:t>1. Agriculture </a:t>
            </a:r>
            <a:endParaRPr lang="en-US" dirty="0"/>
          </a:p>
          <a:p>
            <a:pPr lvl="3"/>
            <a:r>
              <a:rPr lang="en-US" dirty="0" smtClean="0"/>
              <a:t>2. Energy </a:t>
            </a:r>
            <a:r>
              <a:rPr lang="en-US" dirty="0"/>
              <a:t>Supply, Forestry, </a:t>
            </a:r>
            <a:r>
              <a:rPr lang="en-US" dirty="0" smtClean="0"/>
              <a:t>Industry </a:t>
            </a:r>
            <a:endParaRPr lang="en-US" dirty="0"/>
          </a:p>
          <a:p>
            <a:pPr lvl="3"/>
            <a:r>
              <a:rPr lang="en-US" dirty="0"/>
              <a:t>3</a:t>
            </a:r>
            <a:r>
              <a:rPr lang="en-US" dirty="0" smtClean="0"/>
              <a:t>. Buildings</a:t>
            </a:r>
            <a:endParaRPr lang="en-US" dirty="0"/>
          </a:p>
          <a:p>
            <a:pPr lvl="3"/>
            <a:r>
              <a:rPr lang="en-US" dirty="0" smtClean="0"/>
              <a:t>4. Transport </a:t>
            </a:r>
            <a:r>
              <a:rPr lang="en-US" dirty="0"/>
              <a:t>and Waste </a:t>
            </a:r>
            <a:r>
              <a:rPr lang="en-US" dirty="0" smtClean="0"/>
              <a:t>Management</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356091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POINT FIVE TO STAY ALIVE </a:t>
            </a:r>
            <a:r>
              <a:rPr lang="en-US" dirty="0" smtClean="0"/>
              <a:t>INITIATIVE 1.</a:t>
            </a:r>
            <a:endParaRPr lang="en-US" dirty="0"/>
          </a:p>
        </p:txBody>
      </p:sp>
      <p:sp>
        <p:nvSpPr>
          <p:cNvPr id="3" name="Content Placeholder 2"/>
          <p:cNvSpPr>
            <a:spLocks noGrp="1"/>
          </p:cNvSpPr>
          <p:nvPr>
            <p:ph idx="1"/>
          </p:nvPr>
        </p:nvSpPr>
        <p:spPr/>
        <p:txBody>
          <a:bodyPr/>
          <a:lstStyle/>
          <a:p>
            <a:r>
              <a:rPr lang="en-US" dirty="0" smtClean="0"/>
              <a:t>One </a:t>
            </a:r>
            <a:r>
              <a:rPr lang="en-US" dirty="0"/>
              <a:t>Point Five to Stay </a:t>
            </a:r>
            <a:r>
              <a:rPr lang="en-US" dirty="0" smtClean="0"/>
              <a:t>Alive</a:t>
            </a:r>
          </a:p>
          <a:p>
            <a:pPr lvl="1"/>
            <a:r>
              <a:rPr lang="en-US" dirty="0" smtClean="0"/>
              <a:t>Took </a:t>
            </a:r>
            <a:r>
              <a:rPr lang="en-US" dirty="0"/>
              <a:t>place in the Caribbean with </a:t>
            </a:r>
            <a:endParaRPr lang="en-US" dirty="0" smtClean="0"/>
          </a:p>
          <a:p>
            <a:pPr lvl="2"/>
            <a:r>
              <a:rPr lang="en-US" dirty="0" smtClean="0"/>
              <a:t>AOSIS </a:t>
            </a:r>
            <a:r>
              <a:rPr lang="en-US" dirty="0"/>
              <a:t>(Alliance of Small Island States</a:t>
            </a:r>
            <a:r>
              <a:rPr lang="en-US" dirty="0" smtClean="0"/>
              <a:t>)</a:t>
            </a:r>
          </a:p>
          <a:p>
            <a:pPr lvl="2"/>
            <a:r>
              <a:rPr lang="en-US" dirty="0" smtClean="0"/>
              <a:t>Centered </a:t>
            </a:r>
            <a:r>
              <a:rPr lang="en-US" dirty="0"/>
              <a:t>on adopting 1.5C </a:t>
            </a:r>
            <a:r>
              <a:rPr lang="en-US" dirty="0" smtClean="0"/>
              <a:t>as goal </a:t>
            </a:r>
            <a:r>
              <a:rPr lang="en-US" dirty="0"/>
              <a:t>of climate </a:t>
            </a:r>
            <a:r>
              <a:rPr lang="en-US" dirty="0" smtClean="0"/>
              <a:t>negotiations</a:t>
            </a:r>
          </a:p>
          <a:p>
            <a:pPr lvl="2"/>
            <a:r>
              <a:rPr lang="en-US" dirty="0" smtClean="0"/>
              <a:t>According </a:t>
            </a:r>
            <a:r>
              <a:rPr lang="en-US" dirty="0"/>
              <a:t>to climate science, this tougher standard </a:t>
            </a:r>
            <a:endParaRPr lang="en-US" dirty="0" smtClean="0"/>
          </a:p>
          <a:p>
            <a:pPr lvl="2"/>
            <a:r>
              <a:rPr lang="en-US" dirty="0" smtClean="0"/>
              <a:t>Give AOSIS </a:t>
            </a:r>
            <a:r>
              <a:rPr lang="en-US" dirty="0"/>
              <a:t>a better chance of surviving rising </a:t>
            </a:r>
            <a:r>
              <a:rPr lang="en-US" dirty="0" smtClean="0"/>
              <a:t>seas</a:t>
            </a:r>
          </a:p>
          <a:p>
            <a:pPr lvl="2"/>
            <a:r>
              <a:rPr lang="en-US" dirty="0" smtClean="0"/>
              <a:t>Threaten </a:t>
            </a:r>
            <a:r>
              <a:rPr lang="en-US" dirty="0"/>
              <a:t>to flood </a:t>
            </a:r>
            <a:r>
              <a:rPr lang="en-US" dirty="0" smtClean="0"/>
              <a:t>cities, drown crops</a:t>
            </a:r>
            <a:r>
              <a:rPr lang="en-US" dirty="0"/>
              <a:t>, and fuel </a:t>
            </a:r>
            <a:r>
              <a:rPr lang="en-US" dirty="0" smtClean="0"/>
              <a:t>storm surges  </a:t>
            </a:r>
          </a:p>
          <a:p>
            <a:pPr lvl="2"/>
            <a:r>
              <a:rPr lang="en-US" dirty="0" smtClean="0"/>
              <a:t>Help AOSIS </a:t>
            </a:r>
            <a:r>
              <a:rPr lang="en-US" dirty="0"/>
              <a:t>survive </a:t>
            </a:r>
            <a:r>
              <a:rPr lang="en-US" dirty="0" smtClean="0"/>
              <a:t>effects </a:t>
            </a:r>
            <a:r>
              <a:rPr lang="en-US" dirty="0"/>
              <a:t>of climate </a:t>
            </a:r>
            <a:r>
              <a:rPr lang="en-US" dirty="0" smtClean="0"/>
              <a:t>change</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38</a:t>
            </a:fld>
            <a:endParaRPr lang="en-US" dirty="0"/>
          </a:p>
        </p:txBody>
      </p:sp>
    </p:spTree>
    <p:extLst>
      <p:ext uri="{BB962C8B-B14F-4D97-AF65-F5344CB8AC3E}">
        <p14:creationId xmlns:p14="http://schemas.microsoft.com/office/powerpoint/2010/main" val="333591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POINT FIVE TO STAY ALIVE </a:t>
            </a:r>
            <a:r>
              <a:rPr lang="en-US" dirty="0" smtClean="0"/>
              <a:t>INITIATIVE 2.</a:t>
            </a:r>
            <a:endParaRPr lang="en-US" dirty="0"/>
          </a:p>
        </p:txBody>
      </p:sp>
      <p:sp>
        <p:nvSpPr>
          <p:cNvPr id="3" name="Content Placeholder 2"/>
          <p:cNvSpPr>
            <a:spLocks noGrp="1"/>
          </p:cNvSpPr>
          <p:nvPr>
            <p:ph idx="1"/>
          </p:nvPr>
        </p:nvSpPr>
        <p:spPr/>
        <p:txBody>
          <a:bodyPr/>
          <a:lstStyle/>
          <a:p>
            <a:r>
              <a:rPr lang="en-US" dirty="0" smtClean="0"/>
              <a:t>Beginning</a:t>
            </a:r>
            <a:endParaRPr lang="en-US" dirty="0"/>
          </a:p>
          <a:p>
            <a:pPr lvl="1"/>
            <a:r>
              <a:rPr lang="en-US" dirty="0" smtClean="0"/>
              <a:t>1.5 </a:t>
            </a:r>
            <a:r>
              <a:rPr lang="en-US" dirty="0"/>
              <a:t>to stay alive campaign </a:t>
            </a:r>
            <a:endParaRPr lang="en-US" dirty="0" smtClean="0"/>
          </a:p>
          <a:p>
            <a:pPr lvl="1"/>
            <a:r>
              <a:rPr lang="en-US" dirty="0"/>
              <a:t>G</a:t>
            </a:r>
            <a:r>
              <a:rPr lang="en-US" dirty="0" smtClean="0"/>
              <a:t>ained </a:t>
            </a:r>
            <a:r>
              <a:rPr lang="en-US" dirty="0"/>
              <a:t>momentum at </a:t>
            </a:r>
            <a:r>
              <a:rPr lang="en-US" dirty="0" smtClean="0"/>
              <a:t>NY meeting </a:t>
            </a:r>
            <a:r>
              <a:rPr lang="en-US" dirty="0"/>
              <a:t>on climate </a:t>
            </a:r>
            <a:r>
              <a:rPr lang="en-US" dirty="0" smtClean="0"/>
              <a:t>change</a:t>
            </a:r>
          </a:p>
          <a:p>
            <a:pPr lvl="1"/>
            <a:r>
              <a:rPr lang="en-US" dirty="0" smtClean="0"/>
              <a:t>Caribbean </a:t>
            </a:r>
            <a:r>
              <a:rPr lang="en-US" dirty="0"/>
              <a:t>song, </a:t>
            </a:r>
            <a:r>
              <a:rPr lang="en-US" dirty="0" smtClean="0"/>
              <a:t>badges</a:t>
            </a:r>
            <a:r>
              <a:rPr lang="en-US" dirty="0"/>
              <a:t>, t-shirts and stickers </a:t>
            </a:r>
            <a:endParaRPr lang="en-US" dirty="0" smtClean="0"/>
          </a:p>
          <a:p>
            <a:pPr lvl="1"/>
            <a:r>
              <a:rPr lang="en-US" dirty="0" smtClean="0"/>
              <a:t>Raise </a:t>
            </a:r>
            <a:r>
              <a:rPr lang="en-US" dirty="0"/>
              <a:t>awareness </a:t>
            </a:r>
            <a:r>
              <a:rPr lang="en-US" dirty="0" smtClean="0"/>
              <a:t>of </a:t>
            </a:r>
            <a:r>
              <a:rPr lang="en-US" dirty="0"/>
              <a:t>small islands and low lying </a:t>
            </a:r>
            <a:r>
              <a:rPr lang="en-US" dirty="0" smtClean="0"/>
              <a:t>states</a:t>
            </a:r>
          </a:p>
          <a:p>
            <a:pPr lvl="1"/>
            <a:r>
              <a:rPr lang="en-US" dirty="0" smtClean="0"/>
              <a:t>Distributed </a:t>
            </a:r>
            <a:r>
              <a:rPr lang="en-US" dirty="0"/>
              <a:t>at </a:t>
            </a:r>
            <a:r>
              <a:rPr lang="en-US" dirty="0" smtClean="0"/>
              <a:t>Copenhagen </a:t>
            </a:r>
            <a:r>
              <a:rPr lang="en-US" dirty="0"/>
              <a:t>Climate Change </a:t>
            </a:r>
            <a:r>
              <a:rPr lang="en-US" dirty="0" smtClean="0"/>
              <a:t>meeting</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39</a:t>
            </a:fld>
            <a:endParaRPr lang="en-US" dirty="0"/>
          </a:p>
        </p:txBody>
      </p:sp>
    </p:spTree>
    <p:extLst>
      <p:ext uri="{BB962C8B-B14F-4D97-AF65-F5344CB8AC3E}">
        <p14:creationId xmlns:p14="http://schemas.microsoft.com/office/powerpoint/2010/main" val="358079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SUSTAINABILITY 2.</a:t>
            </a:r>
            <a:endParaRPr lang="en-US" sz="3600" dirty="0"/>
          </a:p>
        </p:txBody>
      </p:sp>
      <p:sp>
        <p:nvSpPr>
          <p:cNvPr id="25603" name="Content Placeholder 2"/>
          <p:cNvSpPr>
            <a:spLocks noGrp="1"/>
          </p:cNvSpPr>
          <p:nvPr>
            <p:ph idx="1"/>
          </p:nvPr>
        </p:nvSpPr>
        <p:spPr>
          <a:xfrm>
            <a:off x="265670" y="1447800"/>
            <a:ext cx="8649730" cy="4525963"/>
          </a:xfrm>
        </p:spPr>
        <p:txBody>
          <a:bodyPr/>
          <a:lstStyle/>
          <a:p>
            <a:r>
              <a:rPr lang="en-US" sz="3200" b="1" dirty="0">
                <a:solidFill>
                  <a:srgbClr val="00B050"/>
                </a:solidFill>
              </a:rPr>
              <a:t>Wetlands </a:t>
            </a:r>
            <a:r>
              <a:rPr lang="en-US" sz="3200" b="1" dirty="0" smtClean="0">
                <a:solidFill>
                  <a:srgbClr val="00B050"/>
                </a:solidFill>
              </a:rPr>
              <a:t>&amp; Forests</a:t>
            </a:r>
          </a:p>
          <a:p>
            <a:pPr lvl="1"/>
            <a:r>
              <a:rPr lang="en-US" dirty="0" smtClean="0"/>
              <a:t>Examples </a:t>
            </a:r>
            <a:r>
              <a:rPr lang="en-US" dirty="0"/>
              <a:t>of sustainable biological systems.  </a:t>
            </a:r>
            <a:endParaRPr lang="en-US" dirty="0" smtClean="0"/>
          </a:p>
          <a:p>
            <a:r>
              <a:rPr lang="en-US" b="1" dirty="0" smtClean="0">
                <a:solidFill>
                  <a:srgbClr val="00B050"/>
                </a:solidFill>
              </a:rPr>
              <a:t>Sustainability:</a:t>
            </a:r>
            <a:r>
              <a:rPr lang="en-US" dirty="0" smtClean="0"/>
              <a:t> strength </a:t>
            </a:r>
            <a:r>
              <a:rPr lang="en-US" dirty="0"/>
              <a:t>of systems </a:t>
            </a:r>
            <a:r>
              <a:rPr lang="en-US" dirty="0" smtClean="0"/>
              <a:t>&amp; processes</a:t>
            </a:r>
          </a:p>
          <a:p>
            <a:pPr lvl="1"/>
            <a:r>
              <a:rPr lang="en-US" dirty="0" smtClean="0"/>
              <a:t>To be </a:t>
            </a:r>
            <a:r>
              <a:rPr lang="en-US" dirty="0"/>
              <a:t>maintained to preserve </a:t>
            </a:r>
            <a:r>
              <a:rPr lang="en-US" dirty="0" smtClean="0"/>
              <a:t>environment</a:t>
            </a:r>
          </a:p>
          <a:p>
            <a:pPr lvl="1"/>
            <a:r>
              <a:rPr lang="en-US" dirty="0" smtClean="0"/>
              <a:t>Create &amp; maintain conditions </a:t>
            </a:r>
            <a:r>
              <a:rPr lang="en-US" dirty="0"/>
              <a:t>under which </a:t>
            </a:r>
            <a:endParaRPr lang="en-US" dirty="0" smtClean="0"/>
          </a:p>
          <a:p>
            <a:pPr lvl="1"/>
            <a:r>
              <a:rPr lang="en-US" dirty="0" smtClean="0"/>
              <a:t>People &amp; nature </a:t>
            </a:r>
            <a:r>
              <a:rPr lang="en-US" dirty="0"/>
              <a:t>can exist </a:t>
            </a:r>
            <a:r>
              <a:rPr lang="en-US" dirty="0" smtClean="0"/>
              <a:t>together</a:t>
            </a:r>
          </a:p>
          <a:p>
            <a:pPr lvl="2"/>
            <a:r>
              <a:rPr lang="en-US" dirty="0"/>
              <a:t>T</a:t>
            </a:r>
            <a:r>
              <a:rPr lang="en-US" dirty="0" smtClean="0"/>
              <a:t>o </a:t>
            </a:r>
            <a:r>
              <a:rPr lang="en-US" dirty="0"/>
              <a:t>support present </a:t>
            </a:r>
            <a:r>
              <a:rPr lang="en-US" dirty="0" smtClean="0"/>
              <a:t>&amp; future generations</a:t>
            </a:r>
            <a:endParaRPr lang="en-US"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4</a:t>
            </a:fld>
            <a:endParaRPr lang="en-US" dirty="0"/>
          </a:p>
        </p:txBody>
      </p:sp>
    </p:spTree>
    <p:extLst>
      <p:ext uri="{BB962C8B-B14F-4D97-AF65-F5344CB8AC3E}">
        <p14:creationId xmlns:p14="http://schemas.microsoft.com/office/powerpoint/2010/main" val="41203093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a:t>FIGURE </a:t>
            </a:r>
            <a:r>
              <a:rPr lang="en-US" sz="1800" cap="all" dirty="0" smtClean="0"/>
              <a:t>1-4 </a:t>
            </a:r>
            <a:r>
              <a:rPr lang="en-US" sz="1800" dirty="0" smtClean="0"/>
              <a:t>shows </a:t>
            </a:r>
            <a:r>
              <a:rPr lang="en-US" sz="1800" dirty="0"/>
              <a:t>an example of high resolution sea level rise modelling now being undertaken in the Caribbean. The colors show the impact of different levels on infrastructure. Taken from ‘An overview of modelling climate change impacts in the Caribbean with contribution from the Pacific islands’</a:t>
            </a:r>
          </a:p>
        </p:txBody>
      </p:sp>
      <p:pic>
        <p:nvPicPr>
          <p:cNvPr id="5" name="Picture 4"/>
          <p:cNvPicPr>
            <a:picLocks noChangeAspect="1"/>
          </p:cNvPicPr>
          <p:nvPr/>
        </p:nvPicPr>
        <p:blipFill>
          <a:blip r:embed="rId2"/>
          <a:stretch>
            <a:fillRect/>
          </a:stretch>
        </p:blipFill>
        <p:spPr>
          <a:xfrm>
            <a:off x="1524000" y="1371600"/>
            <a:ext cx="5730737" cy="505402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40</a:t>
            </a:fld>
            <a:endParaRPr lang="en-US" dirty="0"/>
          </a:p>
        </p:txBody>
      </p:sp>
    </p:spTree>
    <p:extLst>
      <p:ext uri="{BB962C8B-B14F-4D97-AF65-F5344CB8AC3E}">
        <p14:creationId xmlns:p14="http://schemas.microsoft.com/office/powerpoint/2010/main" val="184394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POINT FIVE TO STAY ALIVE </a:t>
            </a:r>
            <a:r>
              <a:rPr lang="en-US" dirty="0" smtClean="0"/>
              <a:t>INITIATIVE 3.</a:t>
            </a:r>
            <a:endParaRPr lang="en-US" dirty="0"/>
          </a:p>
        </p:txBody>
      </p:sp>
      <p:sp>
        <p:nvSpPr>
          <p:cNvPr id="3" name="Content Placeholder 2"/>
          <p:cNvSpPr>
            <a:spLocks noGrp="1"/>
          </p:cNvSpPr>
          <p:nvPr>
            <p:ph idx="1"/>
          </p:nvPr>
        </p:nvSpPr>
        <p:spPr>
          <a:xfrm>
            <a:off x="76200" y="1524000"/>
            <a:ext cx="8991600" cy="4525963"/>
          </a:xfrm>
        </p:spPr>
        <p:txBody>
          <a:bodyPr/>
          <a:lstStyle/>
          <a:p>
            <a:r>
              <a:rPr lang="en-US" b="1" dirty="0" smtClean="0">
                <a:solidFill>
                  <a:srgbClr val="00B050"/>
                </a:solidFill>
              </a:rPr>
              <a:t>CASE STUDY: </a:t>
            </a:r>
            <a:r>
              <a:rPr lang="en-US" b="1" dirty="0" smtClean="0"/>
              <a:t>Islands </a:t>
            </a:r>
            <a:r>
              <a:rPr lang="en-US" b="1" dirty="0"/>
              <a:t>Could Disappear</a:t>
            </a:r>
          </a:p>
          <a:p>
            <a:pPr lvl="1"/>
            <a:r>
              <a:rPr lang="en-US" sz="2000" b="1" i="1" dirty="0"/>
              <a:t>Ronald Jumeau</a:t>
            </a:r>
            <a:r>
              <a:rPr lang="en-US" sz="2000" b="1" dirty="0"/>
              <a:t>, </a:t>
            </a:r>
            <a:r>
              <a:rPr lang="en-US" sz="2000" b="1" dirty="0" smtClean="0"/>
              <a:t>UN ambassador </a:t>
            </a:r>
            <a:r>
              <a:rPr lang="en-US" sz="2000" b="1" dirty="0"/>
              <a:t>for climate </a:t>
            </a:r>
            <a:r>
              <a:rPr lang="en-US" sz="2000" b="1" dirty="0" smtClean="0"/>
              <a:t>change stated: </a:t>
            </a:r>
            <a:r>
              <a:rPr lang="en-US" sz="2000" b="1" dirty="0"/>
              <a:t>“It’s not just a question of islands slipping under. People think it’s a very simple story, but we would become a failed state.  If these measures were enacted our economy would collapse,”  </a:t>
            </a:r>
          </a:p>
          <a:p>
            <a:pPr lvl="2"/>
            <a:r>
              <a:rPr lang="en-US" b="1" dirty="0" smtClean="0"/>
              <a:t>80</a:t>
            </a:r>
            <a:r>
              <a:rPr lang="en-US" b="1" dirty="0"/>
              <a:t>% of P</a:t>
            </a:r>
            <a:r>
              <a:rPr lang="en-US" b="1" dirty="0" smtClean="0"/>
              <a:t>opulation &amp; Economic </a:t>
            </a:r>
            <a:r>
              <a:rPr lang="en-US" b="1" dirty="0"/>
              <a:t>activity is in </a:t>
            </a:r>
            <a:r>
              <a:rPr lang="en-US" b="1" dirty="0" smtClean="0"/>
              <a:t>coastal area</a:t>
            </a:r>
          </a:p>
          <a:p>
            <a:pPr lvl="2"/>
            <a:r>
              <a:rPr lang="en-US" b="1" dirty="0" smtClean="0"/>
              <a:t>Airport </a:t>
            </a:r>
            <a:r>
              <a:rPr lang="en-US" b="1" dirty="0"/>
              <a:t>would be </a:t>
            </a:r>
            <a:r>
              <a:rPr lang="en-US" b="1" dirty="0" smtClean="0"/>
              <a:t>lost</a:t>
            </a:r>
          </a:p>
          <a:p>
            <a:pPr lvl="2"/>
            <a:r>
              <a:rPr lang="en-US" b="1" dirty="0" smtClean="0"/>
              <a:t>#1 industry </a:t>
            </a:r>
            <a:r>
              <a:rPr lang="en-US" b="1" dirty="0"/>
              <a:t>tourism </a:t>
            </a:r>
            <a:r>
              <a:rPr lang="en-US" b="1" dirty="0" smtClean="0"/>
              <a:t>&amp; #2 fishing port could </a:t>
            </a:r>
            <a:r>
              <a:rPr lang="en-US" b="1" dirty="0"/>
              <a:t>be </a:t>
            </a:r>
            <a:r>
              <a:rPr lang="en-US" b="1" dirty="0" smtClean="0"/>
              <a:t>lost, PLUS:</a:t>
            </a:r>
            <a:endParaRPr lang="en-US" b="1" dirty="0"/>
          </a:p>
          <a:p>
            <a:pPr lvl="3"/>
            <a:r>
              <a:rPr lang="en-US" b="1" dirty="0" smtClean="0"/>
              <a:t>capital</a:t>
            </a:r>
            <a:endParaRPr lang="en-US" b="1" dirty="0"/>
          </a:p>
          <a:p>
            <a:pPr lvl="3"/>
            <a:r>
              <a:rPr lang="en-US" b="1" dirty="0" smtClean="0"/>
              <a:t>Power </a:t>
            </a:r>
            <a:r>
              <a:rPr lang="en-US" b="1" dirty="0"/>
              <a:t>stations</a:t>
            </a:r>
          </a:p>
          <a:p>
            <a:pPr lvl="3"/>
            <a:r>
              <a:rPr lang="en-US" b="1" dirty="0" smtClean="0"/>
              <a:t>Schools</a:t>
            </a:r>
            <a:r>
              <a:rPr lang="en-US" b="1" dirty="0"/>
              <a:t>, which are on the coast </a:t>
            </a:r>
          </a:p>
          <a:p>
            <a:pPr lvl="3"/>
            <a:r>
              <a:rPr lang="en-US" b="1" dirty="0" smtClean="0"/>
              <a:t>Hotels </a:t>
            </a:r>
            <a:r>
              <a:rPr lang="en-US" b="1" dirty="0"/>
              <a:t>which are on the </a:t>
            </a:r>
            <a:r>
              <a:rPr lang="en-US" b="1" dirty="0" smtClean="0"/>
              <a:t>coast</a:t>
            </a:r>
            <a:endParaRPr lang="en-US" b="1" dirty="0"/>
          </a:p>
          <a:p>
            <a:pPr lvl="2"/>
            <a:endParaRPr lang="en-US" b="1" dirty="0"/>
          </a:p>
          <a:p>
            <a:pPr lvl="1"/>
            <a:endParaRPr lang="en-US" b="1" dirty="0" smtClean="0">
              <a:solidFill>
                <a:srgbClr val="00B050"/>
              </a:solidFill>
            </a:endParaRP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41</a:t>
            </a:fld>
            <a:endParaRPr lang="en-US" dirty="0"/>
          </a:p>
        </p:txBody>
      </p:sp>
    </p:spTree>
    <p:extLst>
      <p:ext uri="{BB962C8B-B14F-4D97-AF65-F5344CB8AC3E}">
        <p14:creationId xmlns:p14="http://schemas.microsoft.com/office/powerpoint/2010/main" val="214970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4: </a:t>
            </a:r>
            <a:r>
              <a:rPr lang="en-US" sz="4000" dirty="0" smtClean="0">
                <a:solidFill>
                  <a:srgbClr val="F8F9D3"/>
                </a:solidFill>
              </a:rPr>
              <a:t>?</a:t>
            </a:r>
            <a:endParaRPr lang="en-US" dirty="0">
              <a:solidFill>
                <a:srgbClr val="F8F9D3"/>
              </a:solidFill>
            </a:endParaRPr>
          </a:p>
        </p:txBody>
      </p:sp>
      <p:sp>
        <p:nvSpPr>
          <p:cNvPr id="3" name="Rectangle 2"/>
          <p:cNvSpPr/>
          <p:nvPr/>
        </p:nvSpPr>
        <p:spPr>
          <a:xfrm>
            <a:off x="152400" y="1524000"/>
            <a:ext cx="8991600" cy="3416320"/>
          </a:xfrm>
          <a:prstGeom prst="rect">
            <a:avLst/>
          </a:prstGeom>
        </p:spPr>
        <p:txBody>
          <a:bodyPr wrap="square">
            <a:spAutoFit/>
          </a:bodyPr>
          <a:lstStyle/>
          <a:p>
            <a:r>
              <a:rPr lang="en-US" sz="3600" dirty="0" smtClean="0">
                <a:solidFill>
                  <a:srgbClr val="000000"/>
                </a:solidFill>
              </a:rPr>
              <a:t>The </a:t>
            </a:r>
            <a:r>
              <a:rPr lang="en-US" sz="3600" dirty="0">
                <a:solidFill>
                  <a:srgbClr val="000000"/>
                </a:solidFill>
              </a:rPr>
              <a:t>“One Point Five to Stay Aline” initiative took place where?</a:t>
            </a:r>
          </a:p>
          <a:p>
            <a:r>
              <a:rPr lang="en-US" sz="3600" dirty="0">
                <a:solidFill>
                  <a:srgbClr val="000000"/>
                </a:solidFill>
              </a:rPr>
              <a:t>a.	United States</a:t>
            </a:r>
          </a:p>
          <a:p>
            <a:r>
              <a:rPr lang="en-US" sz="3600" dirty="0">
                <a:solidFill>
                  <a:srgbClr val="000000"/>
                </a:solidFill>
              </a:rPr>
              <a:t>b.	Eastern Europe</a:t>
            </a:r>
          </a:p>
          <a:p>
            <a:r>
              <a:rPr lang="en-US" sz="3600" dirty="0">
                <a:solidFill>
                  <a:srgbClr val="000000"/>
                </a:solidFill>
              </a:rPr>
              <a:t>c.	Western Europe</a:t>
            </a:r>
          </a:p>
          <a:p>
            <a:r>
              <a:rPr lang="en-US" sz="3600" dirty="0">
                <a:solidFill>
                  <a:srgbClr val="000000"/>
                </a:solidFill>
              </a:rPr>
              <a:t>d.	Caribbean Islands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42</a:t>
            </a:fld>
            <a:endParaRPr lang="en-US" dirty="0"/>
          </a:p>
        </p:txBody>
      </p:sp>
    </p:spTree>
    <p:extLst>
      <p:ext uri="{BB962C8B-B14F-4D97-AF65-F5344CB8AC3E}">
        <p14:creationId xmlns:p14="http://schemas.microsoft.com/office/powerpoint/2010/main" val="353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4:</a:t>
            </a:r>
            <a:endParaRPr lang="en-US" sz="3200" dirty="0">
              <a:solidFill>
                <a:srgbClr val="F8F9D3"/>
              </a:solidFill>
            </a:endParaRPr>
          </a:p>
        </p:txBody>
      </p:sp>
      <p:sp>
        <p:nvSpPr>
          <p:cNvPr id="6" name="Rectangle 5"/>
          <p:cNvSpPr/>
          <p:nvPr/>
        </p:nvSpPr>
        <p:spPr>
          <a:xfrm>
            <a:off x="486032" y="1657737"/>
            <a:ext cx="8534400" cy="707886"/>
          </a:xfrm>
          <a:prstGeom prst="rect">
            <a:avLst/>
          </a:prstGeom>
        </p:spPr>
        <p:txBody>
          <a:bodyPr wrap="square">
            <a:spAutoFit/>
          </a:bodyPr>
          <a:lstStyle/>
          <a:p>
            <a:r>
              <a:rPr lang="en-US" sz="4000" dirty="0">
                <a:solidFill>
                  <a:srgbClr val="000000"/>
                </a:solidFill>
              </a:rPr>
              <a:t>Caribbean Islands</a:t>
            </a:r>
          </a:p>
        </p:txBody>
      </p:sp>
      <p:sp>
        <p:nvSpPr>
          <p:cNvPr id="3" name="Slide Number Placeholder 2"/>
          <p:cNvSpPr>
            <a:spLocks noGrp="1"/>
          </p:cNvSpPr>
          <p:nvPr>
            <p:ph type="sldNum" sz="quarter" idx="12"/>
          </p:nvPr>
        </p:nvSpPr>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225562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2.</a:t>
            </a:r>
            <a:endParaRPr lang="en-US" sz="3600" dirty="0"/>
          </a:p>
        </p:txBody>
      </p:sp>
      <p:sp>
        <p:nvSpPr>
          <p:cNvPr id="5" name="TextBox 4"/>
          <p:cNvSpPr txBox="1"/>
          <p:nvPr/>
        </p:nvSpPr>
        <p:spPr>
          <a:xfrm>
            <a:off x="152400" y="1676400"/>
            <a:ext cx="88392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a:t>: Sustainability Elevator Pitch</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209343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1. </a:t>
            </a:r>
            <a:endParaRPr lang="en-US" dirty="0"/>
          </a:p>
        </p:txBody>
      </p:sp>
      <p:sp>
        <p:nvSpPr>
          <p:cNvPr id="3" name="Content Placeholder 2"/>
          <p:cNvSpPr>
            <a:spLocks noGrp="1"/>
          </p:cNvSpPr>
          <p:nvPr>
            <p:ph idx="1"/>
          </p:nvPr>
        </p:nvSpPr>
        <p:spPr>
          <a:xfrm>
            <a:off x="152400" y="1447800"/>
            <a:ext cx="8229600" cy="4525963"/>
          </a:xfrm>
        </p:spPr>
        <p:txBody>
          <a:bodyPr/>
          <a:lstStyle/>
          <a:p>
            <a:r>
              <a:rPr lang="en-US" dirty="0"/>
              <a:t>Karl Burkart, </a:t>
            </a:r>
            <a:r>
              <a:rPr lang="en-US" dirty="0" smtClean="0"/>
              <a:t>Digital </a:t>
            </a:r>
            <a:r>
              <a:rPr lang="en-US" dirty="0"/>
              <a:t>Communications Director for the GCCA, </a:t>
            </a:r>
            <a:r>
              <a:rPr lang="en-US" dirty="0" smtClean="0"/>
              <a:t>Global </a:t>
            </a:r>
            <a:r>
              <a:rPr lang="en-US" dirty="0"/>
              <a:t>Call for Climate Action, defines </a:t>
            </a:r>
            <a:r>
              <a:rPr lang="en-US" b="1" dirty="0" smtClean="0">
                <a:solidFill>
                  <a:srgbClr val="00B050"/>
                </a:solidFill>
              </a:rPr>
              <a:t>Green Economy </a:t>
            </a:r>
            <a:r>
              <a:rPr lang="en-US" dirty="0" smtClean="0"/>
              <a:t>based </a:t>
            </a:r>
            <a:r>
              <a:rPr lang="en-US" dirty="0"/>
              <a:t>on </a:t>
            </a:r>
            <a:r>
              <a:rPr lang="en-US" dirty="0" smtClean="0"/>
              <a:t>6 main </a:t>
            </a:r>
            <a:r>
              <a:rPr lang="en-US" dirty="0"/>
              <a:t>sectors: </a:t>
            </a:r>
          </a:p>
          <a:p>
            <a:pPr marL="914400" lvl="1" indent="-457200">
              <a:buFont typeface="+mj-lt"/>
              <a:buAutoNum type="arabicPeriod"/>
            </a:pPr>
            <a:r>
              <a:rPr lang="en-US" b="1" dirty="0" smtClean="0">
                <a:solidFill>
                  <a:srgbClr val="00B050"/>
                </a:solidFill>
              </a:rPr>
              <a:t>Green Buildings</a:t>
            </a:r>
          </a:p>
          <a:p>
            <a:pPr marL="914400" lvl="1" indent="-457200">
              <a:buFont typeface="+mj-lt"/>
              <a:buAutoNum type="arabicPeriod"/>
            </a:pPr>
            <a:r>
              <a:rPr lang="en-US" b="1" dirty="0" smtClean="0">
                <a:solidFill>
                  <a:srgbClr val="00B050"/>
                </a:solidFill>
              </a:rPr>
              <a:t>Sustainable Transport</a:t>
            </a:r>
          </a:p>
          <a:p>
            <a:pPr marL="914400" lvl="1" indent="-457200">
              <a:buFont typeface="+mj-lt"/>
              <a:buAutoNum type="arabicPeriod"/>
            </a:pPr>
            <a:r>
              <a:rPr lang="en-US" b="1" dirty="0" smtClean="0">
                <a:solidFill>
                  <a:srgbClr val="00B050"/>
                </a:solidFill>
              </a:rPr>
              <a:t>Renewable Energy</a:t>
            </a:r>
          </a:p>
          <a:p>
            <a:pPr marL="914400" lvl="1" indent="-457200">
              <a:buFont typeface="+mj-lt"/>
              <a:buAutoNum type="arabicPeriod"/>
            </a:pPr>
            <a:r>
              <a:rPr lang="en-US" b="1" dirty="0" smtClean="0">
                <a:solidFill>
                  <a:srgbClr val="00B050"/>
                </a:solidFill>
              </a:rPr>
              <a:t>Water Management</a:t>
            </a:r>
          </a:p>
          <a:p>
            <a:pPr marL="914400" lvl="1" indent="-457200">
              <a:buFont typeface="+mj-lt"/>
              <a:buAutoNum type="arabicPeriod"/>
            </a:pPr>
            <a:r>
              <a:rPr lang="en-US" b="1" dirty="0" smtClean="0">
                <a:solidFill>
                  <a:srgbClr val="00B050"/>
                </a:solidFill>
              </a:rPr>
              <a:t>Waste Management</a:t>
            </a:r>
          </a:p>
          <a:p>
            <a:pPr marL="914400" lvl="1" indent="-457200">
              <a:buFont typeface="+mj-lt"/>
              <a:buAutoNum type="arabicPeriod"/>
            </a:pPr>
            <a:r>
              <a:rPr lang="en-US" b="1" dirty="0" smtClean="0">
                <a:solidFill>
                  <a:srgbClr val="00B050"/>
                </a:solidFill>
              </a:rPr>
              <a:t>Land Management</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45</a:t>
            </a:fld>
            <a:endParaRPr lang="en-US" dirty="0"/>
          </a:p>
        </p:txBody>
      </p:sp>
    </p:spTree>
    <p:extLst>
      <p:ext uri="{BB962C8B-B14F-4D97-AF65-F5344CB8AC3E}">
        <p14:creationId xmlns:p14="http://schemas.microsoft.com/office/powerpoint/2010/main" val="300286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2. </a:t>
            </a:r>
            <a:endParaRPr lang="en-US" dirty="0"/>
          </a:p>
        </p:txBody>
      </p:sp>
      <p:sp>
        <p:nvSpPr>
          <p:cNvPr id="3" name="Content Placeholder 2"/>
          <p:cNvSpPr>
            <a:spLocks noGrp="1"/>
          </p:cNvSpPr>
          <p:nvPr>
            <p:ph idx="1"/>
          </p:nvPr>
        </p:nvSpPr>
        <p:spPr>
          <a:xfrm>
            <a:off x="152400" y="1447801"/>
            <a:ext cx="8839200" cy="2895600"/>
          </a:xfrm>
        </p:spPr>
        <p:txBody>
          <a:bodyPr/>
          <a:lstStyle/>
          <a:p>
            <a:r>
              <a:rPr lang="en-US" b="1" dirty="0" smtClean="0">
                <a:solidFill>
                  <a:srgbClr val="00B050"/>
                </a:solidFill>
              </a:rPr>
              <a:t>Green </a:t>
            </a:r>
            <a:r>
              <a:rPr lang="en-US" b="1" dirty="0">
                <a:solidFill>
                  <a:srgbClr val="00B050"/>
                </a:solidFill>
              </a:rPr>
              <a:t>Buildings</a:t>
            </a:r>
          </a:p>
          <a:p>
            <a:pPr lvl="1"/>
            <a:r>
              <a:rPr lang="en-US" dirty="0" smtClean="0"/>
              <a:t>Reduce </a:t>
            </a:r>
            <a:r>
              <a:rPr lang="en-US" dirty="0"/>
              <a:t>a built environment's ecological </a:t>
            </a:r>
            <a:r>
              <a:rPr lang="en-US" dirty="0" smtClean="0"/>
              <a:t>footprint</a:t>
            </a:r>
          </a:p>
          <a:p>
            <a:pPr lvl="2"/>
            <a:r>
              <a:rPr lang="en-US" dirty="0" smtClean="0"/>
              <a:t>Connected </a:t>
            </a:r>
            <a:r>
              <a:rPr lang="en-US" dirty="0"/>
              <a:t>with </a:t>
            </a:r>
            <a:r>
              <a:rPr lang="en-US" dirty="0" smtClean="0"/>
              <a:t>construction/operation </a:t>
            </a:r>
            <a:r>
              <a:rPr lang="en-US" dirty="0"/>
              <a:t>of </a:t>
            </a:r>
            <a:endParaRPr lang="en-US" dirty="0" smtClean="0"/>
          </a:p>
          <a:p>
            <a:pPr lvl="3"/>
            <a:r>
              <a:rPr lang="en-US" dirty="0" smtClean="0"/>
              <a:t>Built </a:t>
            </a:r>
            <a:r>
              <a:rPr lang="en-US" dirty="0"/>
              <a:t>environment throughout its life cycle.  </a:t>
            </a:r>
            <a:endParaRPr lang="en-US" dirty="0" smtClean="0"/>
          </a:p>
          <a:p>
            <a:pPr lvl="2"/>
            <a:r>
              <a:rPr lang="en-US" dirty="0" smtClean="0"/>
              <a:t>Building </a:t>
            </a:r>
            <a:r>
              <a:rPr lang="en-US" dirty="0"/>
              <a:t>operations, construction, transportation, and energy use. </a:t>
            </a:r>
            <a:endParaRPr lang="en-US" dirty="0" smtClean="0"/>
          </a:p>
          <a:p>
            <a:pPr lvl="2"/>
            <a:r>
              <a:rPr lang="en-US" dirty="0" smtClean="0"/>
              <a:t>Solid </a:t>
            </a:r>
            <a:r>
              <a:rPr lang="en-US" dirty="0"/>
              <a:t>waste, water, and construction materials </a:t>
            </a:r>
            <a:endParaRPr lang="en-US" dirty="0" smtClean="0"/>
          </a:p>
          <a:p>
            <a:pPr lvl="3"/>
            <a:r>
              <a:rPr lang="en-US" dirty="0"/>
              <a:t>A</a:t>
            </a:r>
            <a:r>
              <a:rPr lang="en-US" dirty="0" smtClean="0"/>
              <a:t>s </a:t>
            </a:r>
            <a:r>
              <a:rPr lang="en-US" dirty="0"/>
              <a:t>they relate to energy use also factor into the analysis.  </a:t>
            </a:r>
          </a:p>
          <a:p>
            <a:endParaRPr lang="en-US" dirty="0"/>
          </a:p>
        </p:txBody>
      </p:sp>
      <p:pic>
        <p:nvPicPr>
          <p:cNvPr id="4" name="Picture 3"/>
          <p:cNvPicPr>
            <a:picLocks noChangeAspect="1"/>
          </p:cNvPicPr>
          <p:nvPr/>
        </p:nvPicPr>
        <p:blipFill>
          <a:blip r:embed="rId2"/>
          <a:stretch>
            <a:fillRect/>
          </a:stretch>
        </p:blipFill>
        <p:spPr>
          <a:xfrm>
            <a:off x="152400" y="4953000"/>
            <a:ext cx="981541" cy="981541"/>
          </a:xfrm>
          <a:prstGeom prst="rect">
            <a:avLst/>
          </a:prstGeom>
        </p:spPr>
      </p:pic>
      <p:sp>
        <p:nvSpPr>
          <p:cNvPr id="5" name="Rectangle 4"/>
          <p:cNvSpPr/>
          <p:nvPr/>
        </p:nvSpPr>
        <p:spPr>
          <a:xfrm>
            <a:off x="1133941" y="5064913"/>
            <a:ext cx="6247934" cy="369332"/>
          </a:xfrm>
          <a:prstGeom prst="rect">
            <a:avLst/>
          </a:prstGeom>
        </p:spPr>
        <p:txBody>
          <a:bodyPr wrap="square">
            <a:spAutoFit/>
          </a:bodyPr>
          <a:lstStyle/>
          <a:p>
            <a:r>
              <a:rPr lang="en-US" b="1" dirty="0">
                <a:solidFill>
                  <a:srgbClr val="E09900"/>
                </a:solidFill>
                <a:latin typeface="Arial" panose="020B0604020202020204" pitchFamily="34" charset="0"/>
                <a:hlinkClick r:id="rId3"/>
              </a:rPr>
              <a:t>How to Build a Net Zero Energy House: 7:00</a:t>
            </a:r>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46</a:t>
            </a:fld>
            <a:endParaRPr lang="en-US" dirty="0"/>
          </a:p>
        </p:txBody>
      </p:sp>
    </p:spTree>
    <p:extLst>
      <p:ext uri="{BB962C8B-B14F-4D97-AF65-F5344CB8AC3E}">
        <p14:creationId xmlns:p14="http://schemas.microsoft.com/office/powerpoint/2010/main" val="133707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3. </a:t>
            </a:r>
            <a:endParaRPr lang="en-US" dirty="0"/>
          </a:p>
        </p:txBody>
      </p:sp>
      <p:sp>
        <p:nvSpPr>
          <p:cNvPr id="3" name="Content Placeholder 2"/>
          <p:cNvSpPr>
            <a:spLocks noGrp="1"/>
          </p:cNvSpPr>
          <p:nvPr>
            <p:ph idx="1"/>
          </p:nvPr>
        </p:nvSpPr>
        <p:spPr/>
        <p:txBody>
          <a:bodyPr/>
          <a:lstStyle/>
          <a:p>
            <a:r>
              <a:rPr lang="en-US" dirty="0"/>
              <a:t>Consider </a:t>
            </a:r>
            <a:r>
              <a:rPr lang="en-US" dirty="0" smtClean="0"/>
              <a:t>following </a:t>
            </a:r>
            <a:r>
              <a:rPr lang="en-US" dirty="0"/>
              <a:t>issues in building:</a:t>
            </a:r>
          </a:p>
          <a:p>
            <a:pPr marL="914400" lvl="1" indent="-457200">
              <a:buFont typeface="+mj-lt"/>
              <a:buAutoNum type="arabicPeriod"/>
            </a:pPr>
            <a:r>
              <a:rPr lang="en-US" dirty="0" smtClean="0"/>
              <a:t>Where </a:t>
            </a:r>
            <a:r>
              <a:rPr lang="en-US" dirty="0"/>
              <a:t>do building materials originate, and what processes need to occur to produce them in their current state? </a:t>
            </a:r>
          </a:p>
          <a:p>
            <a:pPr marL="914400" lvl="1" indent="-457200">
              <a:buFont typeface="+mj-lt"/>
              <a:buAutoNum type="arabicPeriod"/>
            </a:pPr>
            <a:r>
              <a:rPr lang="en-US" dirty="0" smtClean="0"/>
              <a:t>Where </a:t>
            </a:r>
            <a:r>
              <a:rPr lang="en-US" dirty="0"/>
              <a:t>will those materials go after the use?</a:t>
            </a:r>
          </a:p>
          <a:p>
            <a:pPr marL="914400" lvl="1" indent="-457200">
              <a:buFont typeface="+mj-lt"/>
              <a:buAutoNum type="arabicPeriod"/>
            </a:pPr>
            <a:r>
              <a:rPr lang="en-US" dirty="0" smtClean="0"/>
              <a:t>What </a:t>
            </a:r>
            <a:r>
              <a:rPr lang="en-US" dirty="0"/>
              <a:t>are </a:t>
            </a:r>
            <a:r>
              <a:rPr lang="en-US" dirty="0" smtClean="0"/>
              <a:t>sources </a:t>
            </a:r>
            <a:r>
              <a:rPr lang="en-US" dirty="0"/>
              <a:t>for water and energy that this building utilizes? </a:t>
            </a:r>
          </a:p>
          <a:p>
            <a:pPr marL="914400" lvl="1" indent="-457200">
              <a:buFont typeface="+mj-lt"/>
              <a:buAutoNum type="arabicPeriod"/>
            </a:pPr>
            <a:r>
              <a:rPr lang="en-US" dirty="0" smtClean="0"/>
              <a:t>How </a:t>
            </a:r>
            <a:r>
              <a:rPr lang="en-US" dirty="0"/>
              <a:t>do those energy and water sources alter the building's surroundings?</a:t>
            </a:r>
          </a:p>
          <a:p>
            <a:pPr marL="914400" lvl="1" indent="-457200">
              <a:buFont typeface="+mj-lt"/>
              <a:buAutoNum type="arabicPeriod"/>
            </a:pPr>
            <a:r>
              <a:rPr lang="en-US" dirty="0" smtClean="0"/>
              <a:t>What </a:t>
            </a:r>
            <a:r>
              <a:rPr lang="en-US" dirty="0"/>
              <a:t>transportation options will be available to users of this </a:t>
            </a:r>
            <a:r>
              <a:rPr lang="en-US" dirty="0" smtClean="0"/>
              <a:t>building</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47</a:t>
            </a:fld>
            <a:endParaRPr lang="en-US" dirty="0"/>
          </a:p>
        </p:txBody>
      </p:sp>
    </p:spTree>
    <p:extLst>
      <p:ext uri="{BB962C8B-B14F-4D97-AF65-F5344CB8AC3E}">
        <p14:creationId xmlns:p14="http://schemas.microsoft.com/office/powerpoint/2010/main" val="16827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4. </a:t>
            </a:r>
            <a:endParaRPr lang="en-US" dirty="0"/>
          </a:p>
        </p:txBody>
      </p:sp>
      <p:sp>
        <p:nvSpPr>
          <p:cNvPr id="3" name="Content Placeholder 2"/>
          <p:cNvSpPr>
            <a:spLocks noGrp="1"/>
          </p:cNvSpPr>
          <p:nvPr>
            <p:ph idx="1"/>
          </p:nvPr>
        </p:nvSpPr>
        <p:spPr/>
        <p:txBody>
          <a:bodyPr/>
          <a:lstStyle/>
          <a:p>
            <a:r>
              <a:rPr lang="en-US" dirty="0" smtClean="0"/>
              <a:t>Purchasing  TV </a:t>
            </a:r>
            <a:r>
              <a:rPr lang="en-US" dirty="0"/>
              <a:t>or microwave.  Consider </a:t>
            </a:r>
            <a:r>
              <a:rPr lang="en-US" dirty="0" smtClean="0"/>
              <a:t>following </a:t>
            </a:r>
            <a:r>
              <a:rPr lang="en-US" dirty="0"/>
              <a:t>issues with that purchase:</a:t>
            </a:r>
          </a:p>
          <a:p>
            <a:pPr lvl="1"/>
            <a:r>
              <a:rPr lang="en-US" dirty="0" smtClean="0"/>
              <a:t>Where </a:t>
            </a:r>
            <a:r>
              <a:rPr lang="en-US" dirty="0"/>
              <a:t>were </a:t>
            </a:r>
            <a:r>
              <a:rPr lang="en-US" dirty="0" smtClean="0"/>
              <a:t>materials </a:t>
            </a:r>
            <a:r>
              <a:rPr lang="en-US" dirty="0"/>
              <a:t>that went into a product purchased?</a:t>
            </a:r>
          </a:p>
          <a:p>
            <a:pPr lvl="1"/>
            <a:r>
              <a:rPr lang="en-US" dirty="0" smtClean="0"/>
              <a:t>What </a:t>
            </a:r>
            <a:r>
              <a:rPr lang="en-US" dirty="0"/>
              <a:t>happens after </a:t>
            </a:r>
            <a:r>
              <a:rPr lang="en-US" dirty="0" smtClean="0"/>
              <a:t>product </a:t>
            </a:r>
            <a:r>
              <a:rPr lang="en-US" dirty="0"/>
              <a:t>breaks or is no longer needed?</a:t>
            </a:r>
          </a:p>
          <a:p>
            <a:pPr lvl="1"/>
            <a:r>
              <a:rPr lang="en-US" dirty="0" smtClean="0"/>
              <a:t>Will </a:t>
            </a:r>
            <a:r>
              <a:rPr lang="en-US" dirty="0"/>
              <a:t>it be sent to </a:t>
            </a:r>
            <a:r>
              <a:rPr lang="en-US" dirty="0" smtClean="0"/>
              <a:t>landfill </a:t>
            </a:r>
            <a:r>
              <a:rPr lang="en-US" dirty="0"/>
              <a:t>or back to </a:t>
            </a:r>
            <a:r>
              <a:rPr lang="en-US" dirty="0" smtClean="0"/>
              <a:t>manufacturer</a:t>
            </a:r>
            <a:r>
              <a:rPr lang="en-US" dirty="0"/>
              <a:t>, or donate it? </a:t>
            </a:r>
          </a:p>
          <a:p>
            <a:pPr lvl="1"/>
            <a:r>
              <a:rPr lang="en-US" dirty="0" smtClean="0"/>
              <a:t>Is product </a:t>
            </a:r>
            <a:r>
              <a:rPr lang="en-US" dirty="0"/>
              <a:t>purchased energy and water efficient?</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48</a:t>
            </a:fld>
            <a:endParaRPr lang="en-US" dirty="0"/>
          </a:p>
        </p:txBody>
      </p:sp>
    </p:spTree>
    <p:extLst>
      <p:ext uri="{BB962C8B-B14F-4D97-AF65-F5344CB8AC3E}">
        <p14:creationId xmlns:p14="http://schemas.microsoft.com/office/powerpoint/2010/main" val="298673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5. </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Product Life Cycle (Figure 1-5)</a:t>
            </a:r>
          </a:p>
          <a:p>
            <a:pPr lvl="1"/>
            <a:r>
              <a:rPr lang="en-US" dirty="0" smtClean="0"/>
              <a:t>Goal </a:t>
            </a:r>
            <a:r>
              <a:rPr lang="en-US" dirty="0"/>
              <a:t>of green building is to create </a:t>
            </a:r>
            <a:endParaRPr lang="en-US" dirty="0" smtClean="0"/>
          </a:p>
          <a:p>
            <a:pPr lvl="2"/>
            <a:r>
              <a:rPr lang="en-US" dirty="0"/>
              <a:t>H</a:t>
            </a:r>
            <a:r>
              <a:rPr lang="en-US" dirty="0" smtClean="0"/>
              <a:t>ealthy</a:t>
            </a:r>
            <a:r>
              <a:rPr lang="en-US" dirty="0"/>
              <a:t>, comfortable, and sustainable built </a:t>
            </a:r>
            <a:r>
              <a:rPr lang="en-US" dirty="0" smtClean="0"/>
              <a:t>environments</a:t>
            </a:r>
          </a:p>
          <a:p>
            <a:pPr lvl="2"/>
            <a:r>
              <a:rPr lang="en-US" dirty="0" smtClean="0"/>
              <a:t>Reduce </a:t>
            </a:r>
            <a:r>
              <a:rPr lang="en-US" dirty="0"/>
              <a:t>water and energy </a:t>
            </a:r>
            <a:r>
              <a:rPr lang="en-US" dirty="0" smtClean="0"/>
              <a:t>consumption</a:t>
            </a:r>
          </a:p>
          <a:p>
            <a:pPr lvl="3"/>
            <a:r>
              <a:rPr lang="en-US" dirty="0" smtClean="0"/>
              <a:t>Solid </a:t>
            </a:r>
            <a:r>
              <a:rPr lang="en-US" dirty="0"/>
              <a:t>waste generation, </a:t>
            </a:r>
            <a:r>
              <a:rPr lang="en-US" dirty="0" smtClean="0"/>
              <a:t>&amp; greenhouse </a:t>
            </a:r>
            <a:r>
              <a:rPr lang="en-US" dirty="0"/>
              <a:t>gas </a:t>
            </a:r>
            <a:r>
              <a:rPr lang="en-US" dirty="0" smtClean="0"/>
              <a:t>emissions</a:t>
            </a:r>
          </a:p>
          <a:p>
            <a:pPr lvl="2"/>
            <a:r>
              <a:rPr lang="en-US" dirty="0" smtClean="0"/>
              <a:t>Reduces </a:t>
            </a:r>
            <a:r>
              <a:rPr lang="en-US" dirty="0"/>
              <a:t>costs and </a:t>
            </a:r>
            <a:r>
              <a:rPr lang="en-US" dirty="0" smtClean="0"/>
              <a:t>liabilities</a:t>
            </a:r>
          </a:p>
          <a:p>
            <a:pPr lvl="2"/>
            <a:r>
              <a:rPr lang="en-US" dirty="0" smtClean="0"/>
              <a:t>Increases </a:t>
            </a:r>
            <a:r>
              <a:rPr lang="en-US" dirty="0"/>
              <a:t>overall monetary </a:t>
            </a:r>
            <a:r>
              <a:rPr lang="en-US" dirty="0" smtClean="0"/>
              <a:t>value  </a:t>
            </a:r>
          </a:p>
          <a:p>
            <a:pPr lvl="2"/>
            <a:r>
              <a:rPr lang="en-US" dirty="0" smtClean="0"/>
              <a:t>Collective </a:t>
            </a:r>
            <a:r>
              <a:rPr lang="en-US" dirty="0"/>
              <a:t>impact of improving these facets of green building </a:t>
            </a:r>
            <a:endParaRPr lang="en-US" dirty="0" smtClean="0"/>
          </a:p>
          <a:p>
            <a:pPr lvl="3"/>
            <a:r>
              <a:rPr lang="en-US" dirty="0" smtClean="0"/>
              <a:t>Supports restoring </a:t>
            </a:r>
            <a:r>
              <a:rPr lang="en-US" dirty="0"/>
              <a:t>and preserving economic prosperity, promoting human health, and protecting the environment</a:t>
            </a:r>
            <a:endParaRPr lang="en-US" dirty="0" smtClean="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49</a:t>
            </a:fld>
            <a:endParaRPr lang="en-US" dirty="0"/>
          </a:p>
        </p:txBody>
      </p:sp>
    </p:spTree>
    <p:extLst>
      <p:ext uri="{BB962C8B-B14F-4D97-AF65-F5344CB8AC3E}">
        <p14:creationId xmlns:p14="http://schemas.microsoft.com/office/powerpoint/2010/main" val="378855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SUSTAINABILITY 3.</a:t>
            </a:r>
            <a:endParaRPr lang="en-US" sz="3600" dirty="0"/>
          </a:p>
        </p:txBody>
      </p:sp>
      <p:sp>
        <p:nvSpPr>
          <p:cNvPr id="25603" name="Content Placeholder 2"/>
          <p:cNvSpPr>
            <a:spLocks noGrp="1"/>
          </p:cNvSpPr>
          <p:nvPr>
            <p:ph idx="1"/>
          </p:nvPr>
        </p:nvSpPr>
        <p:spPr>
          <a:xfrm>
            <a:off x="265670" y="1447800"/>
            <a:ext cx="8649730" cy="4525963"/>
          </a:xfrm>
        </p:spPr>
        <p:txBody>
          <a:bodyPr/>
          <a:lstStyle/>
          <a:p>
            <a:r>
              <a:rPr lang="en-US" sz="3600" dirty="0" smtClean="0">
                <a:solidFill>
                  <a:srgbClr val="00B050"/>
                </a:solidFill>
              </a:rPr>
              <a:t>Sustain Means To Maintain</a:t>
            </a:r>
          </a:p>
          <a:p>
            <a:pPr lvl="1"/>
            <a:r>
              <a:rPr lang="en-US" dirty="0" smtClean="0"/>
              <a:t>Sustainable </a:t>
            </a:r>
            <a:r>
              <a:rPr lang="en-US" dirty="0"/>
              <a:t>means to live, or </a:t>
            </a:r>
            <a:r>
              <a:rPr lang="en-US" dirty="0" smtClean="0"/>
              <a:t>maintain</a:t>
            </a:r>
          </a:p>
          <a:p>
            <a:pPr lvl="1"/>
            <a:r>
              <a:rPr lang="en-US" dirty="0" smtClean="0"/>
              <a:t>Within </a:t>
            </a:r>
            <a:r>
              <a:rPr lang="en-US" dirty="0"/>
              <a:t>certain government mandated </a:t>
            </a:r>
            <a:r>
              <a:rPr lang="en-US" dirty="0" smtClean="0"/>
              <a:t>limits</a:t>
            </a:r>
          </a:p>
          <a:p>
            <a:pPr lvl="1"/>
            <a:r>
              <a:rPr lang="en-US" dirty="0" smtClean="0"/>
              <a:t>Technological </a:t>
            </a:r>
            <a:r>
              <a:rPr lang="en-US" dirty="0"/>
              <a:t>growth, fueled by </a:t>
            </a:r>
            <a:r>
              <a:rPr lang="en-US" dirty="0" smtClean="0"/>
              <a:t>fossil fuels</a:t>
            </a:r>
          </a:p>
          <a:p>
            <a:pPr lvl="2"/>
            <a:r>
              <a:rPr lang="en-US" dirty="0" smtClean="0"/>
              <a:t>Makes </a:t>
            </a:r>
            <a:r>
              <a:rPr lang="en-US" dirty="0"/>
              <a:t>this true today.  </a:t>
            </a:r>
            <a:endParaRPr lang="en-US" dirty="0" smtClean="0"/>
          </a:p>
          <a:p>
            <a:pPr lvl="1"/>
            <a:r>
              <a:rPr lang="en-US" dirty="0" smtClean="0"/>
              <a:t>To </a:t>
            </a:r>
            <a:r>
              <a:rPr lang="en-US" dirty="0"/>
              <a:t>live up to </a:t>
            </a:r>
            <a:r>
              <a:rPr lang="en-US" dirty="0" smtClean="0"/>
              <a:t>sustainability challenge</a:t>
            </a:r>
          </a:p>
          <a:p>
            <a:pPr lvl="2"/>
            <a:r>
              <a:rPr lang="en-US" dirty="0" smtClean="0"/>
              <a:t>Old </a:t>
            </a:r>
            <a:r>
              <a:rPr lang="en-US" dirty="0"/>
              <a:t>habits have to be changed </a:t>
            </a:r>
            <a:endParaRPr lang="en-US" dirty="0" smtClean="0"/>
          </a:p>
          <a:p>
            <a:pPr lvl="2"/>
            <a:r>
              <a:rPr lang="en-US" dirty="0" smtClean="0"/>
              <a:t>New </a:t>
            </a:r>
            <a:r>
              <a:rPr lang="en-US" dirty="0"/>
              <a:t>ways of thinking and doing must be </a:t>
            </a:r>
            <a:r>
              <a:rPr lang="en-US" dirty="0" smtClean="0"/>
              <a:t>developed</a:t>
            </a:r>
          </a:p>
          <a:p>
            <a:pPr lvl="2"/>
            <a:r>
              <a:rPr lang="en-US" dirty="0" smtClean="0"/>
              <a:t>Pursuit </a:t>
            </a:r>
            <a:r>
              <a:rPr lang="en-US" dirty="0"/>
              <a:t>of long-term efficiency in all our productive </a:t>
            </a:r>
            <a:r>
              <a:rPr lang="en-US" dirty="0" smtClean="0"/>
              <a:t>activities</a:t>
            </a:r>
            <a:endParaRPr lang="en-US"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5</a:t>
            </a:fld>
            <a:endParaRPr lang="en-US" dirty="0"/>
          </a:p>
        </p:txBody>
      </p:sp>
    </p:spTree>
    <p:extLst>
      <p:ext uri="{BB962C8B-B14F-4D97-AF65-F5344CB8AC3E}">
        <p14:creationId xmlns:p14="http://schemas.microsoft.com/office/powerpoint/2010/main" val="24433263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86800" cy="1097280"/>
          </a:xfrm>
        </p:spPr>
        <p:txBody>
          <a:bodyPr/>
          <a:lstStyle/>
          <a:p>
            <a:r>
              <a:rPr lang="en-US" dirty="0"/>
              <a:t>Figure </a:t>
            </a:r>
            <a:r>
              <a:rPr lang="en-US" dirty="0" smtClean="0"/>
              <a:t>1-5 Life </a:t>
            </a:r>
            <a:r>
              <a:rPr lang="en-US" dirty="0"/>
              <a:t>Cycle Assessment or Ecosystem</a:t>
            </a:r>
          </a:p>
        </p:txBody>
      </p:sp>
      <p:pic>
        <p:nvPicPr>
          <p:cNvPr id="4" name="Picture 3"/>
          <p:cNvPicPr>
            <a:picLocks noChangeAspect="1"/>
          </p:cNvPicPr>
          <p:nvPr/>
        </p:nvPicPr>
        <p:blipFill>
          <a:blip r:embed="rId2"/>
          <a:stretch>
            <a:fillRect/>
          </a:stretch>
        </p:blipFill>
        <p:spPr>
          <a:xfrm>
            <a:off x="1877703" y="1371600"/>
            <a:ext cx="5004809" cy="4953000"/>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50</a:t>
            </a:fld>
            <a:endParaRPr lang="en-US" dirty="0"/>
          </a:p>
        </p:txBody>
      </p:sp>
    </p:spTree>
    <p:extLst>
      <p:ext uri="{BB962C8B-B14F-4D97-AF65-F5344CB8AC3E}">
        <p14:creationId xmlns:p14="http://schemas.microsoft.com/office/powerpoint/2010/main" val="227007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6. </a:t>
            </a:r>
            <a:endParaRPr lang="en-US" dirty="0"/>
          </a:p>
        </p:txBody>
      </p:sp>
      <p:sp>
        <p:nvSpPr>
          <p:cNvPr id="3" name="Content Placeholder 2"/>
          <p:cNvSpPr>
            <a:spLocks noGrp="1"/>
          </p:cNvSpPr>
          <p:nvPr>
            <p:ph idx="1"/>
          </p:nvPr>
        </p:nvSpPr>
        <p:spPr/>
        <p:txBody>
          <a:bodyPr/>
          <a:lstStyle/>
          <a:p>
            <a:r>
              <a:rPr lang="en-US" b="1" dirty="0" smtClean="0">
                <a:solidFill>
                  <a:srgbClr val="00B050"/>
                </a:solidFill>
              </a:rPr>
              <a:t>US </a:t>
            </a:r>
            <a:r>
              <a:rPr lang="en-US" b="1" dirty="0">
                <a:solidFill>
                  <a:srgbClr val="00B050"/>
                </a:solidFill>
              </a:rPr>
              <a:t>Green Building Council (USGBC</a:t>
            </a:r>
            <a:r>
              <a:rPr lang="en-US" b="1" dirty="0" smtClean="0">
                <a:solidFill>
                  <a:srgbClr val="00B050"/>
                </a:solidFill>
              </a:rPr>
              <a:t>)</a:t>
            </a:r>
          </a:p>
          <a:p>
            <a:pPr lvl="1"/>
            <a:r>
              <a:rPr lang="en-US" dirty="0" smtClean="0"/>
              <a:t>Market </a:t>
            </a:r>
            <a:r>
              <a:rPr lang="en-US" dirty="0"/>
              <a:t>transformation </a:t>
            </a:r>
            <a:r>
              <a:rPr lang="en-US" dirty="0" smtClean="0"/>
              <a:t>example </a:t>
            </a:r>
          </a:p>
          <a:p>
            <a:pPr lvl="2"/>
            <a:r>
              <a:rPr lang="en-US" dirty="0" smtClean="0"/>
              <a:t>Leadership </a:t>
            </a:r>
            <a:r>
              <a:rPr lang="en-US" dirty="0"/>
              <a:t>in Energy and Environmental Design (LEED) </a:t>
            </a:r>
            <a:endParaRPr lang="en-US" dirty="0" smtClean="0"/>
          </a:p>
          <a:p>
            <a:pPr lvl="3"/>
            <a:r>
              <a:rPr lang="en-US" dirty="0" smtClean="0"/>
              <a:t>Rating Systems: </a:t>
            </a:r>
            <a:r>
              <a:rPr lang="en-US" b="1" dirty="0" smtClean="0">
                <a:solidFill>
                  <a:srgbClr val="00B050"/>
                </a:solidFill>
              </a:rPr>
              <a:t>FIGURE 1-6 NEXT SLIDE </a:t>
            </a:r>
          </a:p>
          <a:p>
            <a:pPr lvl="2"/>
            <a:r>
              <a:rPr lang="en-US" dirty="0" smtClean="0"/>
              <a:t>USGBC </a:t>
            </a:r>
            <a:r>
              <a:rPr lang="en-US" dirty="0"/>
              <a:t>has made </a:t>
            </a:r>
            <a:r>
              <a:rPr lang="en-US" dirty="0" smtClean="0"/>
              <a:t>an impact </a:t>
            </a:r>
            <a:r>
              <a:rPr lang="en-US" dirty="0"/>
              <a:t>in the green building </a:t>
            </a:r>
            <a:r>
              <a:rPr lang="en-US" dirty="0" smtClean="0"/>
              <a:t>industry</a:t>
            </a:r>
          </a:p>
          <a:p>
            <a:pPr lvl="2"/>
            <a:r>
              <a:rPr lang="en-US" dirty="0" smtClean="0"/>
              <a:t>Created </a:t>
            </a:r>
            <a:r>
              <a:rPr lang="en-US" dirty="0"/>
              <a:t>a movement and market transformation </a:t>
            </a:r>
            <a:r>
              <a:rPr lang="en-US" dirty="0" smtClean="0"/>
              <a:t>Results:</a:t>
            </a:r>
          </a:p>
          <a:p>
            <a:pPr lvl="3"/>
            <a:r>
              <a:rPr lang="en-US" dirty="0" smtClean="0"/>
              <a:t>More </a:t>
            </a:r>
            <a:r>
              <a:rPr lang="en-US" dirty="0"/>
              <a:t>than 12,200 national </a:t>
            </a:r>
            <a:r>
              <a:rPr lang="en-US" dirty="0" smtClean="0"/>
              <a:t>members</a:t>
            </a:r>
          </a:p>
          <a:p>
            <a:pPr lvl="3"/>
            <a:r>
              <a:rPr lang="en-US" dirty="0" smtClean="0"/>
              <a:t>More </a:t>
            </a:r>
            <a:r>
              <a:rPr lang="en-US" dirty="0"/>
              <a:t>than 150 countries and territories with LEED </a:t>
            </a:r>
            <a:r>
              <a:rPr lang="en-US" dirty="0" smtClean="0"/>
              <a:t>projects</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51</a:t>
            </a:fld>
            <a:endParaRPr lang="en-US" dirty="0"/>
          </a:p>
        </p:txBody>
      </p:sp>
    </p:spTree>
    <p:extLst>
      <p:ext uri="{BB962C8B-B14F-4D97-AF65-F5344CB8AC3E}">
        <p14:creationId xmlns:p14="http://schemas.microsoft.com/office/powerpoint/2010/main" val="392113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1-6. </a:t>
            </a:r>
            <a:r>
              <a:rPr lang="en-US" dirty="0"/>
              <a:t>LEEDS Rating System</a:t>
            </a:r>
          </a:p>
        </p:txBody>
      </p:sp>
      <p:pic>
        <p:nvPicPr>
          <p:cNvPr id="4" name="Picture 3"/>
          <p:cNvPicPr>
            <a:picLocks noChangeAspect="1"/>
          </p:cNvPicPr>
          <p:nvPr/>
        </p:nvPicPr>
        <p:blipFill>
          <a:blip r:embed="rId2"/>
          <a:stretch>
            <a:fillRect/>
          </a:stretch>
        </p:blipFill>
        <p:spPr>
          <a:xfrm>
            <a:off x="762001" y="1447799"/>
            <a:ext cx="6949454" cy="4975921"/>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52</a:t>
            </a:fld>
            <a:endParaRPr lang="en-US" dirty="0"/>
          </a:p>
        </p:txBody>
      </p:sp>
    </p:spTree>
    <p:extLst>
      <p:ext uri="{BB962C8B-B14F-4D97-AF65-F5344CB8AC3E}">
        <p14:creationId xmlns:p14="http://schemas.microsoft.com/office/powerpoint/2010/main" val="168199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7. </a:t>
            </a:r>
            <a:endParaRPr lang="en-US" dirty="0"/>
          </a:p>
        </p:txBody>
      </p:sp>
      <p:sp>
        <p:nvSpPr>
          <p:cNvPr id="3" name="Content Placeholder 2"/>
          <p:cNvSpPr>
            <a:spLocks noGrp="1"/>
          </p:cNvSpPr>
          <p:nvPr>
            <p:ph idx="1"/>
          </p:nvPr>
        </p:nvSpPr>
        <p:spPr>
          <a:xfrm>
            <a:off x="152400" y="1322949"/>
            <a:ext cx="8839200" cy="4525963"/>
          </a:xfrm>
        </p:spPr>
        <p:txBody>
          <a:bodyPr/>
          <a:lstStyle/>
          <a:p>
            <a:r>
              <a:rPr lang="en-US" dirty="0"/>
              <a:t>Sustainable </a:t>
            </a:r>
            <a:r>
              <a:rPr lang="en-US" dirty="0" smtClean="0"/>
              <a:t>Transport</a:t>
            </a:r>
          </a:p>
          <a:p>
            <a:pPr lvl="1"/>
            <a:r>
              <a:rPr lang="en-US" dirty="0" smtClean="0"/>
              <a:t>Transport sustainable </a:t>
            </a:r>
            <a:r>
              <a:rPr lang="en-US" dirty="0"/>
              <a:t>in </a:t>
            </a:r>
            <a:r>
              <a:rPr lang="en-US" dirty="0" smtClean="0"/>
              <a:t>senses </a:t>
            </a:r>
            <a:r>
              <a:rPr lang="en-US" dirty="0"/>
              <a:t>of social, environmental and climate impacts and </a:t>
            </a:r>
            <a:r>
              <a:rPr lang="en-US" dirty="0" smtClean="0"/>
              <a:t>ability </a:t>
            </a:r>
            <a:r>
              <a:rPr lang="en-US" dirty="0"/>
              <a:t>to </a:t>
            </a:r>
            <a:r>
              <a:rPr lang="en-US" dirty="0" smtClean="0"/>
              <a:t>transport </a:t>
            </a:r>
            <a:r>
              <a:rPr lang="en-US" dirty="0"/>
              <a:t>energy source </a:t>
            </a:r>
            <a:r>
              <a:rPr lang="en-US" dirty="0" smtClean="0"/>
              <a:t>indefinitely, include:</a:t>
            </a:r>
            <a:endParaRPr lang="en-US" dirty="0"/>
          </a:p>
          <a:p>
            <a:pPr lvl="2"/>
            <a:r>
              <a:rPr lang="en-US" dirty="0" smtClean="0"/>
              <a:t>Particular </a:t>
            </a:r>
            <a:r>
              <a:rPr lang="en-US" dirty="0"/>
              <a:t>vehicles used for road</a:t>
            </a:r>
          </a:p>
          <a:p>
            <a:pPr lvl="2"/>
            <a:r>
              <a:rPr lang="en-US" dirty="0" smtClean="0"/>
              <a:t>Water </a:t>
            </a:r>
            <a:r>
              <a:rPr lang="en-US" dirty="0"/>
              <a:t>or air transport</a:t>
            </a:r>
          </a:p>
          <a:p>
            <a:pPr lvl="2"/>
            <a:r>
              <a:rPr lang="en-US" dirty="0" smtClean="0"/>
              <a:t>Source </a:t>
            </a:r>
            <a:r>
              <a:rPr lang="en-US" dirty="0"/>
              <a:t>of energy</a:t>
            </a:r>
          </a:p>
          <a:p>
            <a:pPr lvl="2"/>
            <a:r>
              <a:rPr lang="en-US" dirty="0" smtClean="0"/>
              <a:t>Infrastructure </a:t>
            </a:r>
            <a:r>
              <a:rPr lang="en-US" dirty="0"/>
              <a:t>to accommodate transport (roads, railways, airways, waterways, canals and terminals) </a:t>
            </a:r>
          </a:p>
          <a:p>
            <a:pPr lvl="2"/>
            <a:r>
              <a:rPr lang="en-US" dirty="0" smtClean="0"/>
              <a:t>Pipelines </a:t>
            </a:r>
            <a:r>
              <a:rPr lang="en-US" dirty="0"/>
              <a:t>for transporting liquid or gas materials</a:t>
            </a:r>
          </a:p>
          <a:p>
            <a:pPr lvl="2"/>
            <a:r>
              <a:rPr lang="en-US" dirty="0" smtClean="0"/>
              <a:t>Transport </a:t>
            </a:r>
            <a:r>
              <a:rPr lang="en-US" dirty="0"/>
              <a:t>operations and logistics</a:t>
            </a:r>
          </a:p>
          <a:p>
            <a:pPr lvl="1"/>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53</a:t>
            </a:fld>
            <a:endParaRPr lang="en-US" dirty="0"/>
          </a:p>
        </p:txBody>
      </p:sp>
    </p:spTree>
    <p:extLst>
      <p:ext uri="{BB962C8B-B14F-4D97-AF65-F5344CB8AC3E}">
        <p14:creationId xmlns:p14="http://schemas.microsoft.com/office/powerpoint/2010/main" val="274766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097280"/>
          </a:xfrm>
        </p:spPr>
        <p:txBody>
          <a:bodyPr/>
          <a:lstStyle/>
          <a:p>
            <a:r>
              <a:rPr lang="en-US" sz="1800" dirty="0" smtClean="0"/>
              <a:t>FIGURE 1-7. Sustainable </a:t>
            </a:r>
            <a:r>
              <a:rPr lang="en-US" sz="1800" dirty="0"/>
              <a:t>transport systems </a:t>
            </a:r>
            <a:r>
              <a:rPr lang="en-US" sz="1600" dirty="0"/>
              <a:t>make</a:t>
            </a:r>
            <a:r>
              <a:rPr lang="en-US" sz="1800" dirty="0"/>
              <a:t> a positive contribution to the environmental, social and economic sustainability of the communities they serve. Transport systems exist to provide social and economic connections, allowing increased mobility.   The advantages of increased mobility need to be weighed against the environmental, social and economic costs that transport systems pose.</a:t>
            </a:r>
          </a:p>
        </p:txBody>
      </p:sp>
      <p:pic>
        <p:nvPicPr>
          <p:cNvPr id="4" name="Picture 3"/>
          <p:cNvPicPr>
            <a:picLocks noChangeAspect="1"/>
          </p:cNvPicPr>
          <p:nvPr/>
        </p:nvPicPr>
        <p:blipFill>
          <a:blip r:embed="rId2"/>
          <a:stretch>
            <a:fillRect/>
          </a:stretch>
        </p:blipFill>
        <p:spPr>
          <a:xfrm>
            <a:off x="809682" y="1447800"/>
            <a:ext cx="6530918" cy="4876800"/>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54</a:t>
            </a:fld>
            <a:endParaRPr lang="en-US" dirty="0"/>
          </a:p>
        </p:txBody>
      </p:sp>
    </p:spTree>
    <p:extLst>
      <p:ext uri="{BB962C8B-B14F-4D97-AF65-F5344CB8AC3E}">
        <p14:creationId xmlns:p14="http://schemas.microsoft.com/office/powerpoint/2010/main" val="4187332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8. </a:t>
            </a:r>
            <a:endParaRPr lang="en-US" dirty="0"/>
          </a:p>
        </p:txBody>
      </p:sp>
      <p:sp>
        <p:nvSpPr>
          <p:cNvPr id="3" name="Content Placeholder 2"/>
          <p:cNvSpPr>
            <a:spLocks noGrp="1"/>
          </p:cNvSpPr>
          <p:nvPr>
            <p:ph idx="1"/>
          </p:nvPr>
        </p:nvSpPr>
        <p:spPr/>
        <p:txBody>
          <a:bodyPr/>
          <a:lstStyle/>
          <a:p>
            <a:r>
              <a:rPr lang="en-US" dirty="0"/>
              <a:t>Renewable </a:t>
            </a:r>
            <a:r>
              <a:rPr lang="en-US" dirty="0" smtClean="0"/>
              <a:t>Energy: </a:t>
            </a:r>
            <a:r>
              <a:rPr lang="en-US" b="1" dirty="0" smtClean="0">
                <a:solidFill>
                  <a:srgbClr val="00B050"/>
                </a:solidFill>
              </a:rPr>
              <a:t>Wind </a:t>
            </a:r>
            <a:r>
              <a:rPr lang="en-US" b="1" dirty="0">
                <a:solidFill>
                  <a:srgbClr val="00B050"/>
                </a:solidFill>
              </a:rPr>
              <a:t>Mill </a:t>
            </a:r>
            <a:r>
              <a:rPr lang="en-US" b="1" dirty="0" smtClean="0">
                <a:solidFill>
                  <a:srgbClr val="00B050"/>
                </a:solidFill>
              </a:rPr>
              <a:t>FARM Figure 1-8 </a:t>
            </a:r>
            <a:endParaRPr lang="en-US" b="1" dirty="0">
              <a:solidFill>
                <a:srgbClr val="00B050"/>
              </a:solidFill>
            </a:endParaRPr>
          </a:p>
          <a:p>
            <a:pPr lvl="1"/>
            <a:r>
              <a:rPr lang="en-US" dirty="0" smtClean="0"/>
              <a:t>Energy collected </a:t>
            </a:r>
            <a:r>
              <a:rPr lang="en-US" dirty="0"/>
              <a:t>from resources </a:t>
            </a:r>
            <a:endParaRPr lang="en-US" dirty="0" smtClean="0"/>
          </a:p>
          <a:p>
            <a:pPr lvl="1"/>
            <a:r>
              <a:rPr lang="en-US" dirty="0" smtClean="0"/>
              <a:t>Naturally </a:t>
            </a:r>
            <a:r>
              <a:rPr lang="en-US" dirty="0"/>
              <a:t>replenished on a human </a:t>
            </a:r>
            <a:r>
              <a:rPr lang="en-US" dirty="0" smtClean="0"/>
              <a:t>timescale</a:t>
            </a:r>
          </a:p>
          <a:p>
            <a:pPr lvl="2"/>
            <a:r>
              <a:rPr lang="en-US" dirty="0" smtClean="0"/>
              <a:t>Sunlight</a:t>
            </a:r>
            <a:r>
              <a:rPr lang="en-US" dirty="0"/>
              <a:t>, </a:t>
            </a:r>
            <a:r>
              <a:rPr lang="en-US" dirty="0" smtClean="0"/>
              <a:t>wind, rain</a:t>
            </a:r>
            <a:r>
              <a:rPr lang="en-US" dirty="0"/>
              <a:t>, tides, waves, and geothermal </a:t>
            </a:r>
            <a:r>
              <a:rPr lang="en-US" dirty="0" smtClean="0"/>
              <a:t>heat  </a:t>
            </a:r>
          </a:p>
          <a:p>
            <a:pPr lvl="2"/>
            <a:r>
              <a:rPr lang="en-US" dirty="0" smtClean="0"/>
              <a:t>Renewable </a:t>
            </a:r>
            <a:r>
              <a:rPr lang="en-US" dirty="0"/>
              <a:t>energy provides energy in </a:t>
            </a:r>
            <a:r>
              <a:rPr lang="en-US" dirty="0" smtClean="0"/>
              <a:t>4 areas:</a:t>
            </a:r>
          </a:p>
          <a:p>
            <a:pPr marL="1714500" lvl="3" indent="-342900">
              <a:buFont typeface="+mj-lt"/>
              <a:buAutoNum type="arabicPeriod"/>
            </a:pPr>
            <a:r>
              <a:rPr lang="en-US" dirty="0" smtClean="0"/>
              <a:t>Electricity </a:t>
            </a:r>
            <a:r>
              <a:rPr lang="en-US" dirty="0"/>
              <a:t>generation </a:t>
            </a:r>
          </a:p>
          <a:p>
            <a:pPr marL="1714500" lvl="3" indent="-342900">
              <a:buFont typeface="+mj-lt"/>
              <a:buAutoNum type="arabicPeriod"/>
            </a:pPr>
            <a:r>
              <a:rPr lang="en-US" dirty="0" smtClean="0"/>
              <a:t>Air </a:t>
            </a:r>
            <a:r>
              <a:rPr lang="en-US" dirty="0"/>
              <a:t>and water heating/cooling</a:t>
            </a:r>
          </a:p>
          <a:p>
            <a:pPr marL="1714500" lvl="3" indent="-342900">
              <a:buFont typeface="+mj-lt"/>
              <a:buAutoNum type="arabicPeriod"/>
            </a:pPr>
            <a:r>
              <a:rPr lang="en-US" dirty="0" smtClean="0"/>
              <a:t>Transportation</a:t>
            </a:r>
            <a:endParaRPr lang="en-US" dirty="0"/>
          </a:p>
          <a:p>
            <a:pPr marL="1714500" lvl="3" indent="-342900">
              <a:buFont typeface="+mj-lt"/>
              <a:buAutoNum type="arabicPeriod"/>
            </a:pPr>
            <a:r>
              <a:rPr lang="en-US" dirty="0" smtClean="0"/>
              <a:t>Rural </a:t>
            </a:r>
            <a:r>
              <a:rPr lang="en-US" dirty="0"/>
              <a:t>(off-grid) energy services.</a:t>
            </a:r>
          </a:p>
          <a:p>
            <a:pPr lvl="3"/>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55</a:t>
            </a:fld>
            <a:endParaRPr lang="en-US" dirty="0"/>
          </a:p>
        </p:txBody>
      </p:sp>
    </p:spTree>
    <p:extLst>
      <p:ext uri="{BB962C8B-B14F-4D97-AF65-F5344CB8AC3E}">
        <p14:creationId xmlns:p14="http://schemas.microsoft.com/office/powerpoint/2010/main" val="183252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295400"/>
          </a:xfrm>
        </p:spPr>
        <p:txBody>
          <a:bodyPr/>
          <a:lstStyle/>
          <a:p>
            <a:r>
              <a:rPr lang="en-US" sz="1600" dirty="0" smtClean="0"/>
              <a:t>FIGURE 1-8. </a:t>
            </a:r>
            <a:r>
              <a:rPr lang="en-US" sz="1600" dirty="0"/>
              <a:t>Renewable energy is generally defined as energy that is collected from resources which are naturally replenished on a human timescale, such as sunlight, </a:t>
            </a:r>
            <a:r>
              <a:rPr lang="en-US" sz="1600" dirty="0" smtClean="0"/>
              <a:t>wind, </a:t>
            </a:r>
            <a:r>
              <a:rPr lang="en-US" sz="1600" dirty="0"/>
              <a:t>rain, tides, waves, and geothermal heat.  Renewable energy provides energy in four important areas </a:t>
            </a:r>
            <a:r>
              <a:rPr lang="en-US" sz="1600" dirty="0" smtClean="0"/>
              <a:t>including: Electricity generation, Air </a:t>
            </a:r>
            <a:r>
              <a:rPr lang="en-US" sz="1600" dirty="0"/>
              <a:t>and water </a:t>
            </a:r>
            <a:r>
              <a:rPr lang="en-US" sz="1600" dirty="0" smtClean="0"/>
              <a:t>heating/cooling, Transportation, and Rural </a:t>
            </a:r>
            <a:r>
              <a:rPr lang="en-US" sz="1600" dirty="0"/>
              <a:t>(off-grid) energy services.</a:t>
            </a:r>
            <a:br>
              <a:rPr lang="en-US" sz="1600" dirty="0"/>
            </a:b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369" y="1371600"/>
            <a:ext cx="6915631" cy="5029200"/>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56</a:t>
            </a:fld>
            <a:endParaRPr lang="en-US" dirty="0"/>
          </a:p>
        </p:txBody>
      </p:sp>
    </p:spTree>
    <p:extLst>
      <p:ext uri="{BB962C8B-B14F-4D97-AF65-F5344CB8AC3E}">
        <p14:creationId xmlns:p14="http://schemas.microsoft.com/office/powerpoint/2010/main" val="26103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9. </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a:t>Water Management</a:t>
            </a:r>
          </a:p>
          <a:p>
            <a:pPr lvl="1"/>
            <a:r>
              <a:rPr lang="en-US" dirty="0" smtClean="0"/>
              <a:t>Activity </a:t>
            </a:r>
            <a:r>
              <a:rPr lang="en-US" dirty="0"/>
              <a:t>of planning, developing, </a:t>
            </a:r>
            <a:r>
              <a:rPr lang="en-US" dirty="0" smtClean="0"/>
              <a:t>distributing</a:t>
            </a:r>
          </a:p>
          <a:p>
            <a:pPr lvl="1"/>
            <a:r>
              <a:rPr lang="en-US" dirty="0" smtClean="0"/>
              <a:t>Managing optimum </a:t>
            </a:r>
            <a:r>
              <a:rPr lang="en-US" dirty="0"/>
              <a:t>use of water </a:t>
            </a:r>
            <a:r>
              <a:rPr lang="en-US" dirty="0" smtClean="0"/>
              <a:t>resources</a:t>
            </a:r>
          </a:p>
          <a:p>
            <a:pPr lvl="1"/>
            <a:r>
              <a:rPr lang="en-US" dirty="0" smtClean="0"/>
              <a:t>Part </a:t>
            </a:r>
            <a:r>
              <a:rPr lang="en-US" dirty="0"/>
              <a:t>of water cycle </a:t>
            </a:r>
            <a:r>
              <a:rPr lang="en-US" dirty="0" smtClean="0"/>
              <a:t>management</a:t>
            </a:r>
          </a:p>
          <a:p>
            <a:pPr lvl="1"/>
            <a:r>
              <a:rPr lang="en-US" dirty="0" smtClean="0"/>
              <a:t>Concerns </a:t>
            </a:r>
            <a:r>
              <a:rPr lang="en-US" dirty="0"/>
              <a:t>all </a:t>
            </a:r>
            <a:r>
              <a:rPr lang="en-US" dirty="0" smtClean="0"/>
              <a:t>competing </a:t>
            </a:r>
            <a:r>
              <a:rPr lang="en-US" dirty="0"/>
              <a:t>demands for </a:t>
            </a:r>
            <a:r>
              <a:rPr lang="en-US" dirty="0" smtClean="0"/>
              <a:t>water</a:t>
            </a:r>
          </a:p>
          <a:p>
            <a:pPr lvl="1"/>
            <a:r>
              <a:rPr lang="en-US" dirty="0" smtClean="0"/>
              <a:t>Allocate </a:t>
            </a:r>
            <a:r>
              <a:rPr lang="en-US" dirty="0"/>
              <a:t>water on an equitable basis to satisfy </a:t>
            </a:r>
            <a:r>
              <a:rPr lang="en-US" dirty="0" smtClean="0"/>
              <a:t>demands </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57</a:t>
            </a:fld>
            <a:endParaRPr lang="en-US" dirty="0"/>
          </a:p>
        </p:txBody>
      </p:sp>
    </p:spTree>
    <p:extLst>
      <p:ext uri="{BB962C8B-B14F-4D97-AF65-F5344CB8AC3E}">
        <p14:creationId xmlns:p14="http://schemas.microsoft.com/office/powerpoint/2010/main" val="392769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1-9 </a:t>
            </a:r>
            <a:r>
              <a:rPr lang="en-US" dirty="0"/>
              <a:t>Water Distribution</a:t>
            </a:r>
          </a:p>
        </p:txBody>
      </p:sp>
      <p:sp>
        <p:nvSpPr>
          <p:cNvPr id="3" name="Content Placeholder 2"/>
          <p:cNvSpPr>
            <a:spLocks noGrp="1"/>
          </p:cNvSpPr>
          <p:nvPr>
            <p:ph idx="1"/>
          </p:nvPr>
        </p:nvSpPr>
        <p:spPr>
          <a:xfrm>
            <a:off x="152399" y="1447800"/>
            <a:ext cx="3886201" cy="4876800"/>
          </a:xfrm>
        </p:spPr>
        <p:txBody>
          <a:bodyPr/>
          <a:lstStyle/>
          <a:p>
            <a:r>
              <a:rPr lang="en-US" sz="2400" dirty="0"/>
              <a:t>Water </a:t>
            </a:r>
            <a:endParaRPr lang="en-US" sz="2400" dirty="0" smtClean="0"/>
          </a:p>
          <a:p>
            <a:pPr lvl="1"/>
            <a:r>
              <a:rPr lang="en-US" sz="2000" dirty="0" smtClean="0"/>
              <a:t>Essential resource</a:t>
            </a:r>
          </a:p>
          <a:p>
            <a:pPr lvl="1"/>
            <a:r>
              <a:rPr lang="en-US" sz="2000" dirty="0" smtClean="0"/>
              <a:t>3</a:t>
            </a:r>
            <a:r>
              <a:rPr lang="en-US" sz="2000" dirty="0"/>
              <a:t>% </a:t>
            </a:r>
            <a:r>
              <a:rPr lang="en-US" sz="2000" dirty="0" smtClean="0"/>
              <a:t>is </a:t>
            </a:r>
            <a:r>
              <a:rPr lang="en-US" sz="2000" dirty="0"/>
              <a:t>fresh </a:t>
            </a:r>
            <a:endParaRPr lang="en-US" sz="2000" dirty="0" smtClean="0"/>
          </a:p>
          <a:p>
            <a:pPr lvl="1"/>
            <a:r>
              <a:rPr lang="en-US" sz="2000" dirty="0" smtClean="0"/>
              <a:t>2/3</a:t>
            </a:r>
            <a:r>
              <a:rPr lang="en-US" sz="2000" baseline="30000" dirty="0" smtClean="0"/>
              <a:t>rds</a:t>
            </a:r>
            <a:r>
              <a:rPr lang="en-US" sz="2000" dirty="0" smtClean="0"/>
              <a:t> is </a:t>
            </a:r>
            <a:r>
              <a:rPr lang="en-US" sz="2000" dirty="0"/>
              <a:t>locked up in ice caps and </a:t>
            </a:r>
            <a:r>
              <a:rPr lang="en-US" sz="2000" dirty="0" smtClean="0"/>
              <a:t>glaciers </a:t>
            </a:r>
            <a:endParaRPr lang="en-US" sz="2000" dirty="0"/>
          </a:p>
          <a:p>
            <a:pPr lvl="2"/>
            <a:r>
              <a:rPr lang="en-US" sz="1800" dirty="0" smtClean="0"/>
              <a:t>Remaining </a:t>
            </a:r>
            <a:r>
              <a:rPr lang="en-US" sz="1800" dirty="0"/>
              <a:t>1%, a fifth is in remote, inaccessible areas </a:t>
            </a:r>
            <a:endParaRPr lang="en-US" sz="1800" dirty="0" smtClean="0"/>
          </a:p>
          <a:p>
            <a:pPr lvl="3"/>
            <a:r>
              <a:rPr lang="en-US" sz="1600" dirty="0" smtClean="0"/>
              <a:t>Rainfall </a:t>
            </a:r>
            <a:r>
              <a:rPr lang="en-US" sz="1600" dirty="0"/>
              <a:t>from floods that cannot easily be </a:t>
            </a:r>
            <a:r>
              <a:rPr lang="en-US" sz="1600" dirty="0" smtClean="0"/>
              <a:t>used</a:t>
            </a:r>
          </a:p>
          <a:p>
            <a:pPr lvl="3"/>
            <a:r>
              <a:rPr lang="en-US" sz="1600" dirty="0" smtClean="0"/>
              <a:t>Water </a:t>
            </a:r>
            <a:r>
              <a:rPr lang="en-US" sz="1600" dirty="0"/>
              <a:t>can become </a:t>
            </a:r>
            <a:r>
              <a:rPr lang="en-US" sz="1600" dirty="0" smtClean="0"/>
              <a:t>scarcer</a:t>
            </a:r>
          </a:p>
          <a:p>
            <a:pPr lvl="3"/>
            <a:r>
              <a:rPr lang="en-US" sz="1600" dirty="0" smtClean="0"/>
              <a:t>0.08</a:t>
            </a:r>
            <a:r>
              <a:rPr lang="en-US" sz="1600" dirty="0"/>
              <a:t>% of </a:t>
            </a:r>
            <a:r>
              <a:rPr lang="en-US" sz="1600" dirty="0" smtClean="0"/>
              <a:t>world’s </a:t>
            </a:r>
            <a:r>
              <a:rPr lang="en-US" sz="1600" dirty="0"/>
              <a:t>fresh water supply is misused by mankind </a:t>
            </a:r>
            <a:r>
              <a:rPr lang="en-US" sz="1600" dirty="0" smtClean="0"/>
              <a:t> </a:t>
            </a:r>
            <a:endParaRPr lang="en-US" sz="1600" dirty="0"/>
          </a:p>
        </p:txBody>
      </p:sp>
      <p:pic>
        <p:nvPicPr>
          <p:cNvPr id="4" name="Picture 3"/>
          <p:cNvPicPr>
            <a:picLocks noChangeAspect="1"/>
          </p:cNvPicPr>
          <p:nvPr/>
        </p:nvPicPr>
        <p:blipFill>
          <a:blip r:embed="rId2"/>
          <a:stretch>
            <a:fillRect/>
          </a:stretch>
        </p:blipFill>
        <p:spPr>
          <a:xfrm>
            <a:off x="4217879" y="1600200"/>
            <a:ext cx="4731309" cy="3810000"/>
          </a:xfrm>
          <a:prstGeom prst="rect">
            <a:avLst/>
          </a:prstGeom>
        </p:spPr>
      </p:pic>
      <p:sp>
        <p:nvSpPr>
          <p:cNvPr id="5" name="Slide Number Placeholder 4"/>
          <p:cNvSpPr>
            <a:spLocks noGrp="1"/>
          </p:cNvSpPr>
          <p:nvPr>
            <p:ph type="sldNum" sz="quarter" idx="12"/>
          </p:nvPr>
        </p:nvSpPr>
        <p:spPr/>
        <p:txBody>
          <a:bodyPr/>
          <a:lstStyle/>
          <a:p>
            <a:fld id="{200B2350-5261-4F5C-9DF5-EF0D264FC8D2}" type="slidenum">
              <a:rPr lang="en-US" smtClean="0"/>
              <a:pPr/>
              <a:t>58</a:t>
            </a:fld>
            <a:endParaRPr lang="en-US" dirty="0"/>
          </a:p>
        </p:txBody>
      </p:sp>
    </p:spTree>
    <p:extLst>
      <p:ext uri="{BB962C8B-B14F-4D97-AF65-F5344CB8AC3E}">
        <p14:creationId xmlns:p14="http://schemas.microsoft.com/office/powerpoint/2010/main" val="109552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INVESTMENTS </a:t>
            </a:r>
            <a:r>
              <a:rPr lang="en-US" dirty="0" smtClean="0"/>
              <a:t>10.</a:t>
            </a:r>
            <a:endParaRPr lang="en-US" dirty="0"/>
          </a:p>
        </p:txBody>
      </p:sp>
      <p:sp>
        <p:nvSpPr>
          <p:cNvPr id="3" name="Content Placeholder 2"/>
          <p:cNvSpPr>
            <a:spLocks noGrp="1"/>
          </p:cNvSpPr>
          <p:nvPr>
            <p:ph idx="1"/>
          </p:nvPr>
        </p:nvSpPr>
        <p:spPr>
          <a:xfrm>
            <a:off x="150340" y="1449859"/>
            <a:ext cx="4650259" cy="4525963"/>
          </a:xfrm>
        </p:spPr>
        <p:txBody>
          <a:bodyPr/>
          <a:lstStyle/>
          <a:p>
            <a:r>
              <a:rPr lang="en-US" dirty="0"/>
              <a:t>Waste </a:t>
            </a:r>
            <a:r>
              <a:rPr lang="en-US" dirty="0" smtClean="0"/>
              <a:t>Management </a:t>
            </a:r>
          </a:p>
          <a:p>
            <a:pPr lvl="1"/>
            <a:r>
              <a:rPr lang="en-US" dirty="0" smtClean="0"/>
              <a:t>Concerns </a:t>
            </a:r>
            <a:r>
              <a:rPr lang="en-US" dirty="0"/>
              <a:t>all </a:t>
            </a:r>
            <a:r>
              <a:rPr lang="en-US" dirty="0" smtClean="0"/>
              <a:t>activities/actions to </a:t>
            </a:r>
            <a:r>
              <a:rPr lang="en-US" dirty="0"/>
              <a:t>manage waste </a:t>
            </a:r>
            <a:endParaRPr lang="en-US" dirty="0" smtClean="0"/>
          </a:p>
          <a:p>
            <a:pPr lvl="2"/>
            <a:r>
              <a:rPr lang="en-US" dirty="0"/>
              <a:t>F</a:t>
            </a:r>
            <a:r>
              <a:rPr lang="en-US" dirty="0" smtClean="0"/>
              <a:t>rom cradle </a:t>
            </a:r>
            <a:r>
              <a:rPr lang="en-US" dirty="0"/>
              <a:t>to </a:t>
            </a:r>
            <a:r>
              <a:rPr lang="en-US" dirty="0" smtClean="0"/>
              <a:t>grave</a:t>
            </a:r>
          </a:p>
          <a:p>
            <a:pPr lvl="3"/>
            <a:r>
              <a:rPr lang="en-US" dirty="0" smtClean="0"/>
              <a:t>Includes</a:t>
            </a:r>
            <a:r>
              <a:rPr lang="en-US" dirty="0"/>
              <a:t>: collection, transport, treatment and disposal of waste together with monitoring and </a:t>
            </a:r>
            <a:r>
              <a:rPr lang="en-US" dirty="0" smtClean="0"/>
              <a:t>regulation</a:t>
            </a:r>
          </a:p>
          <a:p>
            <a:pPr lvl="2"/>
            <a:r>
              <a:rPr lang="en-US" dirty="0" smtClean="0"/>
              <a:t>Actions </a:t>
            </a:r>
            <a:r>
              <a:rPr lang="en-US" dirty="0"/>
              <a:t>include </a:t>
            </a:r>
            <a:r>
              <a:rPr lang="en-US" dirty="0" smtClean="0"/>
              <a:t>legal </a:t>
            </a:r>
            <a:r>
              <a:rPr lang="en-US" dirty="0"/>
              <a:t>and regulatory framework </a:t>
            </a:r>
            <a:endParaRPr lang="en-US" dirty="0" smtClean="0"/>
          </a:p>
          <a:p>
            <a:pPr lvl="2"/>
            <a:r>
              <a:rPr lang="en-US" dirty="0" smtClean="0"/>
              <a:t>Related to </a:t>
            </a:r>
            <a:r>
              <a:rPr lang="en-US" dirty="0"/>
              <a:t>waste management </a:t>
            </a:r>
            <a:r>
              <a:rPr lang="en-US" dirty="0" smtClean="0"/>
              <a:t>guidance </a:t>
            </a:r>
            <a:r>
              <a:rPr lang="en-US" dirty="0"/>
              <a:t>on recycling etc. </a:t>
            </a:r>
          </a:p>
        </p:txBody>
      </p:sp>
      <p:pic>
        <p:nvPicPr>
          <p:cNvPr id="4" name="Picture 3"/>
          <p:cNvPicPr>
            <a:picLocks noChangeAspect="1"/>
          </p:cNvPicPr>
          <p:nvPr/>
        </p:nvPicPr>
        <p:blipFill>
          <a:blip r:embed="rId2"/>
          <a:stretch>
            <a:fillRect/>
          </a:stretch>
        </p:blipFill>
        <p:spPr>
          <a:xfrm>
            <a:off x="4724400" y="1447800"/>
            <a:ext cx="4345754" cy="3733800"/>
          </a:xfrm>
          <a:prstGeom prst="rect">
            <a:avLst/>
          </a:prstGeom>
        </p:spPr>
      </p:pic>
      <p:sp>
        <p:nvSpPr>
          <p:cNvPr id="5" name="Rectangle 4"/>
          <p:cNvSpPr/>
          <p:nvPr/>
        </p:nvSpPr>
        <p:spPr>
          <a:xfrm>
            <a:off x="5638800" y="5055882"/>
            <a:ext cx="3279488" cy="369332"/>
          </a:xfrm>
          <a:prstGeom prst="rect">
            <a:avLst/>
          </a:prstGeom>
        </p:spPr>
        <p:txBody>
          <a:bodyPr wrap="none">
            <a:spAutoFit/>
          </a:bodyPr>
          <a:lstStyle/>
          <a:p>
            <a:r>
              <a:rPr lang="en-US" b="1" dirty="0"/>
              <a:t>Figure </a:t>
            </a:r>
            <a:r>
              <a:rPr lang="en-US" b="1" dirty="0" smtClean="0"/>
              <a:t>1-10 Waste </a:t>
            </a:r>
            <a:r>
              <a:rPr lang="en-US" b="1" dirty="0"/>
              <a:t>Hierarchy</a:t>
            </a:r>
          </a:p>
        </p:txBody>
      </p:sp>
      <p:sp>
        <p:nvSpPr>
          <p:cNvPr id="6" name="Slide Number Placeholder 5"/>
          <p:cNvSpPr>
            <a:spLocks noGrp="1"/>
          </p:cNvSpPr>
          <p:nvPr>
            <p:ph type="sldNum" sz="quarter" idx="12"/>
          </p:nvPr>
        </p:nvSpPr>
        <p:spPr/>
        <p:txBody>
          <a:bodyPr/>
          <a:lstStyle/>
          <a:p>
            <a:fld id="{200B2350-5261-4F5C-9DF5-EF0D264FC8D2}" type="slidenum">
              <a:rPr lang="en-US" smtClean="0"/>
              <a:pPr/>
              <a:t>59</a:t>
            </a:fld>
            <a:endParaRPr lang="en-US" dirty="0"/>
          </a:p>
        </p:txBody>
      </p:sp>
    </p:spTree>
    <p:extLst>
      <p:ext uri="{BB962C8B-B14F-4D97-AF65-F5344CB8AC3E}">
        <p14:creationId xmlns:p14="http://schemas.microsoft.com/office/powerpoint/2010/main" val="108783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1: </a:t>
            </a:r>
            <a:r>
              <a:rPr lang="en-US" sz="4000" dirty="0" smtClean="0">
                <a:solidFill>
                  <a:srgbClr val="F8F9D3"/>
                </a:solidFill>
              </a:rPr>
              <a:t>?</a:t>
            </a:r>
            <a:endParaRPr lang="en-US" dirty="0">
              <a:solidFill>
                <a:srgbClr val="F8F9D3"/>
              </a:solidFill>
            </a:endParaRPr>
          </a:p>
        </p:txBody>
      </p:sp>
      <p:sp>
        <p:nvSpPr>
          <p:cNvPr id="3" name="Rectangle 2"/>
          <p:cNvSpPr/>
          <p:nvPr/>
        </p:nvSpPr>
        <p:spPr>
          <a:xfrm>
            <a:off x="196678" y="1447800"/>
            <a:ext cx="8750643" cy="3416320"/>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means to maintain certain government mandated limits?</a:t>
            </a:r>
          </a:p>
          <a:p>
            <a:r>
              <a:rPr lang="en-US" sz="3600" dirty="0">
                <a:solidFill>
                  <a:srgbClr val="000000"/>
                </a:solidFill>
              </a:rPr>
              <a:t>a.	Climate controls</a:t>
            </a:r>
          </a:p>
          <a:p>
            <a:r>
              <a:rPr lang="en-US" sz="3600" dirty="0">
                <a:solidFill>
                  <a:srgbClr val="000000"/>
                </a:solidFill>
              </a:rPr>
              <a:t>b.	</a:t>
            </a:r>
            <a:r>
              <a:rPr lang="en-US" sz="3600" dirty="0" smtClean="0">
                <a:solidFill>
                  <a:srgbClr val="000000"/>
                </a:solidFill>
              </a:rPr>
              <a:t>Sustain</a:t>
            </a:r>
            <a:endParaRPr lang="en-US" sz="3600" dirty="0">
              <a:solidFill>
                <a:srgbClr val="000000"/>
              </a:solidFill>
            </a:endParaRPr>
          </a:p>
          <a:p>
            <a:r>
              <a:rPr lang="en-US" sz="3600" dirty="0">
                <a:solidFill>
                  <a:srgbClr val="000000"/>
                </a:solidFill>
              </a:rPr>
              <a:t>c.	Environmentalism</a:t>
            </a:r>
          </a:p>
          <a:p>
            <a:r>
              <a:rPr lang="en-US" sz="3600" dirty="0">
                <a:solidFill>
                  <a:srgbClr val="000000"/>
                </a:solidFill>
              </a:rPr>
              <a:t>d.	Global </a:t>
            </a:r>
            <a:r>
              <a:rPr lang="en-US" sz="3600" dirty="0" smtClean="0">
                <a:solidFill>
                  <a:srgbClr val="000000"/>
                </a:solidFill>
              </a:rPr>
              <a:t>warming?</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6</a:t>
            </a:fld>
            <a:endParaRPr lang="en-US" dirty="0"/>
          </a:p>
        </p:txBody>
      </p:sp>
    </p:spTree>
    <p:extLst>
      <p:ext uri="{BB962C8B-B14F-4D97-AF65-F5344CB8AC3E}">
        <p14:creationId xmlns:p14="http://schemas.microsoft.com/office/powerpoint/2010/main" val="127233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11. </a:t>
            </a:r>
            <a:endParaRPr lang="en-US" dirty="0"/>
          </a:p>
        </p:txBody>
      </p:sp>
      <p:sp>
        <p:nvSpPr>
          <p:cNvPr id="3" name="Content Placeholder 2"/>
          <p:cNvSpPr>
            <a:spLocks noGrp="1"/>
          </p:cNvSpPr>
          <p:nvPr>
            <p:ph idx="1"/>
          </p:nvPr>
        </p:nvSpPr>
        <p:spPr/>
        <p:txBody>
          <a:bodyPr/>
          <a:lstStyle/>
          <a:p>
            <a:r>
              <a:rPr lang="en-US" dirty="0"/>
              <a:t>Land Management</a:t>
            </a:r>
          </a:p>
          <a:p>
            <a:pPr lvl="1"/>
            <a:r>
              <a:rPr lang="en-US" dirty="0" smtClean="0"/>
              <a:t>Managing use </a:t>
            </a:r>
            <a:r>
              <a:rPr lang="en-US" dirty="0"/>
              <a:t>and development </a:t>
            </a:r>
            <a:endParaRPr lang="en-US" dirty="0" smtClean="0"/>
          </a:p>
          <a:p>
            <a:pPr lvl="2"/>
            <a:r>
              <a:rPr lang="en-US" dirty="0" smtClean="0"/>
              <a:t>(Both </a:t>
            </a:r>
            <a:r>
              <a:rPr lang="en-US" dirty="0"/>
              <a:t>urban and rural settings) of land </a:t>
            </a:r>
            <a:r>
              <a:rPr lang="en-US" dirty="0" smtClean="0"/>
              <a:t>resources</a:t>
            </a:r>
          </a:p>
          <a:p>
            <a:pPr lvl="2"/>
            <a:r>
              <a:rPr lang="en-US" dirty="0" smtClean="0"/>
              <a:t>Land </a:t>
            </a:r>
            <a:r>
              <a:rPr lang="en-US" dirty="0"/>
              <a:t>resources are used for a variety of purposes </a:t>
            </a:r>
            <a:endParaRPr lang="en-US" dirty="0" smtClean="0"/>
          </a:p>
          <a:p>
            <a:pPr lvl="2"/>
            <a:r>
              <a:rPr lang="en-US" dirty="0"/>
              <a:t>I</a:t>
            </a:r>
            <a:r>
              <a:rPr lang="en-US" dirty="0" smtClean="0"/>
              <a:t>nclude </a:t>
            </a:r>
            <a:r>
              <a:rPr lang="en-US" dirty="0"/>
              <a:t>organic agriculture, reforestation, </a:t>
            </a:r>
            <a:endParaRPr lang="en-US" dirty="0" smtClean="0"/>
          </a:p>
          <a:p>
            <a:pPr lvl="3"/>
            <a:r>
              <a:rPr lang="en-US" dirty="0"/>
              <a:t>W</a:t>
            </a:r>
            <a:r>
              <a:rPr lang="en-US" dirty="0" smtClean="0"/>
              <a:t>ater </a:t>
            </a:r>
            <a:r>
              <a:rPr lang="en-US" dirty="0"/>
              <a:t>resource management and eco-tourism </a:t>
            </a:r>
            <a:r>
              <a:rPr lang="en-US" dirty="0" smtClean="0"/>
              <a:t>projects </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60</a:t>
            </a:fld>
            <a:endParaRPr lang="en-US" dirty="0"/>
          </a:p>
        </p:txBody>
      </p:sp>
    </p:spTree>
    <p:extLst>
      <p:ext uri="{BB962C8B-B14F-4D97-AF65-F5344CB8AC3E}">
        <p14:creationId xmlns:p14="http://schemas.microsoft.com/office/powerpoint/2010/main" val="52641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LEADING GREEN ECONOMY </a:t>
            </a:r>
            <a:r>
              <a:rPr lang="en-US" dirty="0" smtClean="0"/>
              <a:t>INVESTMENTS 12. </a:t>
            </a:r>
            <a:endParaRPr lang="en-US" dirty="0"/>
          </a:p>
        </p:txBody>
      </p:sp>
      <p:sp>
        <p:nvSpPr>
          <p:cNvPr id="3" name="Content Placeholder 2"/>
          <p:cNvSpPr>
            <a:spLocks noGrp="1"/>
          </p:cNvSpPr>
          <p:nvPr>
            <p:ph idx="1"/>
          </p:nvPr>
        </p:nvSpPr>
        <p:spPr>
          <a:xfrm>
            <a:off x="152400" y="1600200"/>
            <a:ext cx="8915400" cy="4525963"/>
          </a:xfrm>
        </p:spPr>
        <p:txBody>
          <a:bodyPr/>
          <a:lstStyle/>
          <a:p>
            <a:r>
              <a:rPr lang="en-US" dirty="0"/>
              <a:t>Land </a:t>
            </a:r>
            <a:r>
              <a:rPr lang="en-US" dirty="0" smtClean="0"/>
              <a:t>Management</a:t>
            </a:r>
          </a:p>
          <a:p>
            <a:pPr lvl="1"/>
            <a:r>
              <a:rPr lang="en-US" dirty="0"/>
              <a:t>Sustainable Land Management (SLM</a:t>
            </a:r>
            <a:r>
              <a:rPr lang="en-US" dirty="0" smtClean="0"/>
              <a:t>)</a:t>
            </a:r>
          </a:p>
          <a:p>
            <a:pPr lvl="2"/>
            <a:r>
              <a:rPr lang="en-US" dirty="0" smtClean="0"/>
              <a:t>Use </a:t>
            </a:r>
            <a:r>
              <a:rPr lang="en-US" dirty="0"/>
              <a:t>of land resources, including soils, water, animals and plants, </a:t>
            </a:r>
            <a:endParaRPr lang="en-US" dirty="0" smtClean="0"/>
          </a:p>
          <a:p>
            <a:pPr lvl="3"/>
            <a:r>
              <a:rPr lang="en-US" dirty="0" smtClean="0"/>
              <a:t>For </a:t>
            </a:r>
            <a:r>
              <a:rPr lang="en-US" dirty="0"/>
              <a:t>the production of goods to meet changing human </a:t>
            </a:r>
            <a:r>
              <a:rPr lang="en-US" dirty="0" smtClean="0"/>
              <a:t>needs</a:t>
            </a:r>
          </a:p>
          <a:p>
            <a:pPr lvl="1"/>
            <a:r>
              <a:rPr lang="en-US" dirty="0" smtClean="0"/>
              <a:t>SLM </a:t>
            </a:r>
            <a:r>
              <a:rPr lang="en-US" dirty="0"/>
              <a:t>is </a:t>
            </a:r>
            <a:r>
              <a:rPr lang="en-US" dirty="0" smtClean="0"/>
              <a:t>merger </a:t>
            </a:r>
            <a:r>
              <a:rPr lang="en-US" dirty="0"/>
              <a:t>of agriculture </a:t>
            </a:r>
            <a:r>
              <a:rPr lang="en-US" dirty="0" smtClean="0"/>
              <a:t>&amp; environment: 2 objectives</a:t>
            </a:r>
            <a:r>
              <a:rPr lang="en-US" dirty="0"/>
              <a:t>:</a:t>
            </a:r>
          </a:p>
          <a:p>
            <a:pPr lvl="2"/>
            <a:r>
              <a:rPr lang="en-US" dirty="0" smtClean="0"/>
              <a:t>Maintaining </a:t>
            </a:r>
            <a:r>
              <a:rPr lang="en-US" dirty="0"/>
              <a:t>long term productivity of the ecosystem functions (land, water, biodiversity)</a:t>
            </a:r>
          </a:p>
          <a:p>
            <a:pPr lvl="2"/>
            <a:r>
              <a:rPr lang="en-US" dirty="0" smtClean="0"/>
              <a:t>Increasing </a:t>
            </a:r>
            <a:r>
              <a:rPr lang="en-US" dirty="0"/>
              <a:t>productivity (quality, quantity and diversity) of goods and services, and particularly safe and healthy food. </a:t>
            </a:r>
          </a:p>
          <a:p>
            <a:pPr lvl="1"/>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61</a:t>
            </a:fld>
            <a:endParaRPr lang="en-US" dirty="0"/>
          </a:p>
        </p:txBody>
      </p:sp>
    </p:spTree>
    <p:extLst>
      <p:ext uri="{BB962C8B-B14F-4D97-AF65-F5344CB8AC3E}">
        <p14:creationId xmlns:p14="http://schemas.microsoft.com/office/powerpoint/2010/main" val="202360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to REMEMBER</a:t>
            </a:r>
            <a:br>
              <a:rPr lang="en-US" dirty="0"/>
            </a:br>
            <a:endParaRPr lang="en-US" dirty="0"/>
          </a:p>
        </p:txBody>
      </p:sp>
      <p:sp>
        <p:nvSpPr>
          <p:cNvPr id="3" name="Content Placeholder 2"/>
          <p:cNvSpPr>
            <a:spLocks noGrp="1"/>
          </p:cNvSpPr>
          <p:nvPr>
            <p:ph idx="1"/>
          </p:nvPr>
        </p:nvSpPr>
        <p:spPr/>
        <p:txBody>
          <a:bodyPr/>
          <a:lstStyle/>
          <a:p>
            <a:r>
              <a:rPr lang="en-US" dirty="0" smtClean="0"/>
              <a:t>Over </a:t>
            </a:r>
            <a:r>
              <a:rPr lang="en-US" dirty="0"/>
              <a:t>225,000 more people on earth each </a:t>
            </a:r>
            <a:r>
              <a:rPr lang="en-US" dirty="0" smtClean="0"/>
              <a:t>day</a:t>
            </a:r>
          </a:p>
          <a:p>
            <a:pPr lvl="1"/>
            <a:r>
              <a:rPr lang="en-US" dirty="0" smtClean="0"/>
              <a:t>Means </a:t>
            </a:r>
            <a:r>
              <a:rPr lang="en-US" dirty="0"/>
              <a:t>a population growth of over </a:t>
            </a:r>
            <a:r>
              <a:rPr lang="en-US" dirty="0" smtClean="0"/>
              <a:t>82,000,000</a:t>
            </a:r>
          </a:p>
          <a:p>
            <a:pPr lvl="1"/>
            <a:r>
              <a:rPr lang="en-US" dirty="0" smtClean="0"/>
              <a:t>Additional </a:t>
            </a:r>
            <a:r>
              <a:rPr lang="en-US" dirty="0"/>
              <a:t>people on earth each </a:t>
            </a:r>
            <a:r>
              <a:rPr lang="en-US" dirty="0" smtClean="0"/>
              <a:t>year</a:t>
            </a:r>
          </a:p>
          <a:p>
            <a:pPr lvl="1"/>
            <a:r>
              <a:rPr lang="en-US" dirty="0" smtClean="0"/>
              <a:t>Means </a:t>
            </a:r>
            <a:r>
              <a:rPr lang="en-US" dirty="0"/>
              <a:t>a lot more people need to be feed each </a:t>
            </a:r>
            <a:r>
              <a:rPr lang="en-US" dirty="0" smtClean="0"/>
              <a:t>year </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62</a:t>
            </a:fld>
            <a:endParaRPr lang="en-US" dirty="0"/>
          </a:p>
        </p:txBody>
      </p:sp>
    </p:spTree>
    <p:extLst>
      <p:ext uri="{BB962C8B-B14F-4D97-AF65-F5344CB8AC3E}">
        <p14:creationId xmlns:p14="http://schemas.microsoft.com/office/powerpoint/2010/main" val="60562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5: </a:t>
            </a:r>
            <a:r>
              <a:rPr lang="en-US" sz="4000" dirty="0" smtClean="0">
                <a:solidFill>
                  <a:srgbClr val="F8F9D3"/>
                </a:solidFill>
              </a:rPr>
              <a:t>?</a:t>
            </a:r>
            <a:endParaRPr lang="en-US" dirty="0">
              <a:solidFill>
                <a:srgbClr val="F8F9D3"/>
              </a:solidFill>
            </a:endParaRPr>
          </a:p>
        </p:txBody>
      </p:sp>
      <p:sp>
        <p:nvSpPr>
          <p:cNvPr id="3" name="Rectangle 2"/>
          <p:cNvSpPr/>
          <p:nvPr/>
        </p:nvSpPr>
        <p:spPr>
          <a:xfrm>
            <a:off x="152400" y="1447800"/>
            <a:ext cx="8991600" cy="3970318"/>
          </a:xfrm>
          <a:prstGeom prst="rect">
            <a:avLst/>
          </a:prstGeom>
        </p:spPr>
        <p:txBody>
          <a:bodyPr wrap="square">
            <a:spAutoFit/>
          </a:bodyPr>
          <a:lstStyle/>
          <a:p>
            <a:r>
              <a:rPr lang="en-US" sz="3600" dirty="0" smtClean="0">
                <a:solidFill>
                  <a:srgbClr val="000000"/>
                </a:solidFill>
              </a:rPr>
              <a:t>Which </a:t>
            </a:r>
            <a:r>
              <a:rPr lang="en-US" sz="3600" dirty="0">
                <a:solidFill>
                  <a:srgbClr val="000000"/>
                </a:solidFill>
              </a:rPr>
              <a:t>of these is defined as energy that is collected from resources which are naturally replenished</a:t>
            </a:r>
          </a:p>
          <a:p>
            <a:r>
              <a:rPr lang="en-US" sz="3600" dirty="0">
                <a:solidFill>
                  <a:srgbClr val="000000"/>
                </a:solidFill>
              </a:rPr>
              <a:t>a.	Natural</a:t>
            </a:r>
          </a:p>
          <a:p>
            <a:r>
              <a:rPr lang="en-US" sz="3600" dirty="0">
                <a:solidFill>
                  <a:srgbClr val="000000"/>
                </a:solidFill>
              </a:rPr>
              <a:t>b.	Renewable </a:t>
            </a:r>
          </a:p>
          <a:p>
            <a:r>
              <a:rPr lang="en-US" sz="3600" dirty="0">
                <a:solidFill>
                  <a:srgbClr val="000000"/>
                </a:solidFill>
              </a:rPr>
              <a:t>c.	Green</a:t>
            </a:r>
          </a:p>
          <a:p>
            <a:r>
              <a:rPr lang="en-US" sz="3600" dirty="0">
                <a:solidFill>
                  <a:srgbClr val="000000"/>
                </a:solidFill>
              </a:rPr>
              <a:t>d.	Earth</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63</a:t>
            </a:fld>
            <a:endParaRPr lang="en-US" dirty="0"/>
          </a:p>
        </p:txBody>
      </p:sp>
    </p:spTree>
    <p:extLst>
      <p:ext uri="{BB962C8B-B14F-4D97-AF65-F5344CB8AC3E}">
        <p14:creationId xmlns:p14="http://schemas.microsoft.com/office/powerpoint/2010/main" val="109364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5:</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Renewable </a:t>
            </a:r>
          </a:p>
        </p:txBody>
      </p:sp>
      <p:sp>
        <p:nvSpPr>
          <p:cNvPr id="3" name="Slide Number Placeholder 2"/>
          <p:cNvSpPr>
            <a:spLocks noGrp="1"/>
          </p:cNvSpPr>
          <p:nvPr>
            <p:ph type="sldNum" sz="quarter" idx="12"/>
          </p:nvPr>
        </p:nvSpPr>
        <p:spPr/>
        <p:txBody>
          <a:bodyPr/>
          <a:lstStyle/>
          <a:p>
            <a:fld id="{200B2350-5261-4F5C-9DF5-EF0D264FC8D2}" type="slidenum">
              <a:rPr lang="en-US" smtClean="0"/>
              <a:pPr/>
              <a:t>64</a:t>
            </a:fld>
            <a:endParaRPr lang="en-US" dirty="0"/>
          </a:p>
        </p:txBody>
      </p:sp>
    </p:spTree>
    <p:extLst>
      <p:ext uri="{BB962C8B-B14F-4D97-AF65-F5344CB8AC3E}">
        <p14:creationId xmlns:p14="http://schemas.microsoft.com/office/powerpoint/2010/main" val="169311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3.</a:t>
            </a:r>
            <a:endParaRPr lang="en-US" sz="3600" dirty="0"/>
          </a:p>
        </p:txBody>
      </p:sp>
      <p:sp>
        <p:nvSpPr>
          <p:cNvPr id="5" name="TextBox 4"/>
          <p:cNvSpPr txBox="1"/>
          <p:nvPr/>
        </p:nvSpPr>
        <p:spPr>
          <a:xfrm>
            <a:off x="152400" y="1676400"/>
            <a:ext cx="88392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a:t>: Finding Academic Solutions for Sustainability</a:t>
            </a:r>
            <a:endParaRPr lang="en-US" sz="2800" b="1" dirty="0" smtClean="0"/>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65</a:t>
            </a:fld>
            <a:endParaRPr lang="en-US" dirty="0"/>
          </a:p>
        </p:txBody>
      </p:sp>
    </p:spTree>
    <p:extLst>
      <p:ext uri="{BB962C8B-B14F-4D97-AF65-F5344CB8AC3E}">
        <p14:creationId xmlns:p14="http://schemas.microsoft.com/office/powerpoint/2010/main" val="37246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t>
            </a:r>
            <a:r>
              <a:rPr lang="en-US" dirty="0" smtClean="0"/>
              <a:t>EDUCATION 1.</a:t>
            </a:r>
            <a:endParaRPr lang="en-US" dirty="0"/>
          </a:p>
        </p:txBody>
      </p:sp>
      <p:sp>
        <p:nvSpPr>
          <p:cNvPr id="3" name="Content Placeholder 2"/>
          <p:cNvSpPr>
            <a:spLocks noGrp="1"/>
          </p:cNvSpPr>
          <p:nvPr>
            <p:ph idx="1"/>
          </p:nvPr>
        </p:nvSpPr>
        <p:spPr>
          <a:xfrm>
            <a:off x="152400" y="1447801"/>
            <a:ext cx="8915400" cy="3657600"/>
          </a:xfrm>
        </p:spPr>
        <p:txBody>
          <a:bodyPr/>
          <a:lstStyle/>
          <a:p>
            <a:r>
              <a:rPr lang="en-US" dirty="0"/>
              <a:t>Maker Movement</a:t>
            </a:r>
          </a:p>
          <a:p>
            <a:pPr lvl="1"/>
            <a:r>
              <a:rPr lang="en-US" dirty="0" smtClean="0"/>
              <a:t>Maker </a:t>
            </a:r>
            <a:r>
              <a:rPr lang="en-US" dirty="0"/>
              <a:t>culture is a contemporary culture or subculture </a:t>
            </a:r>
            <a:endParaRPr lang="en-US" dirty="0" smtClean="0"/>
          </a:p>
          <a:p>
            <a:pPr lvl="1"/>
            <a:r>
              <a:rPr lang="en-US" dirty="0" smtClean="0"/>
              <a:t>Technology-based </a:t>
            </a:r>
            <a:r>
              <a:rPr lang="en-US" dirty="0"/>
              <a:t>extension of DIY (</a:t>
            </a:r>
            <a:r>
              <a:rPr lang="en-US" b="1" dirty="0">
                <a:solidFill>
                  <a:srgbClr val="00B050"/>
                </a:solidFill>
              </a:rPr>
              <a:t>Do-it-Yourself</a:t>
            </a:r>
            <a:r>
              <a:rPr lang="en-US" dirty="0"/>
              <a:t>) culture </a:t>
            </a:r>
            <a:endParaRPr lang="en-US" dirty="0" smtClean="0"/>
          </a:p>
          <a:p>
            <a:pPr lvl="2"/>
            <a:r>
              <a:rPr lang="en-US" dirty="0" smtClean="0"/>
              <a:t>Creation </a:t>
            </a:r>
            <a:r>
              <a:rPr lang="en-US" dirty="0"/>
              <a:t>of new devices as well as tinkering with existing </a:t>
            </a:r>
            <a:r>
              <a:rPr lang="en-US" dirty="0" smtClean="0"/>
              <a:t>ones</a:t>
            </a:r>
          </a:p>
          <a:p>
            <a:pPr lvl="2"/>
            <a:r>
              <a:rPr lang="en-US" dirty="0" smtClean="0"/>
              <a:t>Supports </a:t>
            </a:r>
            <a:r>
              <a:rPr lang="en-US" dirty="0"/>
              <a:t>open-source </a:t>
            </a:r>
            <a:r>
              <a:rPr lang="en-US" dirty="0" smtClean="0"/>
              <a:t>hardware</a:t>
            </a:r>
          </a:p>
          <a:p>
            <a:pPr lvl="2"/>
            <a:r>
              <a:rPr lang="en-US" dirty="0" smtClean="0"/>
              <a:t>Engineering-oriented pursuits: sustainability</a:t>
            </a:r>
            <a:r>
              <a:rPr lang="en-US" dirty="0"/>
              <a:t>, electronics, robotics, </a:t>
            </a:r>
            <a:endParaRPr lang="en-US" dirty="0" smtClean="0"/>
          </a:p>
          <a:p>
            <a:pPr lvl="3"/>
            <a:r>
              <a:rPr lang="en-US" dirty="0" smtClean="0"/>
              <a:t>3-D </a:t>
            </a:r>
            <a:r>
              <a:rPr lang="en-US" dirty="0"/>
              <a:t>printing, </a:t>
            </a:r>
            <a:r>
              <a:rPr lang="en-US" dirty="0" smtClean="0"/>
              <a:t>&amp; use </a:t>
            </a:r>
            <a:r>
              <a:rPr lang="en-US" dirty="0"/>
              <a:t>of computerized manufacturing </a:t>
            </a:r>
            <a:r>
              <a:rPr lang="en-US" dirty="0" smtClean="0"/>
              <a:t>tools</a:t>
            </a:r>
          </a:p>
          <a:p>
            <a:pPr lvl="2"/>
            <a:r>
              <a:rPr lang="en-US" dirty="0"/>
              <a:t>S</a:t>
            </a:r>
            <a:r>
              <a:rPr lang="en-US" dirty="0" smtClean="0"/>
              <a:t>trong </a:t>
            </a:r>
            <a:r>
              <a:rPr lang="en-US" dirty="0"/>
              <a:t>focus on using and learning practical skills and applying </a:t>
            </a:r>
            <a:r>
              <a:rPr lang="en-US" dirty="0" smtClean="0"/>
              <a:t>them</a:t>
            </a:r>
          </a:p>
          <a:p>
            <a:pPr lvl="2"/>
            <a:r>
              <a:rPr lang="en-US" dirty="0" smtClean="0"/>
              <a:t>Maker </a:t>
            </a:r>
            <a:r>
              <a:rPr lang="en-US" dirty="0"/>
              <a:t>culture emphasizes learning-through-doing (active </a:t>
            </a:r>
            <a:r>
              <a:rPr lang="en-US" dirty="0" smtClean="0"/>
              <a:t>learning) </a:t>
            </a:r>
            <a:endParaRPr lang="en-US" dirty="0"/>
          </a:p>
        </p:txBody>
      </p:sp>
      <p:pic>
        <p:nvPicPr>
          <p:cNvPr id="4" name="Picture 3"/>
          <p:cNvPicPr>
            <a:picLocks noChangeAspect="1"/>
          </p:cNvPicPr>
          <p:nvPr/>
        </p:nvPicPr>
        <p:blipFill>
          <a:blip r:embed="rId2"/>
          <a:stretch>
            <a:fillRect/>
          </a:stretch>
        </p:blipFill>
        <p:spPr>
          <a:xfrm>
            <a:off x="152400" y="5211975"/>
            <a:ext cx="981541" cy="981541"/>
          </a:xfrm>
          <a:prstGeom prst="rect">
            <a:avLst/>
          </a:prstGeom>
        </p:spPr>
      </p:pic>
      <p:sp>
        <p:nvSpPr>
          <p:cNvPr id="5" name="Rectangle 4"/>
          <p:cNvSpPr/>
          <p:nvPr/>
        </p:nvSpPr>
        <p:spPr>
          <a:xfrm>
            <a:off x="1133941" y="5240550"/>
            <a:ext cx="3681329"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Maker Movement (</a:t>
            </a:r>
            <a:r>
              <a:rPr lang="en-US" b="1" dirty="0" err="1">
                <a:solidFill>
                  <a:srgbClr val="E09900"/>
                </a:solidFill>
                <a:latin typeface="Arial" panose="020B0604020202020204" pitchFamily="34" charset="0"/>
                <a:hlinkClick r:id="rId3"/>
              </a:rPr>
              <a:t>TedEx</a:t>
            </a:r>
            <a:r>
              <a:rPr lang="en-US" b="1" dirty="0">
                <a:solidFill>
                  <a:srgbClr val="E09900"/>
                </a:solidFill>
                <a:latin typeface="Arial" panose="020B0604020202020204" pitchFamily="34" charset="0"/>
                <a:hlinkClick r:id="rId3"/>
              </a:rPr>
              <a:t>): 15:04</a:t>
            </a:r>
            <a:endParaRPr lang="en-US" dirty="0"/>
          </a:p>
        </p:txBody>
      </p:sp>
      <p:sp>
        <p:nvSpPr>
          <p:cNvPr id="6" name="Rectangle 5"/>
          <p:cNvSpPr/>
          <p:nvPr/>
        </p:nvSpPr>
        <p:spPr>
          <a:xfrm>
            <a:off x="1143466" y="5560365"/>
            <a:ext cx="4057521" cy="369332"/>
          </a:xfrm>
          <a:prstGeom prst="rect">
            <a:avLst/>
          </a:prstGeom>
        </p:spPr>
        <p:txBody>
          <a:bodyPr wrap="none">
            <a:spAutoFit/>
          </a:bodyPr>
          <a:lstStyle/>
          <a:p>
            <a:r>
              <a:rPr lang="en-US" b="1" dirty="0">
                <a:solidFill>
                  <a:srgbClr val="E09900"/>
                </a:solidFill>
                <a:latin typeface="Arial" panose="020B0604020202020204" pitchFamily="34" charset="0"/>
                <a:hlinkClick r:id="rId4"/>
              </a:rPr>
              <a:t>Defining the Maker Movement: 3:32</a:t>
            </a:r>
            <a:endParaRPr lang="en-US" dirty="0"/>
          </a:p>
        </p:txBody>
      </p:sp>
      <p:sp>
        <p:nvSpPr>
          <p:cNvPr id="7" name="Rectangle 6"/>
          <p:cNvSpPr/>
          <p:nvPr/>
        </p:nvSpPr>
        <p:spPr>
          <a:xfrm>
            <a:off x="1143466" y="5881335"/>
            <a:ext cx="4493474" cy="369332"/>
          </a:xfrm>
          <a:prstGeom prst="rect">
            <a:avLst/>
          </a:prstGeom>
        </p:spPr>
        <p:txBody>
          <a:bodyPr wrap="none">
            <a:spAutoFit/>
          </a:bodyPr>
          <a:lstStyle/>
          <a:p>
            <a:r>
              <a:rPr lang="en-US" b="1" dirty="0">
                <a:solidFill>
                  <a:srgbClr val="E09900"/>
                </a:solidFill>
                <a:latin typeface="Arial" panose="020B0604020202020204" pitchFamily="34" charset="0"/>
                <a:hlinkClick r:id="rId5"/>
              </a:rPr>
              <a:t>Sustainability for All (</a:t>
            </a:r>
            <a:r>
              <a:rPr lang="en-US" b="1" dirty="0" err="1">
                <a:solidFill>
                  <a:srgbClr val="E09900"/>
                </a:solidFill>
                <a:latin typeface="Arial" panose="020B0604020202020204" pitchFamily="34" charset="0"/>
                <a:hlinkClick r:id="rId5"/>
              </a:rPr>
              <a:t>TedEx</a:t>
            </a:r>
            <a:r>
              <a:rPr lang="en-US" b="1" dirty="0">
                <a:solidFill>
                  <a:srgbClr val="E09900"/>
                </a:solidFill>
                <a:latin typeface="Arial" panose="020B0604020202020204" pitchFamily="34" charset="0"/>
                <a:hlinkClick r:id="rId5"/>
              </a:rPr>
              <a:t> talk): 19:02</a:t>
            </a:r>
            <a:endParaRPr lang="en-US" dirty="0"/>
          </a:p>
        </p:txBody>
      </p:sp>
      <p:sp>
        <p:nvSpPr>
          <p:cNvPr id="8" name="Slide Number Placeholder 7"/>
          <p:cNvSpPr>
            <a:spLocks noGrp="1"/>
          </p:cNvSpPr>
          <p:nvPr>
            <p:ph type="sldNum" sz="quarter" idx="12"/>
          </p:nvPr>
        </p:nvSpPr>
        <p:spPr/>
        <p:txBody>
          <a:bodyPr/>
          <a:lstStyle/>
          <a:p>
            <a:fld id="{200B2350-5261-4F5C-9DF5-EF0D264FC8D2}" type="slidenum">
              <a:rPr lang="en-US" smtClean="0"/>
              <a:pPr/>
              <a:t>66</a:t>
            </a:fld>
            <a:endParaRPr lang="en-US" dirty="0"/>
          </a:p>
        </p:txBody>
      </p:sp>
    </p:spTree>
    <p:extLst>
      <p:ext uri="{BB962C8B-B14F-4D97-AF65-F5344CB8AC3E}">
        <p14:creationId xmlns:p14="http://schemas.microsoft.com/office/powerpoint/2010/main" val="13988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76200" y="1447800"/>
            <a:ext cx="5128558" cy="4724400"/>
          </a:xfrm>
        </p:spPr>
        <p:txBody>
          <a:bodyPr/>
          <a:lstStyle/>
          <a:p>
            <a:r>
              <a:rPr lang="en-US" b="1" dirty="0" smtClean="0">
                <a:solidFill>
                  <a:srgbClr val="00B050"/>
                </a:solidFill>
              </a:rPr>
              <a:t>TechShop</a:t>
            </a:r>
          </a:p>
          <a:p>
            <a:pPr lvl="1"/>
            <a:r>
              <a:rPr lang="en-US" sz="2000" dirty="0" smtClean="0"/>
              <a:t>Chain </a:t>
            </a:r>
            <a:r>
              <a:rPr lang="en-US" sz="2000" dirty="0"/>
              <a:t>of member-based </a:t>
            </a:r>
            <a:r>
              <a:rPr lang="en-US" sz="2000" dirty="0" smtClean="0"/>
              <a:t>workshops</a:t>
            </a:r>
          </a:p>
          <a:p>
            <a:pPr lvl="1"/>
            <a:r>
              <a:rPr lang="en-US" sz="2000" dirty="0"/>
              <a:t>P</a:t>
            </a:r>
            <a:r>
              <a:rPr lang="en-US" sz="2000" dirty="0" smtClean="0"/>
              <a:t>eople </a:t>
            </a:r>
            <a:r>
              <a:rPr lang="en-US" sz="2000" dirty="0"/>
              <a:t>of all skill levels come in and use industrial tools and equipment to build their own </a:t>
            </a:r>
            <a:r>
              <a:rPr lang="en-US" sz="2000" dirty="0" smtClean="0"/>
              <a:t>projects</a:t>
            </a:r>
          </a:p>
          <a:p>
            <a:pPr lvl="2"/>
            <a:r>
              <a:rPr lang="en-US" sz="1600" dirty="0" smtClean="0"/>
              <a:t>Offer </a:t>
            </a:r>
            <a:r>
              <a:rPr lang="en-US" sz="1600" dirty="0"/>
              <a:t>safety and basic usage training on all the tools and </a:t>
            </a:r>
            <a:r>
              <a:rPr lang="en-US" sz="1600" dirty="0" smtClean="0"/>
              <a:t>equipment</a:t>
            </a:r>
          </a:p>
          <a:p>
            <a:pPr lvl="2"/>
            <a:r>
              <a:rPr lang="en-US" sz="1600" dirty="0" smtClean="0"/>
              <a:t>Membership </a:t>
            </a:r>
            <a:r>
              <a:rPr lang="en-US" sz="1600" dirty="0"/>
              <a:t>is available yearly, monthly, or </a:t>
            </a:r>
            <a:r>
              <a:rPr lang="en-US" sz="1600" dirty="0" smtClean="0"/>
              <a:t>daily</a:t>
            </a:r>
          </a:p>
          <a:p>
            <a:pPr lvl="2"/>
            <a:r>
              <a:rPr lang="en-US" sz="1600" dirty="0"/>
              <a:t>T</a:t>
            </a:r>
            <a:r>
              <a:rPr lang="en-US" sz="1600" dirty="0" smtClean="0"/>
              <a:t>echShop </a:t>
            </a:r>
            <a:r>
              <a:rPr lang="en-US" sz="1600" dirty="0"/>
              <a:t>was founded by Jim Newton and Ridge </a:t>
            </a:r>
            <a:r>
              <a:rPr lang="en-US" sz="1600" dirty="0" smtClean="0"/>
              <a:t>McGhee</a:t>
            </a:r>
          </a:p>
          <a:p>
            <a:pPr lvl="2"/>
            <a:r>
              <a:rPr lang="en-US" sz="1600" dirty="0" smtClean="0"/>
              <a:t>Newton</a:t>
            </a:r>
            <a:r>
              <a:rPr lang="en-US" sz="1600" dirty="0"/>
              <a:t>, </a:t>
            </a:r>
            <a:r>
              <a:rPr lang="en-US" sz="1600" dirty="0" smtClean="0"/>
              <a:t>science </a:t>
            </a:r>
            <a:r>
              <a:rPr lang="en-US" sz="1600" dirty="0"/>
              <a:t>adviser to the TV show Mythbusters </a:t>
            </a:r>
            <a:endParaRPr lang="en-US" sz="1600" dirty="0" smtClean="0"/>
          </a:p>
          <a:p>
            <a:pPr lvl="2"/>
            <a:r>
              <a:rPr lang="en-US" sz="1600" dirty="0"/>
              <a:t>M</a:t>
            </a:r>
            <a:r>
              <a:rPr lang="en-US" sz="1600" dirty="0" smtClean="0"/>
              <a:t>otivated </a:t>
            </a:r>
            <a:r>
              <a:rPr lang="en-US" sz="1600" dirty="0"/>
              <a:t>by his students' frustration with lack of access to </a:t>
            </a:r>
            <a:r>
              <a:rPr lang="en-US" sz="1600" dirty="0" smtClean="0"/>
              <a:t>equipment</a:t>
            </a:r>
            <a:endParaRPr lang="en-US" sz="1600" dirty="0"/>
          </a:p>
        </p:txBody>
      </p:sp>
      <p:pic>
        <p:nvPicPr>
          <p:cNvPr id="4" name="Picture 3"/>
          <p:cNvPicPr>
            <a:picLocks noChangeAspect="1"/>
          </p:cNvPicPr>
          <p:nvPr/>
        </p:nvPicPr>
        <p:blipFill>
          <a:blip r:embed="rId2"/>
          <a:stretch>
            <a:fillRect/>
          </a:stretch>
        </p:blipFill>
        <p:spPr>
          <a:xfrm>
            <a:off x="5204758" y="1447800"/>
            <a:ext cx="3790202" cy="2133600"/>
          </a:xfrm>
          <a:prstGeom prst="rect">
            <a:avLst/>
          </a:prstGeom>
        </p:spPr>
      </p:pic>
      <p:sp>
        <p:nvSpPr>
          <p:cNvPr id="5" name="Rectangle 4"/>
          <p:cNvSpPr/>
          <p:nvPr/>
        </p:nvSpPr>
        <p:spPr>
          <a:xfrm>
            <a:off x="5817008" y="3695953"/>
            <a:ext cx="2565702" cy="369332"/>
          </a:xfrm>
          <a:prstGeom prst="rect">
            <a:avLst/>
          </a:prstGeom>
        </p:spPr>
        <p:txBody>
          <a:bodyPr wrap="none">
            <a:spAutoFit/>
          </a:bodyPr>
          <a:lstStyle/>
          <a:p>
            <a:r>
              <a:rPr lang="en-US" b="1" dirty="0"/>
              <a:t>Figure </a:t>
            </a:r>
            <a:r>
              <a:rPr lang="en-US" b="1" dirty="0" smtClean="0"/>
              <a:t>1-11 TechShop</a:t>
            </a:r>
            <a:endParaRPr lang="en-US" b="1"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67</a:t>
            </a:fld>
            <a:endParaRPr lang="en-US" dirty="0"/>
          </a:p>
        </p:txBody>
      </p:sp>
    </p:spTree>
    <p:extLst>
      <p:ext uri="{BB962C8B-B14F-4D97-AF65-F5344CB8AC3E}">
        <p14:creationId xmlns:p14="http://schemas.microsoft.com/office/powerpoint/2010/main" val="49588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t>
            </a:r>
            <a:r>
              <a:rPr lang="en-US" dirty="0" smtClean="0"/>
              <a:t>EDUCATION 2.</a:t>
            </a:r>
            <a:endParaRPr lang="en-US" dirty="0"/>
          </a:p>
        </p:txBody>
      </p:sp>
      <p:sp>
        <p:nvSpPr>
          <p:cNvPr id="3" name="Content Placeholder 2"/>
          <p:cNvSpPr>
            <a:spLocks noGrp="1"/>
          </p:cNvSpPr>
          <p:nvPr>
            <p:ph idx="1"/>
          </p:nvPr>
        </p:nvSpPr>
        <p:spPr>
          <a:xfrm>
            <a:off x="152400" y="1416029"/>
            <a:ext cx="8839200" cy="4038600"/>
          </a:xfrm>
        </p:spPr>
        <p:txBody>
          <a:bodyPr/>
          <a:lstStyle/>
          <a:p>
            <a:r>
              <a:rPr lang="en-US" b="1" dirty="0" smtClean="0">
                <a:solidFill>
                  <a:srgbClr val="00B050"/>
                </a:solidFill>
              </a:rPr>
              <a:t>STEM </a:t>
            </a:r>
            <a:r>
              <a:rPr lang="en-US" b="1" dirty="0">
                <a:solidFill>
                  <a:srgbClr val="00B050"/>
                </a:solidFill>
              </a:rPr>
              <a:t>Curriculum</a:t>
            </a:r>
          </a:p>
          <a:p>
            <a:pPr lvl="1"/>
            <a:r>
              <a:rPr lang="en-US" dirty="0"/>
              <a:t>Maker culture has attracted </a:t>
            </a:r>
            <a:r>
              <a:rPr lang="en-US" dirty="0" smtClean="0"/>
              <a:t>interest </a:t>
            </a:r>
            <a:r>
              <a:rPr lang="en-US" dirty="0"/>
              <a:t>of educators </a:t>
            </a:r>
            <a:endParaRPr lang="en-US" dirty="0" smtClean="0"/>
          </a:p>
          <a:p>
            <a:pPr lvl="1"/>
            <a:r>
              <a:rPr lang="en-US" dirty="0" smtClean="0"/>
              <a:t>Concerned about’ </a:t>
            </a:r>
            <a:r>
              <a:rPr lang="en-US" dirty="0"/>
              <a:t>disengagement from STEM subjects </a:t>
            </a:r>
            <a:endParaRPr lang="en-US" dirty="0" smtClean="0"/>
          </a:p>
          <a:p>
            <a:pPr lvl="2"/>
            <a:r>
              <a:rPr lang="en-US" sz="2400" b="1" dirty="0" smtClean="0"/>
              <a:t>(Science, Technology, Engineering &amp; Mathematics)</a:t>
            </a:r>
          </a:p>
          <a:p>
            <a:pPr lvl="1"/>
            <a:r>
              <a:rPr lang="en-US" dirty="0" smtClean="0"/>
              <a:t>Maker </a:t>
            </a:r>
            <a:r>
              <a:rPr lang="en-US" dirty="0"/>
              <a:t>culture </a:t>
            </a:r>
            <a:r>
              <a:rPr lang="en-US" dirty="0" smtClean="0"/>
              <a:t>has potential </a:t>
            </a:r>
            <a:r>
              <a:rPr lang="en-US" dirty="0"/>
              <a:t>to contribute to a more </a:t>
            </a:r>
            <a:endParaRPr lang="en-US" dirty="0" smtClean="0"/>
          </a:p>
          <a:p>
            <a:pPr lvl="1"/>
            <a:r>
              <a:rPr lang="en-US" dirty="0" smtClean="0"/>
              <a:t>Participatory </a:t>
            </a:r>
            <a:r>
              <a:rPr lang="en-US" dirty="0"/>
              <a:t>approach and create new </a:t>
            </a:r>
            <a:r>
              <a:rPr lang="en-US" dirty="0" smtClean="0"/>
              <a:t>pathways</a:t>
            </a:r>
          </a:p>
          <a:p>
            <a:pPr lvl="1"/>
            <a:r>
              <a:rPr lang="en-US" dirty="0" smtClean="0"/>
              <a:t>Making them </a:t>
            </a:r>
            <a:r>
              <a:rPr lang="en-US" dirty="0"/>
              <a:t>more alive </a:t>
            </a:r>
            <a:endParaRPr lang="en-US" dirty="0" smtClean="0"/>
          </a:p>
          <a:p>
            <a:pPr lvl="1"/>
            <a:r>
              <a:rPr lang="en-US" dirty="0"/>
              <a:t>C</a:t>
            </a:r>
            <a:r>
              <a:rPr lang="en-US" dirty="0" smtClean="0"/>
              <a:t>auses learners </a:t>
            </a:r>
            <a:r>
              <a:rPr lang="en-US" dirty="0"/>
              <a:t>to be more interested in STEM activities.</a:t>
            </a:r>
          </a:p>
          <a:p>
            <a:pPr lvl="1"/>
            <a:r>
              <a:rPr lang="en-US" dirty="0"/>
              <a:t>Techshop connects sustainability and the maker </a:t>
            </a:r>
            <a:r>
              <a:rPr lang="en-US" dirty="0" smtClean="0"/>
              <a:t>movement </a:t>
            </a:r>
            <a:endParaRPr lang="en-US" dirty="0"/>
          </a:p>
        </p:txBody>
      </p:sp>
      <p:pic>
        <p:nvPicPr>
          <p:cNvPr id="4" name="Picture 3"/>
          <p:cNvPicPr>
            <a:picLocks noChangeAspect="1"/>
          </p:cNvPicPr>
          <p:nvPr/>
        </p:nvPicPr>
        <p:blipFill>
          <a:blip r:embed="rId2"/>
          <a:stretch>
            <a:fillRect/>
          </a:stretch>
        </p:blipFill>
        <p:spPr>
          <a:xfrm>
            <a:off x="152400" y="5435579"/>
            <a:ext cx="981541" cy="981541"/>
          </a:xfrm>
          <a:prstGeom prst="rect">
            <a:avLst/>
          </a:prstGeom>
        </p:spPr>
      </p:pic>
      <p:sp>
        <p:nvSpPr>
          <p:cNvPr id="5" name="Rectangle 4"/>
          <p:cNvSpPr/>
          <p:nvPr/>
        </p:nvSpPr>
        <p:spPr>
          <a:xfrm>
            <a:off x="1143466" y="5410451"/>
            <a:ext cx="3467616"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Sustainability and STEM: 5:02</a:t>
            </a:r>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68</a:t>
            </a:fld>
            <a:endParaRPr lang="en-US" dirty="0"/>
          </a:p>
        </p:txBody>
      </p:sp>
    </p:spTree>
    <p:extLst>
      <p:ext uri="{BB962C8B-B14F-4D97-AF65-F5344CB8AC3E}">
        <p14:creationId xmlns:p14="http://schemas.microsoft.com/office/powerpoint/2010/main" val="2015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6: </a:t>
            </a:r>
            <a:r>
              <a:rPr lang="en-US" sz="4000" dirty="0" smtClean="0">
                <a:solidFill>
                  <a:srgbClr val="F8F9D3"/>
                </a:solidFill>
              </a:rPr>
              <a:t>?</a:t>
            </a:r>
            <a:endParaRPr lang="en-US" dirty="0">
              <a:solidFill>
                <a:srgbClr val="F8F9D3"/>
              </a:solidFill>
            </a:endParaRPr>
          </a:p>
        </p:txBody>
      </p:sp>
      <p:sp>
        <p:nvSpPr>
          <p:cNvPr id="3" name="Rectangle 2"/>
          <p:cNvSpPr/>
          <p:nvPr/>
        </p:nvSpPr>
        <p:spPr>
          <a:xfrm>
            <a:off x="152400" y="1447800"/>
            <a:ext cx="8991600" cy="2246769"/>
          </a:xfrm>
          <a:prstGeom prst="rect">
            <a:avLst/>
          </a:prstGeom>
        </p:spPr>
        <p:txBody>
          <a:bodyPr wrap="square">
            <a:spAutoFit/>
          </a:bodyPr>
          <a:lstStyle/>
          <a:p>
            <a:r>
              <a:rPr lang="en-US" sz="2800" dirty="0" smtClean="0">
                <a:solidFill>
                  <a:srgbClr val="000000"/>
                </a:solidFill>
              </a:rPr>
              <a:t>What </a:t>
            </a:r>
            <a:r>
              <a:rPr lang="en-US" sz="2800" dirty="0">
                <a:solidFill>
                  <a:srgbClr val="000000"/>
                </a:solidFill>
              </a:rPr>
              <a:t>the acronym STEM stand for?</a:t>
            </a:r>
          </a:p>
          <a:p>
            <a:r>
              <a:rPr lang="en-US" sz="2800" dirty="0">
                <a:solidFill>
                  <a:srgbClr val="000000"/>
                </a:solidFill>
              </a:rPr>
              <a:t>a</a:t>
            </a:r>
            <a:r>
              <a:rPr lang="en-US" sz="2800" dirty="0" smtClean="0">
                <a:solidFill>
                  <a:srgbClr val="000000"/>
                </a:solidFill>
              </a:rPr>
              <a:t>. science</a:t>
            </a:r>
            <a:r>
              <a:rPr lang="en-US" sz="2800" dirty="0">
                <a:solidFill>
                  <a:srgbClr val="000000"/>
                </a:solidFill>
              </a:rPr>
              <a:t>, technology, engineering and </a:t>
            </a:r>
            <a:r>
              <a:rPr lang="en-US" sz="2800" dirty="0" smtClean="0">
                <a:solidFill>
                  <a:srgbClr val="000000"/>
                </a:solidFill>
              </a:rPr>
              <a:t>mathematics</a:t>
            </a:r>
            <a:endParaRPr lang="en-US" sz="2800" dirty="0">
              <a:solidFill>
                <a:srgbClr val="000000"/>
              </a:solidFill>
            </a:endParaRPr>
          </a:p>
          <a:p>
            <a:r>
              <a:rPr lang="en-US" sz="2800" dirty="0" smtClean="0">
                <a:solidFill>
                  <a:srgbClr val="000000"/>
                </a:solidFill>
              </a:rPr>
              <a:t>b. Super </a:t>
            </a:r>
            <a:r>
              <a:rPr lang="en-US" sz="2800" dirty="0">
                <a:solidFill>
                  <a:srgbClr val="000000"/>
                </a:solidFill>
              </a:rPr>
              <a:t>technology for engineering and math</a:t>
            </a:r>
          </a:p>
          <a:p>
            <a:r>
              <a:rPr lang="en-US" sz="2800" dirty="0">
                <a:solidFill>
                  <a:srgbClr val="000000"/>
                </a:solidFill>
              </a:rPr>
              <a:t>c</a:t>
            </a:r>
            <a:r>
              <a:rPr lang="en-US" sz="2800" dirty="0" smtClean="0">
                <a:solidFill>
                  <a:srgbClr val="000000"/>
                </a:solidFill>
              </a:rPr>
              <a:t>. Science </a:t>
            </a:r>
            <a:r>
              <a:rPr lang="en-US" sz="2800" dirty="0">
                <a:solidFill>
                  <a:srgbClr val="000000"/>
                </a:solidFill>
              </a:rPr>
              <a:t>controlled the environment and mother earth</a:t>
            </a:r>
          </a:p>
          <a:p>
            <a:r>
              <a:rPr lang="en-US" sz="2800" dirty="0" smtClean="0">
                <a:solidFill>
                  <a:srgbClr val="000000"/>
                </a:solidFill>
              </a:rPr>
              <a:t>d. Super </a:t>
            </a:r>
            <a:r>
              <a:rPr lang="en-US" sz="2800" dirty="0">
                <a:solidFill>
                  <a:srgbClr val="000000"/>
                </a:solidFill>
              </a:rPr>
              <a:t>technology engineering and mathematics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69</a:t>
            </a:fld>
            <a:endParaRPr lang="en-US" dirty="0"/>
          </a:p>
        </p:txBody>
      </p:sp>
    </p:spTree>
    <p:extLst>
      <p:ext uri="{BB962C8B-B14F-4D97-AF65-F5344CB8AC3E}">
        <p14:creationId xmlns:p14="http://schemas.microsoft.com/office/powerpoint/2010/main" val="203880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1:</a:t>
            </a:r>
            <a:endParaRPr lang="en-US" sz="3200" dirty="0">
              <a:solidFill>
                <a:srgbClr val="F8F9D3"/>
              </a:solidFill>
            </a:endParaRPr>
          </a:p>
        </p:txBody>
      </p:sp>
      <p:sp>
        <p:nvSpPr>
          <p:cNvPr id="6" name="Rectangle 5"/>
          <p:cNvSpPr/>
          <p:nvPr/>
        </p:nvSpPr>
        <p:spPr>
          <a:xfrm>
            <a:off x="436605" y="1859280"/>
            <a:ext cx="8534400" cy="707886"/>
          </a:xfrm>
          <a:prstGeom prst="rect">
            <a:avLst/>
          </a:prstGeom>
        </p:spPr>
        <p:txBody>
          <a:bodyPr wrap="square">
            <a:spAutoFit/>
          </a:bodyPr>
          <a:lstStyle/>
          <a:p>
            <a:r>
              <a:rPr lang="en-US" sz="4000" dirty="0">
                <a:solidFill>
                  <a:srgbClr val="000000"/>
                </a:solidFill>
              </a:rPr>
              <a:t>b.	Sustain </a:t>
            </a:r>
          </a:p>
        </p:txBody>
      </p:sp>
      <p:sp>
        <p:nvSpPr>
          <p:cNvPr id="3" name="Slide Number Placeholder 2"/>
          <p:cNvSpPr>
            <a:spLocks noGrp="1"/>
          </p:cNvSpPr>
          <p:nvPr>
            <p:ph type="sldNum" sz="quarter" idx="12"/>
          </p:nvPr>
        </p:nvSpPr>
        <p:spPr/>
        <p:txBody>
          <a:bodyPr/>
          <a:lstStyle/>
          <a:p>
            <a:fld id="{200B2350-5261-4F5C-9DF5-EF0D264FC8D2}" type="slidenum">
              <a:rPr lang="en-US" smtClean="0"/>
              <a:pPr/>
              <a:t>7</a:t>
            </a:fld>
            <a:endParaRPr lang="en-US" dirty="0"/>
          </a:p>
        </p:txBody>
      </p:sp>
    </p:spTree>
    <p:extLst>
      <p:ext uri="{BB962C8B-B14F-4D97-AF65-F5344CB8AC3E}">
        <p14:creationId xmlns:p14="http://schemas.microsoft.com/office/powerpoint/2010/main" val="223582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6:</a:t>
            </a:r>
            <a:endParaRPr lang="en-US" sz="3200" dirty="0">
              <a:solidFill>
                <a:srgbClr val="F8F9D3"/>
              </a:solidFill>
            </a:endParaRPr>
          </a:p>
        </p:txBody>
      </p:sp>
      <p:sp>
        <p:nvSpPr>
          <p:cNvPr id="6" name="Rectangle 5"/>
          <p:cNvSpPr/>
          <p:nvPr/>
        </p:nvSpPr>
        <p:spPr>
          <a:xfrm>
            <a:off x="286265" y="1855161"/>
            <a:ext cx="8534400" cy="1938992"/>
          </a:xfrm>
          <a:prstGeom prst="rect">
            <a:avLst/>
          </a:prstGeom>
        </p:spPr>
        <p:txBody>
          <a:bodyPr wrap="square">
            <a:spAutoFit/>
          </a:bodyPr>
          <a:lstStyle/>
          <a:p>
            <a:r>
              <a:rPr lang="en-US" sz="4000" dirty="0" smtClean="0">
                <a:solidFill>
                  <a:srgbClr val="000000"/>
                </a:solidFill>
              </a:rPr>
              <a:t>Science, Technology, Engineering and Mathematics</a:t>
            </a:r>
          </a:p>
          <a:p>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200B2350-5261-4F5C-9DF5-EF0D264FC8D2}" type="slidenum">
              <a:rPr lang="en-US" smtClean="0"/>
              <a:pPr/>
              <a:t>70</a:t>
            </a:fld>
            <a:endParaRPr lang="en-US" dirty="0"/>
          </a:p>
        </p:txBody>
      </p:sp>
    </p:spTree>
    <p:extLst>
      <p:ext uri="{BB962C8B-B14F-4D97-AF65-F5344CB8AC3E}">
        <p14:creationId xmlns:p14="http://schemas.microsoft.com/office/powerpoint/2010/main" val="223815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5372"/>
            <a:ext cx="8763000" cy="1097280"/>
          </a:xfrm>
        </p:spPr>
        <p:txBody>
          <a:bodyPr/>
          <a:lstStyle/>
          <a:p>
            <a:r>
              <a:rPr lang="en-US" dirty="0"/>
              <a:t>PROGRAMS FOR GREEN </a:t>
            </a:r>
            <a:r>
              <a:rPr lang="en-US" dirty="0" smtClean="0"/>
              <a:t>WORKFORCE 1.</a:t>
            </a:r>
            <a:endParaRPr lang="en-US" dirty="0"/>
          </a:p>
        </p:txBody>
      </p:sp>
      <p:sp>
        <p:nvSpPr>
          <p:cNvPr id="3" name="Content Placeholder 2"/>
          <p:cNvSpPr>
            <a:spLocks noGrp="1"/>
          </p:cNvSpPr>
          <p:nvPr>
            <p:ph idx="1"/>
          </p:nvPr>
        </p:nvSpPr>
        <p:spPr/>
        <p:txBody>
          <a:bodyPr/>
          <a:lstStyle/>
          <a:p>
            <a:r>
              <a:rPr lang="en-US" dirty="0" smtClean="0"/>
              <a:t>Typical </a:t>
            </a:r>
            <a:r>
              <a:rPr lang="en-US" dirty="0"/>
              <a:t>Programs </a:t>
            </a:r>
          </a:p>
          <a:p>
            <a:pPr lvl="1"/>
            <a:r>
              <a:rPr lang="en-US" dirty="0"/>
              <a:t>E</a:t>
            </a:r>
            <a:r>
              <a:rPr lang="en-US" dirty="0" smtClean="0"/>
              <a:t>nvironmental term: </a:t>
            </a:r>
            <a:r>
              <a:rPr lang="en-US" b="1" dirty="0" smtClean="0">
                <a:solidFill>
                  <a:srgbClr val="00B050"/>
                </a:solidFill>
              </a:rPr>
              <a:t>GREEN</a:t>
            </a:r>
          </a:p>
          <a:p>
            <a:pPr lvl="2"/>
            <a:r>
              <a:rPr lang="en-US" dirty="0" smtClean="0"/>
              <a:t>Loosely </a:t>
            </a:r>
            <a:r>
              <a:rPr lang="en-US" dirty="0"/>
              <a:t>applied to </a:t>
            </a:r>
            <a:endParaRPr lang="en-US" dirty="0" smtClean="0"/>
          </a:p>
          <a:p>
            <a:pPr lvl="3"/>
            <a:r>
              <a:rPr lang="en-US" dirty="0" smtClean="0"/>
              <a:t>Any </a:t>
            </a:r>
            <a:r>
              <a:rPr lang="en-US" dirty="0"/>
              <a:t>effort, product, or initiative </a:t>
            </a:r>
            <a:r>
              <a:rPr lang="en-US" dirty="0" smtClean="0"/>
              <a:t>proposes </a:t>
            </a:r>
            <a:r>
              <a:rPr lang="en-US" dirty="0"/>
              <a:t>to benefit </a:t>
            </a:r>
            <a:r>
              <a:rPr lang="en-US" dirty="0" smtClean="0"/>
              <a:t>environment  </a:t>
            </a:r>
          </a:p>
          <a:p>
            <a:pPr lvl="2"/>
            <a:r>
              <a:rPr lang="en-US" dirty="0" smtClean="0"/>
              <a:t>Term not </a:t>
            </a:r>
            <a:r>
              <a:rPr lang="en-US" dirty="0"/>
              <a:t>scientific </a:t>
            </a:r>
            <a:r>
              <a:rPr lang="en-US" dirty="0" smtClean="0"/>
              <a:t>WITH little </a:t>
            </a:r>
            <a:r>
              <a:rPr lang="en-US" dirty="0"/>
              <a:t>consensus </a:t>
            </a:r>
            <a:endParaRPr lang="en-US" dirty="0" smtClean="0"/>
          </a:p>
          <a:p>
            <a:pPr lvl="3"/>
            <a:r>
              <a:rPr lang="en-US" dirty="0" smtClean="0"/>
              <a:t>What </a:t>
            </a:r>
            <a:r>
              <a:rPr lang="en-US" dirty="0"/>
              <a:t>activities </a:t>
            </a:r>
            <a:r>
              <a:rPr lang="en-US" dirty="0" smtClean="0"/>
              <a:t>can/cannot </a:t>
            </a:r>
            <a:r>
              <a:rPr lang="en-US" dirty="0"/>
              <a:t>qualify as </a:t>
            </a:r>
            <a:r>
              <a:rPr lang="en-US" dirty="0" smtClean="0"/>
              <a:t>"</a:t>
            </a:r>
            <a:r>
              <a:rPr lang="en-US" b="1" dirty="0" smtClean="0">
                <a:solidFill>
                  <a:srgbClr val="00B050"/>
                </a:solidFill>
              </a:rPr>
              <a:t>GREEN</a:t>
            </a:r>
            <a:r>
              <a:rPr lang="en-US" dirty="0" smtClean="0"/>
              <a:t>."  </a:t>
            </a:r>
          </a:p>
          <a:p>
            <a:pPr lvl="3"/>
            <a:r>
              <a:rPr lang="en-US" dirty="0" smtClean="0"/>
              <a:t>Sustainability </a:t>
            </a:r>
            <a:r>
              <a:rPr lang="en-US" dirty="0"/>
              <a:t>strategies usually parallel activities </a:t>
            </a:r>
            <a:endParaRPr lang="en-US" dirty="0" smtClean="0"/>
          </a:p>
          <a:p>
            <a:pPr lvl="3"/>
            <a:r>
              <a:rPr lang="en-US" dirty="0" smtClean="0"/>
              <a:t>Referred </a:t>
            </a:r>
            <a:r>
              <a:rPr lang="en-US" dirty="0"/>
              <a:t>to as </a:t>
            </a:r>
            <a:r>
              <a:rPr lang="en-US" dirty="0" smtClean="0"/>
              <a:t>"</a:t>
            </a:r>
            <a:r>
              <a:rPr lang="en-US" b="1" dirty="0" smtClean="0">
                <a:solidFill>
                  <a:srgbClr val="00B050"/>
                </a:solidFill>
              </a:rPr>
              <a:t>Green Activities </a:t>
            </a:r>
            <a:r>
              <a:rPr lang="en-US" dirty="0" smtClean="0"/>
              <a:t>or programs“</a:t>
            </a:r>
          </a:p>
          <a:p>
            <a:pPr lvl="3"/>
            <a:r>
              <a:rPr lang="en-US" dirty="0" smtClean="0"/>
              <a:t>"</a:t>
            </a:r>
            <a:r>
              <a:rPr lang="en-US" b="1" dirty="0" smtClean="0">
                <a:solidFill>
                  <a:srgbClr val="00B050"/>
                </a:solidFill>
              </a:rPr>
              <a:t>Green Activities</a:t>
            </a:r>
            <a:r>
              <a:rPr lang="en-US" dirty="0" smtClean="0"/>
              <a:t>" </a:t>
            </a:r>
            <a:r>
              <a:rPr lang="en-US" dirty="0"/>
              <a:t>do not reflect all ideas behind </a:t>
            </a:r>
            <a:r>
              <a:rPr lang="en-US" dirty="0" smtClean="0"/>
              <a:t>sustainability</a:t>
            </a:r>
            <a:endParaRPr lang="en-US" dirty="0"/>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71</a:t>
            </a:fld>
            <a:endParaRPr lang="en-US" dirty="0"/>
          </a:p>
        </p:txBody>
      </p:sp>
    </p:spTree>
    <p:extLst>
      <p:ext uri="{BB962C8B-B14F-4D97-AF65-F5344CB8AC3E}">
        <p14:creationId xmlns:p14="http://schemas.microsoft.com/office/powerpoint/2010/main" val="403307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5372"/>
            <a:ext cx="8686800" cy="1097280"/>
          </a:xfrm>
        </p:spPr>
        <p:txBody>
          <a:bodyPr/>
          <a:lstStyle/>
          <a:p>
            <a:r>
              <a:rPr lang="en-US" dirty="0"/>
              <a:t>PROGRAMS FOR GREEN </a:t>
            </a:r>
            <a:r>
              <a:rPr lang="en-US" dirty="0" smtClean="0"/>
              <a:t>WORKFORCE 2.</a:t>
            </a:r>
            <a:endParaRPr lang="en-US" dirty="0"/>
          </a:p>
        </p:txBody>
      </p:sp>
      <p:sp>
        <p:nvSpPr>
          <p:cNvPr id="3" name="Content Placeholder 2"/>
          <p:cNvSpPr>
            <a:spLocks noGrp="1"/>
          </p:cNvSpPr>
          <p:nvPr>
            <p:ph idx="1"/>
          </p:nvPr>
        </p:nvSpPr>
        <p:spPr/>
        <p:txBody>
          <a:bodyPr/>
          <a:lstStyle/>
          <a:p>
            <a:r>
              <a:rPr lang="en-US" b="1" dirty="0">
                <a:solidFill>
                  <a:srgbClr val="00B050"/>
                </a:solidFill>
              </a:rPr>
              <a:t>Green</a:t>
            </a:r>
            <a:r>
              <a:rPr lang="en-US" dirty="0">
                <a:solidFill>
                  <a:srgbClr val="00B050"/>
                </a:solidFill>
              </a:rPr>
              <a:t> </a:t>
            </a:r>
            <a:r>
              <a:rPr lang="en-US" dirty="0" smtClean="0"/>
              <a:t>Programs &amp; Jobs </a:t>
            </a:r>
          </a:p>
          <a:p>
            <a:pPr lvl="1"/>
            <a:r>
              <a:rPr lang="en-US" dirty="0"/>
              <a:t>H</a:t>
            </a:r>
            <a:r>
              <a:rPr lang="en-US" dirty="0" smtClean="0"/>
              <a:t>elp </a:t>
            </a:r>
            <a:r>
              <a:rPr lang="en-US" dirty="0"/>
              <a:t>protect ecosystems and </a:t>
            </a:r>
            <a:r>
              <a:rPr lang="en-US" dirty="0" smtClean="0"/>
              <a:t>biodiversity</a:t>
            </a:r>
          </a:p>
          <a:p>
            <a:pPr lvl="1"/>
            <a:r>
              <a:rPr lang="en-US" dirty="0" smtClean="0"/>
              <a:t>They include:	</a:t>
            </a:r>
          </a:p>
          <a:p>
            <a:pPr lvl="2"/>
            <a:r>
              <a:rPr lang="en-US" sz="2400" b="1" dirty="0" smtClean="0">
                <a:solidFill>
                  <a:srgbClr val="00B050"/>
                </a:solidFill>
              </a:rPr>
              <a:t>Environmental Engineers</a:t>
            </a:r>
          </a:p>
          <a:p>
            <a:pPr lvl="3"/>
            <a:r>
              <a:rPr lang="en-US" sz="2000" dirty="0" smtClean="0"/>
              <a:t>Design ecologically solutions </a:t>
            </a:r>
            <a:r>
              <a:rPr lang="en-US" sz="2000" dirty="0"/>
              <a:t>to </a:t>
            </a:r>
            <a:r>
              <a:rPr lang="en-US" sz="2000" dirty="0" smtClean="0"/>
              <a:t>problems</a:t>
            </a:r>
            <a:endParaRPr lang="en-US" sz="2000" dirty="0"/>
          </a:p>
          <a:p>
            <a:pPr lvl="2"/>
            <a:r>
              <a:rPr lang="en-US" sz="2400" b="1" dirty="0" smtClean="0">
                <a:solidFill>
                  <a:srgbClr val="00B050"/>
                </a:solidFill>
              </a:rPr>
              <a:t>Water Conservationists</a:t>
            </a:r>
          </a:p>
          <a:p>
            <a:pPr lvl="3"/>
            <a:r>
              <a:rPr lang="en-US" sz="2000" dirty="0" smtClean="0"/>
              <a:t>Develop solutions for soil erosion </a:t>
            </a:r>
            <a:endParaRPr lang="en-US" sz="2000" b="1" dirty="0" smtClean="0">
              <a:solidFill>
                <a:srgbClr val="00B050"/>
              </a:solidFill>
            </a:endParaRPr>
          </a:p>
          <a:p>
            <a:pPr lvl="2"/>
            <a:r>
              <a:rPr lang="en-US" sz="2400" b="1" dirty="0" smtClean="0">
                <a:solidFill>
                  <a:srgbClr val="00B050"/>
                </a:solidFill>
              </a:rPr>
              <a:t>Environmental </a:t>
            </a:r>
            <a:r>
              <a:rPr lang="en-US" sz="2400" b="1" dirty="0">
                <a:solidFill>
                  <a:srgbClr val="00B050"/>
                </a:solidFill>
              </a:rPr>
              <a:t>Design</a:t>
            </a:r>
            <a:r>
              <a:rPr lang="en-US" dirty="0"/>
              <a:t>: </a:t>
            </a:r>
            <a:r>
              <a:rPr lang="en-US" dirty="0" smtClean="0"/>
              <a:t>Design Renewable Technology</a:t>
            </a:r>
          </a:p>
          <a:p>
            <a:pPr lvl="2"/>
            <a:r>
              <a:rPr lang="en-US" sz="2400" b="1" dirty="0" smtClean="0">
                <a:solidFill>
                  <a:srgbClr val="00B050"/>
                </a:solidFill>
              </a:rPr>
              <a:t>Naturalists</a:t>
            </a:r>
            <a:r>
              <a:rPr lang="en-US" sz="2400" b="1" dirty="0">
                <a:solidFill>
                  <a:srgbClr val="00B050"/>
                </a:solidFill>
              </a:rPr>
              <a:t>: </a:t>
            </a:r>
            <a:r>
              <a:rPr lang="en-US" dirty="0"/>
              <a:t>Protect and preserve geographical </a:t>
            </a:r>
            <a:r>
              <a:rPr lang="en-US" dirty="0" smtClean="0"/>
              <a:t>areas</a:t>
            </a:r>
            <a:endParaRPr lang="en-US" dirty="0"/>
          </a:p>
          <a:p>
            <a:pPr lvl="2"/>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72</a:t>
            </a:fld>
            <a:endParaRPr lang="en-US" dirty="0"/>
          </a:p>
        </p:txBody>
      </p:sp>
    </p:spTree>
    <p:extLst>
      <p:ext uri="{BB962C8B-B14F-4D97-AF65-F5344CB8AC3E}">
        <p14:creationId xmlns:p14="http://schemas.microsoft.com/office/powerpoint/2010/main" val="154396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0" y="1447800"/>
            <a:ext cx="9067800" cy="4525963"/>
          </a:xfrm>
        </p:spPr>
        <p:txBody>
          <a:bodyPr/>
          <a:lstStyle/>
          <a:p>
            <a:r>
              <a:rPr lang="en-US" b="1" dirty="0">
                <a:solidFill>
                  <a:srgbClr val="00B050"/>
                </a:solidFill>
              </a:rPr>
              <a:t>Green Street-Green Jobs-Green Towns</a:t>
            </a:r>
          </a:p>
          <a:p>
            <a:pPr lvl="1"/>
            <a:r>
              <a:rPr lang="en-US" dirty="0" smtClean="0"/>
              <a:t>EPA &amp; Chesapeake </a:t>
            </a:r>
            <a:r>
              <a:rPr lang="en-US" dirty="0"/>
              <a:t>Bay Trust </a:t>
            </a:r>
            <a:r>
              <a:rPr lang="en-US" dirty="0" smtClean="0"/>
              <a:t>Exit Funder</a:t>
            </a:r>
          </a:p>
          <a:p>
            <a:pPr lvl="1"/>
            <a:r>
              <a:rPr lang="en-US" dirty="0" smtClean="0"/>
              <a:t>Support </a:t>
            </a:r>
            <a:r>
              <a:rPr lang="en-US" dirty="0"/>
              <a:t>for urban green stormwater infrastructure </a:t>
            </a:r>
            <a:r>
              <a:rPr lang="en-US" dirty="0" smtClean="0"/>
              <a:t>projects</a:t>
            </a:r>
          </a:p>
          <a:p>
            <a:pPr lvl="1"/>
            <a:r>
              <a:rPr lang="en-US" dirty="0" smtClean="0"/>
              <a:t>Help implement </a:t>
            </a:r>
            <a:r>
              <a:rPr lang="en-US" dirty="0"/>
              <a:t>sustainability plans </a:t>
            </a:r>
            <a:r>
              <a:rPr lang="en-US" dirty="0" smtClean="0"/>
              <a:t>reduce </a:t>
            </a:r>
            <a:r>
              <a:rPr lang="en-US" dirty="0"/>
              <a:t>stormwater runoff, </a:t>
            </a:r>
            <a:endParaRPr lang="en-US" dirty="0" smtClean="0"/>
          </a:p>
          <a:p>
            <a:pPr lvl="2"/>
            <a:r>
              <a:rPr lang="en-US" dirty="0" smtClean="0"/>
              <a:t>Improve local water quality, and enhance a community's quality of life</a:t>
            </a:r>
          </a:p>
          <a:p>
            <a:pPr lvl="2"/>
            <a:r>
              <a:rPr lang="en-US" dirty="0" smtClean="0"/>
              <a:t>Enhance green spaces in communities</a:t>
            </a:r>
          </a:p>
          <a:p>
            <a:pPr lvl="2"/>
            <a:r>
              <a:rPr lang="en-US" dirty="0" smtClean="0"/>
              <a:t>Implementing urban green stormwater practices</a:t>
            </a:r>
          </a:p>
          <a:p>
            <a:pPr lvl="2"/>
            <a:r>
              <a:rPr lang="en-US" dirty="0" smtClean="0"/>
              <a:t>Increasing urban green spaces</a:t>
            </a:r>
          </a:p>
          <a:p>
            <a:pPr lvl="2"/>
            <a:r>
              <a:rPr lang="en-US" dirty="0" smtClean="0"/>
              <a:t>Replacing impervious surfaces with more permeable materials </a:t>
            </a:r>
          </a:p>
          <a:p>
            <a:endParaRPr lang="en-US" dirty="0"/>
          </a:p>
        </p:txBody>
      </p:sp>
      <p:pic>
        <p:nvPicPr>
          <p:cNvPr id="4" name="Picture 3"/>
          <p:cNvPicPr>
            <a:picLocks noChangeAspect="1"/>
          </p:cNvPicPr>
          <p:nvPr/>
        </p:nvPicPr>
        <p:blipFill>
          <a:blip r:embed="rId2"/>
          <a:stretch>
            <a:fillRect/>
          </a:stretch>
        </p:blipFill>
        <p:spPr>
          <a:xfrm>
            <a:off x="438150" y="5334000"/>
            <a:ext cx="981541" cy="981541"/>
          </a:xfrm>
          <a:prstGeom prst="rect">
            <a:avLst/>
          </a:prstGeom>
        </p:spPr>
      </p:pic>
      <p:sp>
        <p:nvSpPr>
          <p:cNvPr id="5" name="Rectangle 4"/>
          <p:cNvSpPr/>
          <p:nvPr/>
        </p:nvSpPr>
        <p:spPr>
          <a:xfrm>
            <a:off x="1371600" y="5362575"/>
            <a:ext cx="2655535" cy="369332"/>
          </a:xfrm>
          <a:prstGeom prst="rect">
            <a:avLst/>
          </a:prstGeom>
        </p:spPr>
        <p:txBody>
          <a:bodyPr wrap="none">
            <a:spAutoFit/>
          </a:bodyPr>
          <a:lstStyle/>
          <a:p>
            <a:r>
              <a:rPr lang="en-US" b="1" dirty="0">
                <a:solidFill>
                  <a:srgbClr val="E09900"/>
                </a:solidFill>
                <a:latin typeface="Arial" panose="020B0604020202020204" pitchFamily="34" charset="0"/>
                <a:hlinkClick r:id="rId3"/>
              </a:rPr>
              <a:t>Green Workforce: 9:34</a:t>
            </a:r>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73</a:t>
            </a:fld>
            <a:endParaRPr lang="en-US" dirty="0"/>
          </a:p>
        </p:txBody>
      </p:sp>
    </p:spTree>
    <p:extLst>
      <p:ext uri="{BB962C8B-B14F-4D97-AF65-F5344CB8AC3E}">
        <p14:creationId xmlns:p14="http://schemas.microsoft.com/office/powerpoint/2010/main" val="364424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7: </a:t>
            </a:r>
            <a:r>
              <a:rPr lang="en-US" sz="4000" dirty="0" smtClean="0">
                <a:solidFill>
                  <a:srgbClr val="F8F9D3"/>
                </a:solidFill>
              </a:rPr>
              <a:t>?</a:t>
            </a:r>
            <a:endParaRPr lang="en-US" dirty="0">
              <a:solidFill>
                <a:srgbClr val="F8F9D3"/>
              </a:solidFill>
            </a:endParaRPr>
          </a:p>
        </p:txBody>
      </p:sp>
      <p:sp>
        <p:nvSpPr>
          <p:cNvPr id="3" name="Rectangle 2"/>
          <p:cNvSpPr/>
          <p:nvPr/>
        </p:nvSpPr>
        <p:spPr>
          <a:xfrm>
            <a:off x="152400" y="1447800"/>
            <a:ext cx="8991600" cy="3108543"/>
          </a:xfrm>
          <a:prstGeom prst="rect">
            <a:avLst/>
          </a:prstGeom>
        </p:spPr>
        <p:txBody>
          <a:bodyPr wrap="square">
            <a:spAutoFit/>
          </a:bodyPr>
          <a:lstStyle/>
          <a:p>
            <a:r>
              <a:rPr lang="en-US" sz="2800" dirty="0" smtClean="0">
                <a:solidFill>
                  <a:srgbClr val="000000"/>
                </a:solidFill>
              </a:rPr>
              <a:t>What </a:t>
            </a:r>
            <a:r>
              <a:rPr lang="en-US" sz="2800" dirty="0">
                <a:solidFill>
                  <a:srgbClr val="000000"/>
                </a:solidFill>
              </a:rPr>
              <a:t>term been loosely applied to any effort, product, or initiative that proposes to benefit the environment and used in many areas of business?</a:t>
            </a:r>
          </a:p>
          <a:p>
            <a:r>
              <a:rPr lang="en-US" sz="2800" dirty="0">
                <a:solidFill>
                  <a:srgbClr val="000000"/>
                </a:solidFill>
              </a:rPr>
              <a:t>a.	Sustainability</a:t>
            </a:r>
          </a:p>
          <a:p>
            <a:r>
              <a:rPr lang="en-US" sz="2800" dirty="0">
                <a:solidFill>
                  <a:srgbClr val="000000"/>
                </a:solidFill>
              </a:rPr>
              <a:t>b.	Control</a:t>
            </a:r>
          </a:p>
          <a:p>
            <a:r>
              <a:rPr lang="en-US" sz="2800" dirty="0">
                <a:solidFill>
                  <a:srgbClr val="000000"/>
                </a:solidFill>
              </a:rPr>
              <a:t>c.	</a:t>
            </a:r>
            <a:r>
              <a:rPr lang="en-US" sz="2800" dirty="0" smtClean="0">
                <a:solidFill>
                  <a:srgbClr val="000000"/>
                </a:solidFill>
              </a:rPr>
              <a:t>Green</a:t>
            </a:r>
            <a:endParaRPr lang="en-US" sz="2800" dirty="0">
              <a:solidFill>
                <a:srgbClr val="000000"/>
              </a:solidFill>
            </a:endParaRPr>
          </a:p>
          <a:p>
            <a:r>
              <a:rPr lang="en-US" sz="2800" dirty="0">
                <a:solidFill>
                  <a:srgbClr val="000000"/>
                </a:solidFill>
              </a:rPr>
              <a:t>d.	Blue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74</a:t>
            </a:fld>
            <a:endParaRPr lang="en-US" dirty="0"/>
          </a:p>
        </p:txBody>
      </p:sp>
    </p:spTree>
    <p:extLst>
      <p:ext uri="{BB962C8B-B14F-4D97-AF65-F5344CB8AC3E}">
        <p14:creationId xmlns:p14="http://schemas.microsoft.com/office/powerpoint/2010/main" val="422064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7:</a:t>
            </a:r>
            <a:endParaRPr lang="en-US" sz="3200" dirty="0">
              <a:solidFill>
                <a:srgbClr val="F8F9D3"/>
              </a:solidFill>
            </a:endParaRPr>
          </a:p>
        </p:txBody>
      </p:sp>
      <p:sp>
        <p:nvSpPr>
          <p:cNvPr id="6" name="Rectangle 5"/>
          <p:cNvSpPr/>
          <p:nvPr/>
        </p:nvSpPr>
        <p:spPr>
          <a:xfrm>
            <a:off x="286265" y="1855161"/>
            <a:ext cx="8534400" cy="707886"/>
          </a:xfrm>
          <a:prstGeom prst="rect">
            <a:avLst/>
          </a:prstGeom>
        </p:spPr>
        <p:txBody>
          <a:bodyPr wrap="square">
            <a:spAutoFit/>
          </a:bodyPr>
          <a:lstStyle/>
          <a:p>
            <a:r>
              <a:rPr lang="en-US" sz="4000" dirty="0">
                <a:solidFill>
                  <a:srgbClr val="000000"/>
                </a:solidFill>
              </a:rPr>
              <a:t>Green</a:t>
            </a:r>
          </a:p>
        </p:txBody>
      </p:sp>
      <p:sp>
        <p:nvSpPr>
          <p:cNvPr id="3" name="Slide Number Placeholder 2"/>
          <p:cNvSpPr>
            <a:spLocks noGrp="1"/>
          </p:cNvSpPr>
          <p:nvPr>
            <p:ph type="sldNum" sz="quarter" idx="12"/>
          </p:nvPr>
        </p:nvSpPr>
        <p:spPr/>
        <p:txBody>
          <a:bodyPr/>
          <a:lstStyle/>
          <a:p>
            <a:fld id="{200B2350-5261-4F5C-9DF5-EF0D264FC8D2}" type="slidenum">
              <a:rPr lang="en-US" smtClean="0"/>
              <a:pPr/>
              <a:t>75</a:t>
            </a:fld>
            <a:endParaRPr lang="en-US" dirty="0"/>
          </a:p>
        </p:txBody>
      </p:sp>
    </p:spTree>
    <p:extLst>
      <p:ext uri="{BB962C8B-B14F-4D97-AF65-F5344CB8AC3E}">
        <p14:creationId xmlns:p14="http://schemas.microsoft.com/office/powerpoint/2010/main" val="368481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4.</a:t>
            </a:r>
            <a:endParaRPr lang="en-US" sz="3600" dirty="0"/>
          </a:p>
        </p:txBody>
      </p:sp>
      <p:sp>
        <p:nvSpPr>
          <p:cNvPr id="5" name="TextBox 4"/>
          <p:cNvSpPr txBox="1"/>
          <p:nvPr/>
        </p:nvSpPr>
        <p:spPr>
          <a:xfrm>
            <a:off x="152400" y="1676400"/>
            <a:ext cx="8839200" cy="954107"/>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Sustainability Around the World</a:t>
            </a: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76</a:t>
            </a:fld>
            <a:endParaRPr lang="en-US" dirty="0"/>
          </a:p>
        </p:txBody>
      </p:sp>
    </p:spTree>
    <p:extLst>
      <p:ext uri="{BB962C8B-B14F-4D97-AF65-F5344CB8AC3E}">
        <p14:creationId xmlns:p14="http://schemas.microsoft.com/office/powerpoint/2010/main" val="321546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3)</a:t>
            </a:r>
            <a:endParaRPr lang="en-US" sz="3600" dirty="0"/>
          </a:p>
        </p:txBody>
      </p:sp>
      <p:sp>
        <p:nvSpPr>
          <p:cNvPr id="46083" name="Content Placeholder 2"/>
          <p:cNvSpPr>
            <a:spLocks noGrp="1"/>
          </p:cNvSpPr>
          <p:nvPr>
            <p:ph idx="1"/>
          </p:nvPr>
        </p:nvSpPr>
        <p:spPr>
          <a:xfrm>
            <a:off x="228600" y="1371600"/>
            <a:ext cx="8686800" cy="4678363"/>
          </a:xfrm>
        </p:spPr>
        <p:txBody>
          <a:bodyPr/>
          <a:lstStyle/>
          <a:p>
            <a:pPr marL="457200" indent="-457200">
              <a:buFont typeface="+mj-lt"/>
              <a:buAutoNum type="arabicPeriod"/>
            </a:pPr>
            <a:r>
              <a:rPr lang="en-US" sz="2400" dirty="0" smtClean="0"/>
              <a:t>Sustainability: property </a:t>
            </a:r>
            <a:r>
              <a:rPr lang="en-US" sz="2400" dirty="0"/>
              <a:t>of various biological systems to remain different and productive forever.  </a:t>
            </a:r>
            <a:r>
              <a:rPr lang="en-US" sz="2400" dirty="0" smtClean="0"/>
              <a:t>Comes </a:t>
            </a:r>
            <a:r>
              <a:rPr lang="en-US" sz="2400" dirty="0"/>
              <a:t>from the term sustain and the ability to sustain our ecological or environmental systems.  </a:t>
            </a:r>
          </a:p>
          <a:p>
            <a:pPr marL="457200" indent="-457200">
              <a:buFont typeface="+mj-lt"/>
              <a:buAutoNum type="arabicPeriod"/>
            </a:pPr>
            <a:r>
              <a:rPr lang="en-US" sz="2400" dirty="0" smtClean="0"/>
              <a:t>From </a:t>
            </a:r>
            <a:r>
              <a:rPr lang="en-US" sz="2400" dirty="0"/>
              <a:t>UN Agenda 21, which was a provision of </a:t>
            </a:r>
            <a:r>
              <a:rPr lang="en-US" sz="2400" dirty="0" smtClean="0"/>
              <a:t>UN </a:t>
            </a:r>
            <a:endParaRPr lang="en-US" sz="2400" dirty="0"/>
          </a:p>
          <a:p>
            <a:pPr marL="457200" indent="-457200">
              <a:buFont typeface="+mj-lt"/>
              <a:buAutoNum type="arabicPeriod"/>
            </a:pPr>
            <a:r>
              <a:rPr lang="en-US" sz="2400" dirty="0" smtClean="0"/>
              <a:t>Brundtland Commission; (</a:t>
            </a:r>
            <a:r>
              <a:rPr lang="en-US" sz="2400" dirty="0"/>
              <a:t>WCED) World Commission on Environment and Development.  </a:t>
            </a:r>
            <a:r>
              <a:rPr lang="en-US" sz="2400" dirty="0" smtClean="0"/>
              <a:t>Rally </a:t>
            </a:r>
            <a:r>
              <a:rPr lang="en-US" sz="2400" dirty="0"/>
              <a:t>countries to work and pursue sustainable </a:t>
            </a:r>
            <a:r>
              <a:rPr lang="en-US" sz="2400" dirty="0" smtClean="0"/>
              <a:t>development.  </a:t>
            </a:r>
            <a:endParaRPr lang="en-US" sz="2400" dirty="0"/>
          </a:p>
          <a:p>
            <a:pPr marL="457200" indent="-457200">
              <a:buFont typeface="+mj-lt"/>
              <a:buAutoNum type="arabicPeriod"/>
            </a:pPr>
            <a:r>
              <a:rPr lang="en-US" sz="2400" dirty="0" smtClean="0"/>
              <a:t>3 main </a:t>
            </a:r>
            <a:r>
              <a:rPr lang="en-US" sz="2400" dirty="0"/>
              <a:t>pillars of sustainable development: economic growth, environmental protection, and social equality </a:t>
            </a:r>
          </a:p>
          <a:p>
            <a:pPr marL="457200" indent="-45720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77</a:t>
            </a:fld>
            <a:endParaRPr lang="en-US" dirty="0"/>
          </a:p>
        </p:txBody>
      </p:sp>
    </p:spTree>
    <p:extLst>
      <p:ext uri="{BB962C8B-B14F-4D97-AF65-F5344CB8AC3E}">
        <p14:creationId xmlns:p14="http://schemas.microsoft.com/office/powerpoint/2010/main" val="3939069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3)</a:t>
            </a:r>
            <a:endParaRPr lang="en-US" sz="3600" dirty="0"/>
          </a:p>
        </p:txBody>
      </p:sp>
      <p:sp>
        <p:nvSpPr>
          <p:cNvPr id="47107" name="Content Placeholder 2"/>
          <p:cNvSpPr>
            <a:spLocks noGrp="1"/>
          </p:cNvSpPr>
          <p:nvPr>
            <p:ph idx="1"/>
          </p:nvPr>
        </p:nvSpPr>
        <p:spPr>
          <a:xfrm>
            <a:off x="228600" y="1447800"/>
            <a:ext cx="8686800" cy="4525963"/>
          </a:xfrm>
        </p:spPr>
        <p:txBody>
          <a:bodyPr/>
          <a:lstStyle/>
          <a:p>
            <a:pPr marL="514350" indent="-514350">
              <a:buFont typeface="+mj-lt"/>
              <a:buAutoNum type="arabicPeriod" startAt="5"/>
            </a:pPr>
            <a:r>
              <a:rPr lang="en-US" sz="2400" dirty="0" smtClean="0"/>
              <a:t>Carbon </a:t>
            </a:r>
            <a:r>
              <a:rPr lang="en-US" sz="2400" dirty="0"/>
              <a:t>War Room </a:t>
            </a:r>
            <a:r>
              <a:rPr lang="en-US" sz="2400" dirty="0" smtClean="0"/>
              <a:t>&amp; “</a:t>
            </a:r>
            <a:r>
              <a:rPr lang="en-US" sz="2400" dirty="0"/>
              <a:t>One Point Five to Stay Aline initiative” </a:t>
            </a:r>
            <a:r>
              <a:rPr lang="en-US" sz="2400" dirty="0" smtClean="0"/>
              <a:t>specific </a:t>
            </a:r>
            <a:r>
              <a:rPr lang="en-US" sz="2400" dirty="0"/>
              <a:t>components of </a:t>
            </a:r>
            <a:r>
              <a:rPr lang="en-US" sz="2400" dirty="0" smtClean="0"/>
              <a:t>Sustainability movement  </a:t>
            </a:r>
            <a:endParaRPr lang="en-US" sz="2400" dirty="0"/>
          </a:p>
          <a:p>
            <a:pPr marL="514350" indent="-514350">
              <a:buFont typeface="+mj-lt"/>
              <a:buAutoNum type="arabicPeriod" startAt="5"/>
            </a:pPr>
            <a:r>
              <a:rPr lang="en-US" sz="2400" dirty="0" smtClean="0"/>
              <a:t>6 </a:t>
            </a:r>
            <a:r>
              <a:rPr lang="en-US" sz="2400" dirty="0"/>
              <a:t>green economy sectors are: Green buildings, Sustainable transport, Renewable energy, Water management, Waste management, </a:t>
            </a:r>
            <a:r>
              <a:rPr lang="en-US" sz="2400" dirty="0" smtClean="0"/>
              <a:t>&amp;Land management</a:t>
            </a:r>
            <a:endParaRPr lang="en-US" sz="2400" dirty="0"/>
          </a:p>
          <a:p>
            <a:pPr marL="514350" indent="-514350">
              <a:buFont typeface="+mj-lt"/>
              <a:buAutoNum type="arabicPeriod" startAt="5"/>
            </a:pPr>
            <a:r>
              <a:rPr lang="en-US" sz="2400" dirty="0" smtClean="0"/>
              <a:t>TechShop </a:t>
            </a:r>
            <a:r>
              <a:rPr lang="en-US" sz="2400" dirty="0"/>
              <a:t>is a chain of member-based workshops that lets people of all skill levels come in and use industrial tools and equipment to build their own </a:t>
            </a:r>
            <a:r>
              <a:rPr lang="en-US" sz="2400" dirty="0" smtClean="0"/>
              <a:t>projects </a:t>
            </a:r>
          </a:p>
          <a:p>
            <a:pPr marL="514350" indent="-514350">
              <a:buFont typeface="+mj-lt"/>
              <a:buAutoNum type="arabicPeriod" startAt="5"/>
            </a:pPr>
            <a:r>
              <a:rPr lang="en-US" sz="2400" dirty="0" smtClean="0"/>
              <a:t>Techshop </a:t>
            </a:r>
            <a:r>
              <a:rPr lang="en-US" sz="2400" dirty="0"/>
              <a:t>connects sustainability and the maker </a:t>
            </a:r>
            <a:r>
              <a:rPr lang="en-US" sz="2400" dirty="0" smtClean="0"/>
              <a:t>movement</a:t>
            </a:r>
            <a:endParaRPr lang="en-US" sz="2400" dirty="0"/>
          </a:p>
          <a:p>
            <a:pPr marL="514350" indent="-514350">
              <a:buFont typeface="+mj-lt"/>
              <a:buAutoNum type="arabicPeriod" startAt="5"/>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78</a:t>
            </a:fld>
            <a:endParaRPr lang="en-US" dirty="0"/>
          </a:p>
        </p:txBody>
      </p:sp>
    </p:spTree>
    <p:extLst>
      <p:ext uri="{BB962C8B-B14F-4D97-AF65-F5344CB8AC3E}">
        <p14:creationId xmlns:p14="http://schemas.microsoft.com/office/powerpoint/2010/main" val="6164730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3)</a:t>
            </a:r>
            <a:endParaRPr lang="en-US" sz="3600" dirty="0"/>
          </a:p>
        </p:txBody>
      </p:sp>
      <p:sp>
        <p:nvSpPr>
          <p:cNvPr id="47107" name="Content Placeholder 2"/>
          <p:cNvSpPr>
            <a:spLocks noGrp="1"/>
          </p:cNvSpPr>
          <p:nvPr>
            <p:ph idx="1"/>
          </p:nvPr>
        </p:nvSpPr>
        <p:spPr>
          <a:xfrm>
            <a:off x="228600" y="1524000"/>
            <a:ext cx="8732108" cy="4525963"/>
          </a:xfrm>
        </p:spPr>
        <p:txBody>
          <a:bodyPr/>
          <a:lstStyle/>
          <a:p>
            <a:pPr marL="457200" indent="-457200">
              <a:buFont typeface="+mj-lt"/>
              <a:buAutoNum type="arabicPeriod" startAt="9"/>
            </a:pPr>
            <a:r>
              <a:rPr lang="en-US" sz="2400" dirty="0" smtClean="0"/>
              <a:t>Maker </a:t>
            </a:r>
            <a:r>
              <a:rPr lang="en-US" sz="2400" dirty="0"/>
              <a:t>culture </a:t>
            </a:r>
            <a:r>
              <a:rPr lang="en-US" sz="2400" dirty="0" smtClean="0"/>
              <a:t>attracted interest </a:t>
            </a:r>
            <a:r>
              <a:rPr lang="en-US" sz="2400" dirty="0"/>
              <a:t>of educators and gotten students interested in STEM subjects (science, technology, engineering and mathematics) in formal educational </a:t>
            </a:r>
            <a:r>
              <a:rPr lang="en-US" sz="2400" dirty="0" smtClean="0"/>
              <a:t>settings</a:t>
            </a:r>
          </a:p>
          <a:p>
            <a:pPr marL="457200" indent="-457200">
              <a:buFont typeface="+mj-lt"/>
              <a:buAutoNum type="arabicPeriod" startAt="9"/>
            </a:pPr>
            <a:r>
              <a:rPr lang="en-US" sz="2400" dirty="0" smtClean="0"/>
              <a:t>Term </a:t>
            </a:r>
            <a:r>
              <a:rPr lang="en-US" sz="2400" dirty="0"/>
              <a:t>"green" has been applied to any effort, product, or initiative that proposes to benefit the environment in many areas of business.  </a:t>
            </a:r>
            <a:r>
              <a:rPr lang="en-US" sz="2400" dirty="0" smtClean="0"/>
              <a:t>Not scientific, little </a:t>
            </a:r>
            <a:r>
              <a:rPr lang="en-US" sz="2400" dirty="0"/>
              <a:t>consensus about what activities can or cannot qualify as "green."  Sustainability strategies usually parallel activities commonly referred to as "green activities or programs", but "green activities" do not reflect all ideas behind sustainability.</a:t>
            </a:r>
          </a:p>
          <a:p>
            <a:pPr marL="457200" indent="-457200">
              <a:buFont typeface="+mj-lt"/>
              <a:buAutoNum type="arabicPeriod" startAt="9"/>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79</a:t>
            </a:fld>
            <a:endParaRPr lang="en-US" dirty="0"/>
          </a:p>
        </p:txBody>
      </p:sp>
    </p:spTree>
    <p:extLst>
      <p:ext uri="{BB962C8B-B14F-4D97-AF65-F5344CB8AC3E}">
        <p14:creationId xmlns:p14="http://schemas.microsoft.com/office/powerpoint/2010/main" val="23777393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1.</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What is Sustainability?</a:t>
            </a: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8</a:t>
            </a:fld>
            <a:endParaRPr lang="en-US" dirty="0"/>
          </a:p>
        </p:txBody>
      </p:sp>
    </p:spTree>
    <p:extLst>
      <p:ext uri="{BB962C8B-B14F-4D97-AF65-F5344CB8AC3E}">
        <p14:creationId xmlns:p14="http://schemas.microsoft.com/office/powerpoint/2010/main" val="13554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SUSTAINABILITY 1.</a:t>
            </a:r>
            <a:endParaRPr lang="en-US" dirty="0"/>
          </a:p>
        </p:txBody>
      </p:sp>
      <p:sp>
        <p:nvSpPr>
          <p:cNvPr id="3" name="Content Placeholder 2"/>
          <p:cNvSpPr>
            <a:spLocks noGrp="1"/>
          </p:cNvSpPr>
          <p:nvPr>
            <p:ph idx="1"/>
          </p:nvPr>
        </p:nvSpPr>
        <p:spPr/>
        <p:txBody>
          <a:bodyPr/>
          <a:lstStyle/>
          <a:p>
            <a:r>
              <a:rPr lang="en-US" dirty="0" smtClean="0"/>
              <a:t>Sustainability Movement Grew Out Of Ideas From:</a:t>
            </a:r>
          </a:p>
          <a:p>
            <a:pPr lvl="1"/>
            <a:r>
              <a:rPr lang="en-US" dirty="0" smtClean="0"/>
              <a:t>Henry </a:t>
            </a:r>
            <a:r>
              <a:rPr lang="en-US" dirty="0"/>
              <a:t>David </a:t>
            </a:r>
            <a:r>
              <a:rPr lang="en-US" dirty="0" smtClean="0"/>
              <a:t>Thoreau</a:t>
            </a:r>
          </a:p>
          <a:p>
            <a:pPr lvl="1"/>
            <a:r>
              <a:rPr lang="en-US" dirty="0" smtClean="0"/>
              <a:t>Theodore Roosevelt</a:t>
            </a:r>
          </a:p>
          <a:p>
            <a:pPr lvl="1"/>
            <a:r>
              <a:rPr lang="en-US" dirty="0" smtClean="0"/>
              <a:t>John </a:t>
            </a:r>
            <a:r>
              <a:rPr lang="en-US" dirty="0"/>
              <a:t>Muir</a:t>
            </a:r>
          </a:p>
        </p:txBody>
      </p:sp>
      <p:sp>
        <p:nvSpPr>
          <p:cNvPr id="4" name="Slide Number Placeholder 3"/>
          <p:cNvSpPr>
            <a:spLocks noGrp="1"/>
          </p:cNvSpPr>
          <p:nvPr>
            <p:ph type="sldNum" sz="quarter" idx="12"/>
          </p:nvPr>
        </p:nvSpPr>
        <p:spPr/>
        <p:txBody>
          <a:bodyPr/>
          <a:lstStyle/>
          <a:p>
            <a:fld id="{200B2350-5261-4F5C-9DF5-EF0D264FC8D2}" type="slidenum">
              <a:rPr lang="en-US" smtClean="0"/>
              <a:pPr/>
              <a:t>9</a:t>
            </a:fld>
            <a:endParaRPr lang="en-US" dirty="0"/>
          </a:p>
        </p:txBody>
      </p:sp>
    </p:spTree>
    <p:extLst>
      <p:ext uri="{BB962C8B-B14F-4D97-AF65-F5344CB8AC3E}">
        <p14:creationId xmlns:p14="http://schemas.microsoft.com/office/powerpoint/2010/main" val="109433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7291</TotalTime>
  <Words>3849</Words>
  <Application>Microsoft Office PowerPoint</Application>
  <PresentationFormat>On-screen Show (4:3)</PresentationFormat>
  <Paragraphs>585</Paragraphs>
  <Slides>79</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Times New Roman</vt:lpstr>
      <vt:lpstr>Verdana</vt:lpstr>
      <vt:lpstr>Wingdings</vt:lpstr>
      <vt:lpstr>508 Lecture</vt:lpstr>
      <vt:lpstr>Sustainability- Principles and Practices</vt:lpstr>
      <vt:lpstr>LEARNING OBJECTIVES</vt:lpstr>
      <vt:lpstr>SUSTAINABILITY 1.</vt:lpstr>
      <vt:lpstr>SUSTAINABILITY 2.</vt:lpstr>
      <vt:lpstr>SUSTAINABILITY 3.</vt:lpstr>
      <vt:lpstr>QUESTION 1: ?</vt:lpstr>
      <vt:lpstr>ANSWER 1:</vt:lpstr>
      <vt:lpstr>STUDENT ACTIVITY 1.</vt:lpstr>
      <vt:lpstr>HISTORY OF SUSTAINABILITY 1.</vt:lpstr>
      <vt:lpstr>HISTORY OF SUSTAINABILITY 2.</vt:lpstr>
      <vt:lpstr>HISTORY OF SUSTAINABILITY 3.</vt:lpstr>
      <vt:lpstr>HISTORY OF SUSTAINABILITY 4.</vt:lpstr>
      <vt:lpstr>HISTORY OF SUSTAINABILITY 5.</vt:lpstr>
      <vt:lpstr>FIGURE 1-2 Rio Sustainability Conference Logo (Courtesy Of Https://Sustainabledevelopment.Un.Org/Rio20) </vt:lpstr>
      <vt:lpstr>HISTORY OF SUSTAINABILITY 6.</vt:lpstr>
      <vt:lpstr>QUESTION 2: ?</vt:lpstr>
      <vt:lpstr>ANSWER 2:</vt:lpstr>
      <vt:lpstr>BRUNDTLAND COMMISSION 1.</vt:lpstr>
      <vt:lpstr>BRUNDTLAND COMMISSION 2.</vt:lpstr>
      <vt:lpstr>BRUNDTLAND COMMISSION 3.</vt:lpstr>
      <vt:lpstr>FIGURE 1-2 CIRCLES OF SUSTAINABILITY indicating relationship between "3 pillars of sustainability", in which both economy and society are constrained by environmental limits  the Brundtland Commission created the 3 main pillars of sustainable development: economic growth, environmental protection, and social equality.  It is easy to agree that each of these three ideas contribute to the overall idea of sustainability.  Yet, it is difficult to find evidence of equal levels of initiatives for the three pillars in countries' policies worldwide  </vt:lpstr>
      <vt:lpstr>3 Pillars of Sustainability Animation</vt:lpstr>
      <vt:lpstr>BRUNDTLAND COMMISSION 4.</vt:lpstr>
      <vt:lpstr>BRUNDTLAND COMMISSION 5.</vt:lpstr>
      <vt:lpstr>BRUNDTLAND COMMISSION 6.</vt:lpstr>
      <vt:lpstr>BRUNDTLAND COMMISSION 7.</vt:lpstr>
      <vt:lpstr>BRUNDTLAND COMMISSION 8.</vt:lpstr>
      <vt:lpstr>BRUNDTLAND COMMISSION 9.</vt:lpstr>
      <vt:lpstr>QUESTION 3: ?</vt:lpstr>
      <vt:lpstr>ANSWER 3:</vt:lpstr>
      <vt:lpstr>CONFERENCE OF PARTIES (COP) 1.</vt:lpstr>
      <vt:lpstr>CONFERENCE OF PARTIES (COP) 2.</vt:lpstr>
      <vt:lpstr>FIGURE 1-3. The agreement will take effect when joined by at least 55 countries which together represent at least 55% of global greenhouse emissions that lead to Global Warming. </vt:lpstr>
      <vt:lpstr>CONFERENCE OF PARTIES (COP) 3.</vt:lpstr>
      <vt:lpstr>CONFERENCE OF PARTIES (COP) 4.</vt:lpstr>
      <vt:lpstr>CARBON WAR ROOM 1.</vt:lpstr>
      <vt:lpstr>CARBON WAR ROOM 2.</vt:lpstr>
      <vt:lpstr>ONE POINT FIVE TO STAY ALIVE INITIATIVE 1.</vt:lpstr>
      <vt:lpstr>ONE POINT FIVE TO STAY ALIVE INITIATIVE 2.</vt:lpstr>
      <vt:lpstr>FIGURE 1-4 shows an example of high resolution sea level rise modelling now being undertaken in the Caribbean. The colors show the impact of different levels on infrastructure. Taken from ‘An overview of modelling climate change impacts in the Caribbean with contribution from the Pacific islands’</vt:lpstr>
      <vt:lpstr>ONE POINT FIVE TO STAY ALIVE INITIATIVE 3.</vt:lpstr>
      <vt:lpstr>QUESTION 4: ?</vt:lpstr>
      <vt:lpstr>ANSWER 4:</vt:lpstr>
      <vt:lpstr>STUDENT ACTIVITY 2.</vt:lpstr>
      <vt:lpstr>SIX LEADING GREEN ECONOMY INVESTMENTS 1. </vt:lpstr>
      <vt:lpstr>SIX LEADING GREEN ECONOMY INVESTMENTS 2. </vt:lpstr>
      <vt:lpstr>SIX LEADING GREEN ECONOMY INVESTMENTS 3. </vt:lpstr>
      <vt:lpstr>SIX LEADING GREEN ECONOMY INVESTMENTS 4. </vt:lpstr>
      <vt:lpstr>SIX LEADING GREEN ECONOMY INVESTMENTS 5. </vt:lpstr>
      <vt:lpstr>Figure 1-5 Life Cycle Assessment or Ecosystem</vt:lpstr>
      <vt:lpstr>SIX LEADING GREEN ECONOMY INVESTMENTS 6. </vt:lpstr>
      <vt:lpstr>FIGURE 1-6. LEEDS Rating System</vt:lpstr>
      <vt:lpstr>SIX LEADING GREEN ECONOMY INVESTMENTS 7. </vt:lpstr>
      <vt:lpstr>FIGURE 1-7. Sustainable transport systems make a positive contribution to the environmental, social and economic sustainability of the communities they serve. Transport systems exist to provide social and economic connections, allowing increased mobility.   The advantages of increased mobility need to be weighed against the environmental, social and economic costs that transport systems pose.</vt:lpstr>
      <vt:lpstr>SIX LEADING GREEN ECONOMY INVESTMENTS 8. </vt:lpstr>
      <vt:lpstr>FIGURE 1-8. Renewable energy is generally defined as energy that is collected from resources which are naturally replenished on a human timescale, such as sunlight, wind, rain, tides, waves, and geothermal heat.  Renewable energy provides energy in four important areas including: Electricity generation, Air and water heating/cooling, Transportation, and Rural (off-grid) energy services. </vt:lpstr>
      <vt:lpstr>SIX LEADING GREEN ECONOMY INVESTMENTS 9. </vt:lpstr>
      <vt:lpstr>Figure 1-9 Water Distribution</vt:lpstr>
      <vt:lpstr>SIX LEADING GREEN ECONOMY INVESTMENTS 10.</vt:lpstr>
      <vt:lpstr>SIX LEADING GREEN ECONOMY INVESTMENTS 11. </vt:lpstr>
      <vt:lpstr>SIX LEADING GREEN ECONOMY INVESTMENTS 12. </vt:lpstr>
      <vt:lpstr>TIP to REMEMBER </vt:lpstr>
      <vt:lpstr>QUESTION 5: ?</vt:lpstr>
      <vt:lpstr>ANSWER 5:</vt:lpstr>
      <vt:lpstr>STUDENT ACTIVITY 3.</vt:lpstr>
      <vt:lpstr>SUSTAINABILITY EDUCATION 1.</vt:lpstr>
      <vt:lpstr>CASE STUDY</vt:lpstr>
      <vt:lpstr>SUSTAINABILITY EDUCATION 2.</vt:lpstr>
      <vt:lpstr>QUESTION 6: ?</vt:lpstr>
      <vt:lpstr>ANSWER 6:</vt:lpstr>
      <vt:lpstr>PROGRAMS FOR GREEN WORKFORCE 1.</vt:lpstr>
      <vt:lpstr>PROGRAMS FOR GREEN WORKFORCE 2.</vt:lpstr>
      <vt:lpstr>CASE STUDY</vt:lpstr>
      <vt:lpstr>QUESTION 7: ?</vt:lpstr>
      <vt:lpstr>ANSWER 7:</vt:lpstr>
      <vt:lpstr>STUDENT ACTIVITY 4.</vt:lpstr>
      <vt:lpstr>Summary (1 of 3)</vt:lpstr>
      <vt:lpstr>Summary (2 of 3)</vt:lpstr>
      <vt:lpstr>Summary (3 of 3)</vt:lpstr>
    </vt:vector>
  </TitlesOfParts>
  <Company>echosvoice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cp:lastModifiedBy>Dr. John KERSHAW</cp:lastModifiedBy>
  <cp:revision>320</cp:revision>
  <dcterms:created xsi:type="dcterms:W3CDTF">2014-07-14T20:04:21Z</dcterms:created>
  <dcterms:modified xsi:type="dcterms:W3CDTF">2020-09-22T13:12:59Z</dcterms:modified>
</cp:coreProperties>
</file>