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76" r:id="rId2"/>
    <p:sldId id="395" r:id="rId3"/>
    <p:sldId id="569" r:id="rId4"/>
    <p:sldId id="570" r:id="rId5"/>
    <p:sldId id="624" r:id="rId6"/>
    <p:sldId id="573" r:id="rId7"/>
    <p:sldId id="572" r:id="rId8"/>
    <p:sldId id="571" r:id="rId9"/>
    <p:sldId id="602" r:id="rId10"/>
    <p:sldId id="614" r:id="rId11"/>
    <p:sldId id="615" r:id="rId12"/>
    <p:sldId id="574" r:id="rId13"/>
    <p:sldId id="575" r:id="rId14"/>
    <p:sldId id="576" r:id="rId15"/>
    <p:sldId id="577" r:id="rId16"/>
    <p:sldId id="612" r:id="rId17"/>
    <p:sldId id="613" r:id="rId18"/>
    <p:sldId id="603" r:id="rId19"/>
    <p:sldId id="604" r:id="rId20"/>
    <p:sldId id="616" r:id="rId21"/>
    <p:sldId id="617" r:id="rId22"/>
    <p:sldId id="620" r:id="rId23"/>
    <p:sldId id="582" r:id="rId24"/>
    <p:sldId id="581" r:id="rId25"/>
    <p:sldId id="580" r:id="rId26"/>
    <p:sldId id="579" r:id="rId27"/>
    <p:sldId id="578" r:id="rId28"/>
    <p:sldId id="618" r:id="rId29"/>
    <p:sldId id="619" r:id="rId30"/>
    <p:sldId id="583" r:id="rId31"/>
    <p:sldId id="587" r:id="rId32"/>
    <p:sldId id="586" r:id="rId33"/>
    <p:sldId id="585" r:id="rId34"/>
    <p:sldId id="584" r:id="rId35"/>
    <p:sldId id="588" r:id="rId36"/>
    <p:sldId id="591" r:id="rId37"/>
    <p:sldId id="592" r:id="rId38"/>
    <p:sldId id="593" r:id="rId39"/>
    <p:sldId id="621" r:id="rId40"/>
    <p:sldId id="605" r:id="rId41"/>
    <p:sldId id="594" r:id="rId42"/>
    <p:sldId id="595" r:id="rId43"/>
    <p:sldId id="600" r:id="rId44"/>
    <p:sldId id="599" r:id="rId45"/>
    <p:sldId id="622" r:id="rId46"/>
    <p:sldId id="623" r:id="rId47"/>
    <p:sldId id="601" r:id="rId48"/>
    <p:sldId id="598" r:id="rId49"/>
    <p:sldId id="597" r:id="rId50"/>
    <p:sldId id="609" r:id="rId51"/>
    <p:sldId id="596" r:id="rId52"/>
    <p:sldId id="557" r:id="rId53"/>
    <p:sldId id="558" r:id="rId54"/>
    <p:sldId id="606" r:id="rId55"/>
    <p:sldId id="567" r:id="rId56"/>
    <p:sldId id="563" r:id="rId57"/>
    <p:sldId id="564" r:id="rId58"/>
    <p:sldId id="565"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EB1DE"/>
    <a:srgbClr val="003057"/>
    <a:srgbClr val="005A70"/>
    <a:srgbClr val="007FA3"/>
    <a:srgbClr val="E3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7" autoAdjust="0"/>
    <p:restoredTop sz="83248" autoAdjust="0"/>
  </p:normalViewPr>
  <p:slideViewPr>
    <p:cSldViewPr>
      <p:cViewPr varScale="1">
        <p:scale>
          <a:sx n="116" d="100"/>
          <a:sy n="116" d="100"/>
        </p:scale>
        <p:origin x="1920" y="108"/>
      </p:cViewPr>
      <p:guideLst>
        <p:guide orient="horz" pos="2160"/>
        <p:guide pos="2880"/>
      </p:guideLst>
    </p:cSldViewPr>
  </p:slideViewPr>
  <p:outlineViewPr>
    <p:cViewPr>
      <p:scale>
        <a:sx n="33" d="100"/>
        <a:sy n="33" d="100"/>
      </p:scale>
      <p:origin x="0" y="29912"/>
    </p:cViewPr>
  </p:outlineViewPr>
  <p:notesTextViewPr>
    <p:cViewPr>
      <p:scale>
        <a:sx n="20" d="100"/>
        <a:sy n="20" d="100"/>
      </p:scale>
      <p:origin x="0" y="0"/>
    </p:cViewPr>
  </p:notesTextViewPr>
  <p:sorterViewPr>
    <p:cViewPr varScale="1">
      <p:scale>
        <a:sx n="100" d="100"/>
        <a:sy n="100" d="100"/>
      </p:scale>
      <p:origin x="0" y="0"/>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9/26/2020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Slide </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9/26/2020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91315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34786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12240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533400"/>
            <a:ext cx="9144000" cy="33528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EEB1E204-C3E2-4A23-8B33-5A750439A2F3}" type="datetime1">
              <a:rPr lang="en-US" smtClean="0"/>
              <a:t>9/26/2020</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a:spLocks noGrp="1"/>
          </p:cNvSpPr>
          <p:nvPr>
            <p:ph type="sldNum" sz="quarter" idx="12"/>
          </p:nvPr>
        </p:nvSpPr>
        <p:spPr>
          <a:xfrm>
            <a:off x="8458200" y="0"/>
            <a:ext cx="685799" cy="304800"/>
          </a:xfrm>
        </p:spPr>
        <p:txBody>
          <a:bodyPr/>
          <a:lstStyle/>
          <a:p>
            <a:r>
              <a:rPr lang="en-US" dirty="0" smtClean="0"/>
              <a:t>Slide </a:t>
            </a:r>
            <a:fld id="{200B2350-5261-4F5C-9DF5-EF0D264FC8D2}" type="slidenum">
              <a:rPr lang="en-US" smtClean="0"/>
              <a:pPr/>
              <a:t>‹#›</a:t>
            </a:fld>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9068B01A-3AB7-4F99-856F-9BEF9B76AD6F}" type="datetime1">
              <a:rPr lang="en-US" smtClean="0"/>
              <a:t>9/26/2020</a:t>
            </a:fld>
            <a:endParaRPr lang="en-US" dirty="0"/>
          </a:p>
        </p:txBody>
      </p:sp>
      <p:sp>
        <p:nvSpPr>
          <p:cNvPr id="4" name="Slide Number Placeholder 3"/>
          <p:cNvSpPr>
            <a:spLocks noGrp="1"/>
          </p:cNvSpPr>
          <p:nvPr>
            <p:ph type="sldNum" sz="quarter" idx="12"/>
          </p:nvPr>
        </p:nvSpPr>
        <p:spPr>
          <a:xfrm>
            <a:off x="8469312" y="-8164"/>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3ABD09BB-2E1A-4503-A76B-FAB1A017F8A1}" type="datetime1">
              <a:rPr lang="en-US" smtClean="0"/>
              <a:t>9/26/2020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76200" y="152400"/>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76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960630FA-22A7-4B3E-B365-E61686B06BF0}" type="datetime1">
              <a:rPr lang="en-US" smtClean="0"/>
              <a:t>9/26/2020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a:stretch>
            <a:fillRect/>
          </a:stretch>
        </p:blipFill>
        <p:spPr>
          <a:xfrm>
            <a:off x="228600" y="6475653"/>
            <a:ext cx="365792" cy="365792"/>
          </a:xfrm>
          <a:prstGeom prst="rect">
            <a:avLst/>
          </a:prstGeom>
        </p:spPr>
      </p:pic>
      <p:sp>
        <p:nvSpPr>
          <p:cNvPr id="8" name="TextBox 7"/>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a:xfrm>
            <a:off x="6335713" y="113072"/>
            <a:ext cx="2133600" cy="182880"/>
          </a:xfrm>
          <a:prstGeom prst="rect">
            <a:avLst/>
          </a:prstGeom>
        </p:spPr>
        <p:txBody>
          <a:bodyPr/>
          <a:lstStyle/>
          <a:p>
            <a:fld id="{4656C25A-EB2A-4FB6-AAA6-66B8CB104E7C}" type="datetime1">
              <a:rPr lang="en-US" smtClean="0"/>
              <a:t>9/26/2020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1" name="Picture 10"/>
          <p:cNvPicPr>
            <a:picLocks noChangeAspect="1"/>
          </p:cNvPicPr>
          <p:nvPr userDrawn="1"/>
        </p:nvPicPr>
        <p:blipFill>
          <a:blip r:embed="rId2"/>
          <a:stretch>
            <a:fillRect/>
          </a:stretch>
        </p:blipFill>
        <p:spPr>
          <a:xfrm>
            <a:off x="228600" y="6475653"/>
            <a:ext cx="365792" cy="365792"/>
          </a:xfrm>
          <a:prstGeom prst="rect">
            <a:avLst/>
          </a:prstGeom>
        </p:spPr>
      </p:pic>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8B4175F5-84D3-4D2F-A83A-7723BA9C27EA}" type="datetime1">
              <a:rPr lang="en-US" smtClean="0"/>
              <a:t>9/26/2020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Slide Number Placeholder 5"/>
          <p:cNvSpPr>
            <a:spLocks noGrp="1"/>
          </p:cNvSpPr>
          <p:nvPr>
            <p:ph type="sldNum" sz="quarter" idx="12"/>
          </p:nvPr>
        </p:nvSpPr>
        <p:spPr>
          <a:xfrm>
            <a:off x="8469312" y="0"/>
            <a:ext cx="674688" cy="295952"/>
          </a:xfrm>
        </p:spPr>
        <p:txBody>
          <a:bodyPr/>
          <a:lstStyle/>
          <a:p>
            <a:fld id="{200B2350-5261-4F5C-9DF5-EF0D264FC8D2}"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228600" y="6475653"/>
            <a:ext cx="365792" cy="365792"/>
          </a:xfrm>
          <a:prstGeom prst="rect">
            <a:avLst/>
          </a:prstGeom>
        </p:spPr>
      </p:pic>
      <p:sp>
        <p:nvSpPr>
          <p:cNvPr id="9" name="TextBox 8"/>
          <p:cNvSpPr txBox="1"/>
          <p:nvPr userDrawn="1"/>
        </p:nvSpPr>
        <p:spPr>
          <a:xfrm>
            <a:off x="4724400" y="6457890"/>
            <a:ext cx="4419600" cy="400110"/>
          </a:xfrm>
          <a:prstGeom prst="rect">
            <a:avLst/>
          </a:prstGeom>
          <a:noFill/>
        </p:spPr>
        <p:txBody>
          <a:bodyPr wrap="square" rtlCol="0">
            <a:spAutoFit/>
          </a:bodyPr>
          <a:lstStyle/>
          <a:p>
            <a:pPr algn="r"/>
            <a:r>
              <a:rPr lang="en-US" sz="2000" b="1" dirty="0" smtClean="0">
                <a:solidFill>
                  <a:schemeClr val="bg1"/>
                </a:solidFill>
              </a:rPr>
              <a:t>Halderman/Miller</a:t>
            </a:r>
            <a:r>
              <a:rPr lang="en-US" sz="2000" b="1" baseline="0" dirty="0" smtClean="0">
                <a:solidFill>
                  <a:schemeClr val="bg1"/>
                </a:solidFill>
              </a:rPr>
              <a:t> Sustainability </a:t>
            </a:r>
            <a:endParaRPr lang="en-US" sz="2000" b="1" dirty="0" smtClean="0">
              <a:solidFill>
                <a:schemeClr val="bg1"/>
              </a:solidFill>
            </a:endParaRPr>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a:xfrm>
            <a:off x="6335713" y="113072"/>
            <a:ext cx="2133600" cy="182880"/>
          </a:xfrm>
          <a:prstGeom prst="rect">
            <a:avLst/>
          </a:prstGeom>
        </p:spPr>
        <p:txBody>
          <a:bodyPr/>
          <a:lstStyle>
            <a:lvl1pPr>
              <a:defRPr>
                <a:solidFill>
                  <a:schemeClr val="tx1"/>
                </a:solidFill>
              </a:defRPr>
            </a:lvl1pPr>
          </a:lstStyle>
          <a:p>
            <a:fld id="{2BC2CE92-3FA3-4F94-AE51-EF39B2ACEAC9}" type="datetime1">
              <a:rPr lang="en-US" smtClean="0"/>
              <a:t>9/26/2020</a:t>
            </a:fld>
            <a:endParaRPr lang="en-US" dirty="0"/>
          </a:p>
        </p:txBody>
      </p:sp>
      <p:sp>
        <p:nvSpPr>
          <p:cNvPr id="4" name="Slide Number Placeholder 3"/>
          <p:cNvSpPr>
            <a:spLocks noGrp="1"/>
          </p:cNvSpPr>
          <p:nvPr>
            <p:ph type="sldNum" sz="quarter" idx="12"/>
          </p:nvPr>
        </p:nvSpPr>
        <p:spPr>
          <a:xfrm>
            <a:off x="8469312" y="0"/>
            <a:ext cx="674688" cy="295952"/>
          </a:xfrm>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F44BECEC-A0B8-4B43-BDF9-86D196C84C3A}" type="datetime1">
              <a:rPr lang="en-US" smtClean="0"/>
              <a:t>9/26/2020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335713" y="113072"/>
            <a:ext cx="2133600" cy="182880"/>
          </a:xfrm>
          <a:prstGeom prst="rect">
            <a:avLst/>
          </a:prstGeom>
        </p:spPr>
        <p:txBody>
          <a:bodyPr/>
          <a:lstStyle/>
          <a:p>
            <a:fld id="{BA0579D9-AD2E-4CB8-A3BC-32A95FCD26ED}" type="datetime1">
              <a:rPr lang="en-US" smtClean="0"/>
              <a:t>9/26/2020</a:t>
            </a:fld>
            <a:endParaRPr lang="en-US" dirty="0"/>
          </a:p>
        </p:txBody>
      </p:sp>
      <p:sp>
        <p:nvSpPr>
          <p:cNvPr id="7"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a:xfrm>
            <a:off x="6335713" y="113072"/>
            <a:ext cx="2133600" cy="182880"/>
          </a:xfrm>
          <a:prstGeom prst="rect">
            <a:avLst/>
          </a:prstGeom>
        </p:spPr>
        <p:txBody>
          <a:bodyPr/>
          <a:lstStyle/>
          <a:p>
            <a:fld id="{5A15206B-1D83-4D1C-88F6-AF9FF1AA2CFD}" type="datetime1">
              <a:rPr lang="en-US" smtClean="0"/>
              <a:t>9/26/2020</a:t>
            </a:fld>
            <a:endParaRPr lang="en-US" dirty="0"/>
          </a:p>
        </p:txBody>
      </p:sp>
      <p:sp>
        <p:nvSpPr>
          <p:cNvPr id="6" name="Slide Number Placeholder 5"/>
          <p:cNvSpPr>
            <a:spLocks noGrp="1"/>
          </p:cNvSpPr>
          <p:nvPr>
            <p:ph type="sldNum" sz="quarter" idx="12"/>
          </p:nvPr>
        </p:nvSpPr>
        <p:spPr>
          <a:xfrm>
            <a:off x="8458200" y="0"/>
            <a:ext cx="685799" cy="30480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6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4478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6" name="Slide Number Placeholder 5"/>
          <p:cNvSpPr>
            <a:spLocks noGrp="1"/>
          </p:cNvSpPr>
          <p:nvPr>
            <p:ph type="sldNum" sz="quarter" idx="4"/>
          </p:nvPr>
        </p:nvSpPr>
        <p:spPr>
          <a:xfrm>
            <a:off x="8469312" y="0"/>
            <a:ext cx="674688" cy="295952"/>
          </a:xfrm>
          <a:prstGeom prst="rect">
            <a:avLst/>
          </a:prstGeom>
        </p:spPr>
        <p:txBody>
          <a:bodyPr vert="horz" lIns="91440" tIns="45720" rIns="91440" bIns="45720" rtlCol="0" anchor="ctr"/>
          <a:lstStyle>
            <a:lvl1pPr algn="r">
              <a:defRPr sz="900">
                <a:solidFill>
                  <a:schemeClr val="bg1"/>
                </a:solidFill>
              </a:defRPr>
            </a:lvl1pPr>
          </a:lstStyle>
          <a:p>
            <a:r>
              <a:rPr lang="en-US" dirty="0" smtClean="0"/>
              <a:t> Slide </a:t>
            </a:r>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6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spcAft>
          <a:spcPts val="600"/>
        </a:spcAft>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JgGaB068ayM" TargetMode="External"/><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hyperlink" Target="https://youtu.be/QkPCIx_fFBc"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Nv4nJJbQPfk"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1tXgvoo6v10"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ed8nlKeATLw"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hyperlink" Target="https://youtu.be/gQnCbR8ty1s" TargetMode="External"/><Relationship Id="rId4" Type="http://schemas.openxmlformats.org/officeDocument/2006/relationships/hyperlink" Target="https://youtu.be/FHWbsUJNcXk"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mCRDf7QxjDk"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Sustainability- Principles and Practices</a:t>
            </a:r>
            <a:endParaRPr lang="en-US" dirty="0" smtClean="0"/>
          </a:p>
        </p:txBody>
      </p:sp>
      <p:sp>
        <p:nvSpPr>
          <p:cNvPr id="4" name="Text Placeholder 3"/>
          <p:cNvSpPr>
            <a:spLocks noGrp="1"/>
          </p:cNvSpPr>
          <p:nvPr>
            <p:ph type="body" sz="quarter" idx="14"/>
          </p:nvPr>
        </p:nvSpPr>
        <p:spPr/>
        <p:txBody>
          <a:bodyPr/>
          <a:lstStyle/>
          <a:p>
            <a:r>
              <a:rPr lang="en-US" b="1" dirty="0" smtClean="0"/>
              <a:t>Chapter 10 </a:t>
            </a:r>
            <a:endParaRPr lang="en-US" b="1" dirty="0"/>
          </a:p>
        </p:txBody>
      </p:sp>
      <p:sp>
        <p:nvSpPr>
          <p:cNvPr id="5" name="Text Placeholder 4"/>
          <p:cNvSpPr>
            <a:spLocks noGrp="1"/>
          </p:cNvSpPr>
          <p:nvPr>
            <p:ph type="body" sz="quarter" idx="15"/>
          </p:nvPr>
        </p:nvSpPr>
        <p:spPr/>
        <p:txBody>
          <a:bodyPr/>
          <a:lstStyle/>
          <a:p>
            <a:r>
              <a:rPr lang="en-US" sz="3200" b="1" dirty="0" smtClean="0"/>
              <a:t>Hydroelectric &amp; Geothermal Electric Generation</a:t>
            </a:r>
          </a:p>
        </p:txBody>
      </p:sp>
      <p:sp>
        <p:nvSpPr>
          <p:cNvPr id="8" name="Text Placeholder 7"/>
          <p:cNvSpPr>
            <a:spLocks noGrp="1"/>
          </p:cNvSpPr>
          <p:nvPr>
            <p:ph type="body" sz="quarter" idx="13"/>
          </p:nvPr>
        </p:nvSpPr>
        <p:spPr/>
        <p:txBody>
          <a:bodyPr/>
          <a:lstStyle/>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8" y="1685968"/>
            <a:ext cx="3991232" cy="3991232"/>
          </a:xfrm>
          <a:prstGeom prst="rect">
            <a:avLst/>
          </a:prstGeom>
        </p:spPr>
      </p:pic>
      <p:sp>
        <p:nvSpPr>
          <p:cNvPr id="3" name="Slide Number Placeholder 2"/>
          <p:cNvSpPr>
            <a:spLocks noGrp="1"/>
          </p:cNvSpPr>
          <p:nvPr>
            <p:ph type="sldNum" sz="quarter" idx="12"/>
          </p:nvPr>
        </p:nvSpPr>
        <p:spPr/>
        <p:txBody>
          <a:bodyPr/>
          <a:lstStyle/>
          <a:p>
            <a:fld id="{200B2350-5261-4F5C-9DF5-EF0D264FC8D2}"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1: </a:t>
            </a:r>
            <a:endParaRPr lang="en-US" dirty="0">
              <a:solidFill>
                <a:srgbClr val="F8F9D3"/>
              </a:solidFill>
            </a:endParaRPr>
          </a:p>
        </p:txBody>
      </p:sp>
      <p:sp>
        <p:nvSpPr>
          <p:cNvPr id="3" name="Rectangle 2"/>
          <p:cNvSpPr/>
          <p:nvPr/>
        </p:nvSpPr>
        <p:spPr>
          <a:xfrm>
            <a:off x="196678" y="1447800"/>
            <a:ext cx="8750643" cy="5078313"/>
          </a:xfrm>
          <a:prstGeom prst="rect">
            <a:avLst/>
          </a:prstGeom>
        </p:spPr>
        <p:txBody>
          <a:bodyPr wrap="square">
            <a:spAutoFit/>
          </a:bodyPr>
          <a:lstStyle/>
          <a:p>
            <a:r>
              <a:rPr lang="en-US" sz="3600" dirty="0" smtClean="0">
                <a:solidFill>
                  <a:srgbClr val="000000"/>
                </a:solidFill>
              </a:rPr>
              <a:t>Which </a:t>
            </a:r>
            <a:r>
              <a:rPr lang="en-US" sz="3600" dirty="0">
                <a:solidFill>
                  <a:srgbClr val="000000"/>
                </a:solidFill>
              </a:rPr>
              <a:t>of these is defined as converting the energy of flowing water into mechanical energy to turn an AC hydroelectric generator to generate electricity?</a:t>
            </a:r>
          </a:p>
          <a:p>
            <a:r>
              <a:rPr lang="en-US" sz="3600" dirty="0">
                <a:solidFill>
                  <a:srgbClr val="000000"/>
                </a:solidFill>
              </a:rPr>
              <a:t>a.	Photovoltaic energy</a:t>
            </a:r>
          </a:p>
          <a:p>
            <a:r>
              <a:rPr lang="en-US" sz="3600" dirty="0">
                <a:solidFill>
                  <a:srgbClr val="000000"/>
                </a:solidFill>
              </a:rPr>
              <a:t>b.	Hydroelectricity </a:t>
            </a:r>
          </a:p>
          <a:p>
            <a:r>
              <a:rPr lang="en-US" sz="3600" dirty="0">
                <a:solidFill>
                  <a:srgbClr val="000000"/>
                </a:solidFill>
              </a:rPr>
              <a:t>c.	Energy of water</a:t>
            </a:r>
          </a:p>
          <a:p>
            <a:r>
              <a:rPr lang="en-US" sz="3600" dirty="0">
                <a:solidFill>
                  <a:srgbClr val="000000"/>
                </a:solidFill>
              </a:rPr>
              <a:t>d.	Water energy</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10</a:t>
            </a:fld>
            <a:endParaRPr lang="en-US" dirty="0"/>
          </a:p>
        </p:txBody>
      </p:sp>
    </p:spTree>
    <p:extLst>
      <p:ext uri="{BB962C8B-B14F-4D97-AF65-F5344CB8AC3E}">
        <p14:creationId xmlns:p14="http://schemas.microsoft.com/office/powerpoint/2010/main" val="2501820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1:</a:t>
            </a:r>
            <a:endParaRPr lang="en-US" sz="3200" dirty="0">
              <a:solidFill>
                <a:srgbClr val="F8F9D3"/>
              </a:solidFill>
            </a:endParaRPr>
          </a:p>
        </p:txBody>
      </p:sp>
      <p:sp>
        <p:nvSpPr>
          <p:cNvPr id="6" name="Rectangle 5"/>
          <p:cNvSpPr/>
          <p:nvPr/>
        </p:nvSpPr>
        <p:spPr>
          <a:xfrm>
            <a:off x="436605" y="1859280"/>
            <a:ext cx="8534400" cy="707886"/>
          </a:xfrm>
          <a:prstGeom prst="rect">
            <a:avLst/>
          </a:prstGeom>
        </p:spPr>
        <p:txBody>
          <a:bodyPr wrap="square">
            <a:spAutoFit/>
          </a:bodyPr>
          <a:lstStyle/>
          <a:p>
            <a:r>
              <a:rPr lang="en-US" sz="4000" dirty="0">
                <a:solidFill>
                  <a:srgbClr val="000000"/>
                </a:solidFill>
              </a:rPr>
              <a:t>Hydroelectricity </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11</a:t>
            </a:fld>
            <a:endParaRPr lang="en-US" dirty="0"/>
          </a:p>
        </p:txBody>
      </p:sp>
    </p:spTree>
    <p:extLst>
      <p:ext uri="{BB962C8B-B14F-4D97-AF65-F5344CB8AC3E}">
        <p14:creationId xmlns:p14="http://schemas.microsoft.com/office/powerpoint/2010/main" val="380330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HYDROELECTRIC </a:t>
            </a:r>
            <a:r>
              <a:rPr lang="en-US" dirty="0" smtClean="0"/>
              <a:t>DAM 1.</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Head of Water</a:t>
            </a:r>
          </a:p>
          <a:p>
            <a:pPr lvl="1"/>
            <a:r>
              <a:rPr lang="en-US" dirty="0"/>
              <a:t>Most hydroelectric power comes from </a:t>
            </a:r>
            <a:r>
              <a:rPr lang="en-US" dirty="0" smtClean="0"/>
              <a:t>potential </a:t>
            </a:r>
            <a:r>
              <a:rPr lang="en-US" dirty="0"/>
              <a:t>energy </a:t>
            </a:r>
            <a:endParaRPr lang="en-US" dirty="0" smtClean="0"/>
          </a:p>
          <a:p>
            <a:pPr lvl="1"/>
            <a:r>
              <a:rPr lang="en-US" dirty="0" smtClean="0"/>
              <a:t>Dammed </a:t>
            </a:r>
            <a:r>
              <a:rPr lang="en-US" dirty="0"/>
              <a:t>water driving a water turbine </a:t>
            </a:r>
            <a:r>
              <a:rPr lang="en-US" dirty="0" smtClean="0"/>
              <a:t>&amp; generator </a:t>
            </a:r>
          </a:p>
          <a:p>
            <a:pPr lvl="1"/>
            <a:r>
              <a:rPr lang="en-US" dirty="0" smtClean="0"/>
              <a:t>Power </a:t>
            </a:r>
            <a:r>
              <a:rPr lang="en-US" dirty="0"/>
              <a:t>extracted </a:t>
            </a:r>
            <a:r>
              <a:rPr lang="en-US" dirty="0" smtClean="0"/>
              <a:t> </a:t>
            </a:r>
            <a:r>
              <a:rPr lang="en-US" dirty="0"/>
              <a:t>depends on </a:t>
            </a:r>
            <a:r>
              <a:rPr lang="en-US" dirty="0" smtClean="0"/>
              <a:t>flow </a:t>
            </a:r>
            <a:r>
              <a:rPr lang="en-US" dirty="0"/>
              <a:t>volume </a:t>
            </a:r>
            <a:endParaRPr lang="en-US" dirty="0" smtClean="0"/>
          </a:p>
          <a:p>
            <a:pPr lvl="1"/>
            <a:r>
              <a:rPr lang="en-US" dirty="0" smtClean="0"/>
              <a:t>From head </a:t>
            </a:r>
            <a:r>
              <a:rPr lang="en-US" dirty="0"/>
              <a:t>of water or </a:t>
            </a:r>
            <a:r>
              <a:rPr lang="en-US" dirty="0" smtClean="0"/>
              <a:t>difference </a:t>
            </a:r>
            <a:r>
              <a:rPr lang="en-US" dirty="0"/>
              <a:t>in height </a:t>
            </a:r>
            <a:endParaRPr lang="en-US" dirty="0" smtClean="0"/>
          </a:p>
          <a:p>
            <a:pPr lvl="2"/>
            <a:r>
              <a:rPr lang="en-US" b="1" dirty="0" smtClean="0"/>
              <a:t>Between source </a:t>
            </a:r>
            <a:r>
              <a:rPr lang="en-US" b="1" dirty="0"/>
              <a:t>and </a:t>
            </a:r>
            <a:r>
              <a:rPr lang="en-US" b="1" dirty="0" smtClean="0"/>
              <a:t>water's outflow</a:t>
            </a:r>
          </a:p>
          <a:p>
            <a:pPr lvl="1"/>
            <a:r>
              <a:rPr lang="en-US" dirty="0" smtClean="0"/>
              <a:t>Large </a:t>
            </a:r>
            <a:r>
              <a:rPr lang="en-US" dirty="0"/>
              <a:t>pipe or penstock delivers water from </a:t>
            </a:r>
            <a:endParaRPr lang="en-US" dirty="0" smtClean="0"/>
          </a:p>
          <a:p>
            <a:pPr lvl="2"/>
            <a:r>
              <a:rPr lang="en-US" dirty="0" smtClean="0"/>
              <a:t>Reservoir </a:t>
            </a:r>
            <a:r>
              <a:rPr lang="en-US" dirty="0"/>
              <a:t>to </a:t>
            </a:r>
            <a:r>
              <a:rPr lang="en-US" dirty="0" smtClean="0"/>
              <a:t>turbine</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12</a:t>
            </a:fld>
            <a:endParaRPr lang="en-US" dirty="0"/>
          </a:p>
        </p:txBody>
      </p:sp>
    </p:spTree>
    <p:extLst>
      <p:ext uri="{BB962C8B-B14F-4D97-AF65-F5344CB8AC3E}">
        <p14:creationId xmlns:p14="http://schemas.microsoft.com/office/powerpoint/2010/main" val="77780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FIGURE 10-4 conventional hydroelectric dam</a:t>
            </a:r>
          </a:p>
        </p:txBody>
      </p:sp>
      <p:pic>
        <p:nvPicPr>
          <p:cNvPr id="5" name="Content Placeholder 4"/>
          <p:cNvPicPr>
            <a:picLocks noGrp="1" noChangeAspect="1"/>
          </p:cNvPicPr>
          <p:nvPr>
            <p:ph idx="1"/>
          </p:nvPr>
        </p:nvPicPr>
        <p:blipFill>
          <a:blip r:embed="rId2"/>
          <a:stretch>
            <a:fillRect/>
          </a:stretch>
        </p:blipFill>
        <p:spPr>
          <a:xfrm>
            <a:off x="1295400" y="1447800"/>
            <a:ext cx="6270410" cy="4875741"/>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13</a:t>
            </a:fld>
            <a:endParaRPr lang="en-US" dirty="0"/>
          </a:p>
        </p:txBody>
      </p:sp>
    </p:spTree>
    <p:extLst>
      <p:ext uri="{BB962C8B-B14F-4D97-AF65-F5344CB8AC3E}">
        <p14:creationId xmlns:p14="http://schemas.microsoft.com/office/powerpoint/2010/main" val="41344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HYDROELECTRIC </a:t>
            </a:r>
            <a:r>
              <a:rPr lang="en-US" dirty="0" smtClean="0"/>
              <a:t>DAM 2.</a:t>
            </a:r>
            <a:endParaRPr lang="en-US" dirty="0"/>
          </a:p>
        </p:txBody>
      </p:sp>
      <p:sp>
        <p:nvSpPr>
          <p:cNvPr id="3" name="Content Placeholder 2"/>
          <p:cNvSpPr>
            <a:spLocks noGrp="1"/>
          </p:cNvSpPr>
          <p:nvPr>
            <p:ph idx="1"/>
          </p:nvPr>
        </p:nvSpPr>
        <p:spPr/>
        <p:txBody>
          <a:bodyPr/>
          <a:lstStyle/>
          <a:p>
            <a:r>
              <a:rPr lang="en-US" b="1" dirty="0"/>
              <a:t>Hydroelectric Advantages</a:t>
            </a:r>
          </a:p>
          <a:p>
            <a:pPr lvl="1"/>
            <a:r>
              <a:rPr lang="en-US" dirty="0" smtClean="0"/>
              <a:t>Flexibility: output </a:t>
            </a:r>
            <a:r>
              <a:rPr lang="en-US" dirty="0"/>
              <a:t>can be ramped up and </a:t>
            </a:r>
            <a:r>
              <a:rPr lang="en-US" dirty="0" smtClean="0"/>
              <a:t>down</a:t>
            </a:r>
          </a:p>
          <a:p>
            <a:pPr lvl="1"/>
            <a:r>
              <a:rPr lang="en-US" dirty="0" smtClean="0"/>
              <a:t>Low Power Costs: no fossil fuels</a:t>
            </a:r>
          </a:p>
          <a:p>
            <a:pPr lvl="1"/>
            <a:r>
              <a:rPr lang="en-US" dirty="0" smtClean="0"/>
              <a:t>Suitability:</a:t>
            </a:r>
          </a:p>
          <a:p>
            <a:pPr lvl="1"/>
            <a:r>
              <a:rPr lang="en-US" dirty="0" smtClean="0"/>
              <a:t>Reduced </a:t>
            </a:r>
            <a:r>
              <a:rPr lang="en-US" dirty="0"/>
              <a:t>CO2 </a:t>
            </a:r>
            <a:r>
              <a:rPr lang="en-US" dirty="0" smtClean="0"/>
              <a:t>Emissions</a:t>
            </a:r>
            <a:r>
              <a:rPr lang="en-US" dirty="0"/>
              <a:t>: </a:t>
            </a:r>
            <a:r>
              <a:rPr lang="en-US" dirty="0" smtClean="0"/>
              <a:t>do </a:t>
            </a:r>
            <a:r>
              <a:rPr lang="en-US" dirty="0"/>
              <a:t>not burn fossil </a:t>
            </a:r>
            <a:r>
              <a:rPr lang="en-US" dirty="0" smtClean="0"/>
              <a:t>fuels</a:t>
            </a:r>
          </a:p>
          <a:p>
            <a:pPr lvl="1"/>
            <a:r>
              <a:rPr lang="en-US" dirty="0" smtClean="0"/>
              <a:t>Reservoir </a:t>
            </a:r>
            <a:r>
              <a:rPr lang="en-US" dirty="0"/>
              <a:t>Use: Reservoirs provide </a:t>
            </a:r>
            <a:r>
              <a:rPr lang="en-US" dirty="0" smtClean="0"/>
              <a:t>other uses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14</a:t>
            </a:fld>
            <a:endParaRPr lang="en-US" dirty="0"/>
          </a:p>
        </p:txBody>
      </p:sp>
    </p:spTree>
    <p:extLst>
      <p:ext uri="{BB962C8B-B14F-4D97-AF65-F5344CB8AC3E}">
        <p14:creationId xmlns:p14="http://schemas.microsoft.com/office/powerpoint/2010/main" val="3723594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HYDROELECTRIC </a:t>
            </a:r>
            <a:r>
              <a:rPr lang="en-US" dirty="0" smtClean="0"/>
              <a:t>DAM 3.</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smtClean="0"/>
              <a:t>Disadvantages</a:t>
            </a:r>
          </a:p>
          <a:p>
            <a:pPr lvl="1"/>
            <a:r>
              <a:rPr lang="en-US" dirty="0" smtClean="0"/>
              <a:t>Ecosystem </a:t>
            </a:r>
            <a:r>
              <a:rPr lang="en-US" dirty="0"/>
              <a:t>damage and loss of </a:t>
            </a:r>
            <a:r>
              <a:rPr lang="en-US" dirty="0" smtClean="0"/>
              <a:t>land</a:t>
            </a:r>
          </a:p>
          <a:p>
            <a:pPr lvl="1"/>
            <a:r>
              <a:rPr lang="en-US" dirty="0" smtClean="0"/>
              <a:t>Siltation </a:t>
            </a:r>
            <a:r>
              <a:rPr lang="en-US" dirty="0"/>
              <a:t>and flow </a:t>
            </a:r>
            <a:r>
              <a:rPr lang="en-US" dirty="0" smtClean="0"/>
              <a:t>shortage</a:t>
            </a:r>
          </a:p>
          <a:p>
            <a:pPr lvl="1"/>
            <a:r>
              <a:rPr lang="en-US" dirty="0" smtClean="0"/>
              <a:t>Methane Emissions </a:t>
            </a:r>
            <a:r>
              <a:rPr lang="en-US" dirty="0"/>
              <a:t>(from </a:t>
            </a:r>
            <a:r>
              <a:rPr lang="en-US" dirty="0" smtClean="0"/>
              <a:t>reservoirs)</a:t>
            </a:r>
          </a:p>
          <a:p>
            <a:pPr lvl="1"/>
            <a:r>
              <a:rPr lang="en-US" dirty="0" smtClean="0"/>
              <a:t>Relocation: need </a:t>
            </a:r>
            <a:r>
              <a:rPr lang="en-US" dirty="0"/>
              <a:t>to relocate </a:t>
            </a:r>
            <a:r>
              <a:rPr lang="en-US" dirty="0" smtClean="0"/>
              <a:t>people </a:t>
            </a:r>
          </a:p>
          <a:p>
            <a:pPr lvl="1"/>
            <a:r>
              <a:rPr lang="en-US" dirty="0" smtClean="0"/>
              <a:t>Failure </a:t>
            </a:r>
            <a:r>
              <a:rPr lang="en-US" dirty="0"/>
              <a:t>risks: Dam </a:t>
            </a:r>
            <a:r>
              <a:rPr lang="en-US" dirty="0" smtClean="0"/>
              <a:t>&amp; hydroelectric </a:t>
            </a:r>
            <a:r>
              <a:rPr lang="en-US" dirty="0"/>
              <a:t>power station failures. </a:t>
            </a:r>
          </a:p>
          <a:p>
            <a:pPr lvl="1"/>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15</a:t>
            </a:fld>
            <a:endParaRPr lang="en-US" dirty="0"/>
          </a:p>
        </p:txBody>
      </p:sp>
    </p:spTree>
    <p:extLst>
      <p:ext uri="{BB962C8B-B14F-4D97-AF65-F5344CB8AC3E}">
        <p14:creationId xmlns:p14="http://schemas.microsoft.com/office/powerpoint/2010/main" val="1510080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2: </a:t>
            </a:r>
            <a:endParaRPr lang="en-US" dirty="0">
              <a:solidFill>
                <a:srgbClr val="F8F9D3"/>
              </a:solidFill>
            </a:endParaRPr>
          </a:p>
        </p:txBody>
      </p:sp>
      <p:sp>
        <p:nvSpPr>
          <p:cNvPr id="3" name="Rectangle 2"/>
          <p:cNvSpPr/>
          <p:nvPr/>
        </p:nvSpPr>
        <p:spPr>
          <a:xfrm>
            <a:off x="152400" y="1447800"/>
            <a:ext cx="8991600" cy="3970318"/>
          </a:xfrm>
          <a:prstGeom prst="rect">
            <a:avLst/>
          </a:prstGeom>
        </p:spPr>
        <p:txBody>
          <a:bodyPr wrap="square">
            <a:spAutoFit/>
          </a:bodyPr>
          <a:lstStyle/>
          <a:p>
            <a:r>
              <a:rPr lang="en-US" sz="3600" dirty="0" smtClean="0">
                <a:solidFill>
                  <a:srgbClr val="000000"/>
                </a:solidFill>
              </a:rPr>
              <a:t>What </a:t>
            </a:r>
            <a:r>
              <a:rPr lang="en-US" sz="3600" dirty="0">
                <a:solidFill>
                  <a:srgbClr val="000000"/>
                </a:solidFill>
              </a:rPr>
              <a:t>is defined as the difference in height between the source and the water's outflow?</a:t>
            </a:r>
          </a:p>
          <a:p>
            <a:r>
              <a:rPr lang="en-US" sz="3600" dirty="0">
                <a:solidFill>
                  <a:srgbClr val="000000"/>
                </a:solidFill>
              </a:rPr>
              <a:t>a.	Pondage</a:t>
            </a:r>
          </a:p>
          <a:p>
            <a:r>
              <a:rPr lang="en-US" sz="3600" dirty="0">
                <a:solidFill>
                  <a:srgbClr val="000000"/>
                </a:solidFill>
              </a:rPr>
              <a:t>b.	Water pressure</a:t>
            </a:r>
          </a:p>
          <a:p>
            <a:r>
              <a:rPr lang="en-US" sz="3600" dirty="0">
                <a:solidFill>
                  <a:srgbClr val="000000"/>
                </a:solidFill>
              </a:rPr>
              <a:t>c.	Height of water</a:t>
            </a:r>
          </a:p>
          <a:p>
            <a:r>
              <a:rPr lang="en-US" sz="3600" dirty="0">
                <a:solidFill>
                  <a:srgbClr val="000000"/>
                </a:solidFill>
              </a:rPr>
              <a:t>d.	Head of </a:t>
            </a:r>
            <a:r>
              <a:rPr lang="en-US" sz="3600" dirty="0" smtClean="0">
                <a:solidFill>
                  <a:srgbClr val="000000"/>
                </a:solidFill>
              </a:rPr>
              <a:t>Water</a:t>
            </a:r>
            <a:endParaRPr lang="en-US" sz="3600" dirty="0">
              <a:solidFill>
                <a:srgbClr val="000000"/>
              </a:solidFill>
            </a:endParaRP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16</a:t>
            </a:fld>
            <a:endParaRPr lang="en-US" dirty="0"/>
          </a:p>
        </p:txBody>
      </p:sp>
    </p:spTree>
    <p:extLst>
      <p:ext uri="{BB962C8B-B14F-4D97-AF65-F5344CB8AC3E}">
        <p14:creationId xmlns:p14="http://schemas.microsoft.com/office/powerpoint/2010/main" val="2531362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2:</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Head of Water</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17</a:t>
            </a:fld>
            <a:endParaRPr lang="en-US" dirty="0"/>
          </a:p>
        </p:txBody>
      </p:sp>
    </p:spTree>
    <p:extLst>
      <p:ext uri="{BB962C8B-B14F-4D97-AF65-F5344CB8AC3E}">
        <p14:creationId xmlns:p14="http://schemas.microsoft.com/office/powerpoint/2010/main" val="90388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PUMPED-STORAGE HYDROELECTRIC </a:t>
            </a:r>
            <a:r>
              <a:rPr lang="en-US" dirty="0" smtClean="0"/>
              <a:t>DAM 1.</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smtClean="0"/>
              <a:t>Produces Electricity </a:t>
            </a:r>
          </a:p>
          <a:p>
            <a:pPr lvl="1"/>
            <a:r>
              <a:rPr lang="en-US" dirty="0" smtClean="0"/>
              <a:t>Moving </a:t>
            </a:r>
            <a:r>
              <a:rPr lang="en-US" dirty="0"/>
              <a:t>water between reservoirs at different </a:t>
            </a:r>
            <a:r>
              <a:rPr lang="en-US" dirty="0" smtClean="0"/>
              <a:t>elevations</a:t>
            </a:r>
          </a:p>
          <a:p>
            <a:pPr lvl="1"/>
            <a:r>
              <a:rPr lang="en-US" dirty="0" smtClean="0"/>
              <a:t>Low </a:t>
            </a:r>
            <a:r>
              <a:rPr lang="en-US" dirty="0"/>
              <a:t>demand, </a:t>
            </a:r>
            <a:r>
              <a:rPr lang="en-US" dirty="0" smtClean="0"/>
              <a:t>excess </a:t>
            </a:r>
            <a:r>
              <a:rPr lang="en-US" dirty="0"/>
              <a:t>generation capacity </a:t>
            </a:r>
            <a:r>
              <a:rPr lang="en-US" dirty="0" smtClean="0"/>
              <a:t>used </a:t>
            </a:r>
          </a:p>
          <a:p>
            <a:pPr lvl="1"/>
            <a:r>
              <a:rPr lang="en-US" dirty="0" smtClean="0"/>
              <a:t>Pump </a:t>
            </a:r>
            <a:r>
              <a:rPr lang="en-US" dirty="0"/>
              <a:t>water into </a:t>
            </a:r>
            <a:r>
              <a:rPr lang="en-US" dirty="0" smtClean="0"/>
              <a:t>upper reservoir</a:t>
            </a:r>
          </a:p>
          <a:p>
            <a:pPr lvl="1"/>
            <a:r>
              <a:rPr lang="en-US" dirty="0" smtClean="0"/>
              <a:t>High demand water </a:t>
            </a:r>
            <a:r>
              <a:rPr lang="en-US" dirty="0"/>
              <a:t>is released back into </a:t>
            </a:r>
            <a:r>
              <a:rPr lang="en-US" dirty="0" smtClean="0"/>
              <a:t>lower-level r</a:t>
            </a:r>
          </a:p>
          <a:p>
            <a:pPr lvl="1"/>
            <a:r>
              <a:rPr lang="en-US" dirty="0" smtClean="0"/>
              <a:t>Provide most </a:t>
            </a:r>
            <a:r>
              <a:rPr lang="en-US" dirty="0"/>
              <a:t>important means of large-scale grid energy </a:t>
            </a:r>
            <a:endParaRPr lang="en-US" dirty="0" smtClean="0"/>
          </a:p>
          <a:p>
            <a:pPr lvl="1"/>
            <a:r>
              <a:rPr lang="en-US" dirty="0" smtClean="0"/>
              <a:t>Improve daily </a:t>
            </a:r>
            <a:r>
              <a:rPr lang="en-US" dirty="0"/>
              <a:t>capacity </a:t>
            </a:r>
            <a:r>
              <a:rPr lang="en-US" dirty="0" smtClean="0"/>
              <a:t>factor</a:t>
            </a:r>
          </a:p>
          <a:p>
            <a:pPr lvl="2"/>
            <a:r>
              <a:rPr lang="en-US" sz="2400" b="1" dirty="0" smtClean="0">
                <a:solidFill>
                  <a:srgbClr val="0000FF"/>
                </a:solidFill>
              </a:rPr>
              <a:t>SEE FIGURE 10-5 NEXT SLIDE</a:t>
            </a:r>
            <a:endParaRPr lang="en-US" sz="2400"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18</a:t>
            </a:fld>
            <a:endParaRPr lang="en-US" dirty="0"/>
          </a:p>
        </p:txBody>
      </p:sp>
    </p:spTree>
    <p:extLst>
      <p:ext uri="{BB962C8B-B14F-4D97-AF65-F5344CB8AC3E}">
        <p14:creationId xmlns:p14="http://schemas.microsoft.com/office/powerpoint/2010/main" val="846999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5 </a:t>
            </a:r>
            <a:r>
              <a:rPr lang="en-US" dirty="0"/>
              <a:t>pumped-storage hydroelectric system</a:t>
            </a:r>
          </a:p>
        </p:txBody>
      </p:sp>
      <p:pic>
        <p:nvPicPr>
          <p:cNvPr id="5" name="Content Placeholder 4"/>
          <p:cNvPicPr>
            <a:picLocks noGrp="1" noChangeAspect="1"/>
          </p:cNvPicPr>
          <p:nvPr>
            <p:ph idx="1"/>
          </p:nvPr>
        </p:nvPicPr>
        <p:blipFill>
          <a:blip r:embed="rId2"/>
          <a:stretch>
            <a:fillRect/>
          </a:stretch>
        </p:blipFill>
        <p:spPr>
          <a:xfrm>
            <a:off x="1193049" y="1371600"/>
            <a:ext cx="7194507" cy="5018441"/>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19</a:t>
            </a:fld>
            <a:endParaRPr lang="en-US" dirty="0"/>
          </a:p>
        </p:txBody>
      </p:sp>
    </p:spTree>
    <p:extLst>
      <p:ext uri="{BB962C8B-B14F-4D97-AF65-F5344CB8AC3E}">
        <p14:creationId xmlns:p14="http://schemas.microsoft.com/office/powerpoint/2010/main" val="998465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a:t>
            </a:r>
            <a:r>
              <a:rPr lang="en-US" sz="3600" dirty="0" smtClean="0"/>
              <a:t>OBJECTIVES</a:t>
            </a:r>
            <a:endParaRPr lang="en-US" sz="3600" dirty="0"/>
          </a:p>
        </p:txBody>
      </p:sp>
      <p:sp>
        <p:nvSpPr>
          <p:cNvPr id="23555" name="Content Placeholder 2"/>
          <p:cNvSpPr>
            <a:spLocks noGrp="1"/>
          </p:cNvSpPr>
          <p:nvPr>
            <p:ph idx="1"/>
          </p:nvPr>
        </p:nvSpPr>
        <p:spPr>
          <a:xfrm>
            <a:off x="76200" y="1447800"/>
            <a:ext cx="8915400" cy="4525963"/>
          </a:xfrm>
        </p:spPr>
        <p:txBody>
          <a:bodyPr/>
          <a:lstStyle/>
          <a:p>
            <a:pPr marL="514350" indent="-514350">
              <a:buFont typeface="+mj-lt"/>
              <a:buAutoNum type="arabicPeriod"/>
            </a:pPr>
            <a:r>
              <a:rPr lang="en-US" sz="2400" dirty="0" smtClean="0"/>
              <a:t>Define </a:t>
            </a:r>
            <a:r>
              <a:rPr lang="en-US" sz="2400" dirty="0"/>
              <a:t>sustainability.</a:t>
            </a:r>
          </a:p>
          <a:p>
            <a:pPr marL="514350" indent="-514350">
              <a:buFont typeface="+mj-lt"/>
              <a:buAutoNum type="arabicPeriod"/>
            </a:pPr>
            <a:r>
              <a:rPr lang="en-US" sz="2400" dirty="0" smtClean="0"/>
              <a:t>Discuss </a:t>
            </a:r>
            <a:r>
              <a:rPr lang="en-US" sz="2400" dirty="0"/>
              <a:t>the Conference of Parties meeting in Paris in 2015</a:t>
            </a:r>
          </a:p>
          <a:p>
            <a:pPr marL="514350" indent="-514350">
              <a:buFont typeface="+mj-lt"/>
              <a:buAutoNum type="arabicPeriod"/>
            </a:pPr>
            <a:r>
              <a:rPr lang="en-US" sz="2400" dirty="0" smtClean="0"/>
              <a:t>Define </a:t>
            </a:r>
            <a:r>
              <a:rPr lang="en-US" sz="2400" dirty="0"/>
              <a:t>the term Carbon War Room or CWR.</a:t>
            </a:r>
          </a:p>
          <a:p>
            <a:pPr marL="514350" indent="-514350">
              <a:buFont typeface="+mj-lt"/>
              <a:buAutoNum type="arabicPeriod"/>
            </a:pPr>
            <a:r>
              <a:rPr lang="en-US" sz="2400" dirty="0" smtClean="0"/>
              <a:t>Describe </a:t>
            </a:r>
            <a:r>
              <a:rPr lang="en-US" sz="2400" dirty="0"/>
              <a:t>the “1.5 to Stay Alive” initiative</a:t>
            </a:r>
          </a:p>
          <a:p>
            <a:pPr marL="514350" indent="-514350">
              <a:buFont typeface="+mj-lt"/>
              <a:buAutoNum type="arabicPeriod"/>
            </a:pPr>
            <a:r>
              <a:rPr lang="en-US" sz="2400" dirty="0" smtClean="0"/>
              <a:t>Explain </a:t>
            </a:r>
            <a:r>
              <a:rPr lang="en-US" sz="2400" dirty="0"/>
              <a:t>the six leading green economy investments</a:t>
            </a:r>
            <a:r>
              <a:rPr lang="en-US" sz="2400" dirty="0" smtClean="0"/>
              <a:t>.</a:t>
            </a:r>
          </a:p>
          <a:p>
            <a:pPr marL="514350" indent="-514350">
              <a:buFont typeface="+mj-lt"/>
              <a:buAutoNum type="arabicPeriod"/>
            </a:pPr>
            <a:r>
              <a:rPr lang="en-US" sz="2400" dirty="0"/>
              <a:t>Identify how sustainability can be introduced into schools and the STEM (Science, Technology, Engineering and Math) curriculum</a:t>
            </a:r>
          </a:p>
          <a:p>
            <a:pPr marL="514350" indent="-514350">
              <a:buFont typeface="+mj-lt"/>
              <a:buAutoNum type="arabicPeriod"/>
            </a:pPr>
            <a:r>
              <a:rPr lang="en-US" sz="2400" dirty="0"/>
              <a:t>List the programs that can prepare the future green workforce</a:t>
            </a:r>
          </a:p>
          <a:p>
            <a:pPr marL="514350" indent="-514350">
              <a:buFont typeface="+mj-lt"/>
              <a:buAutoNum type="arabicPeriod"/>
            </a:pPr>
            <a:endParaRPr lang="en-US" sz="24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2</a:t>
            </a:fld>
            <a:endParaRPr lang="en-US" dirty="0"/>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3:</a:t>
            </a:r>
            <a:endParaRPr lang="en-US" dirty="0">
              <a:solidFill>
                <a:srgbClr val="F8F9D3"/>
              </a:solidFill>
            </a:endParaRPr>
          </a:p>
        </p:txBody>
      </p:sp>
      <p:sp>
        <p:nvSpPr>
          <p:cNvPr id="3" name="Rectangle 2"/>
          <p:cNvSpPr/>
          <p:nvPr/>
        </p:nvSpPr>
        <p:spPr>
          <a:xfrm>
            <a:off x="152400" y="1447800"/>
            <a:ext cx="8991600" cy="3108543"/>
          </a:xfrm>
          <a:prstGeom prst="rect">
            <a:avLst/>
          </a:prstGeom>
        </p:spPr>
        <p:txBody>
          <a:bodyPr wrap="square">
            <a:spAutoFit/>
          </a:bodyPr>
          <a:lstStyle/>
          <a:p>
            <a:r>
              <a:rPr lang="en-US" sz="2800" dirty="0" smtClean="0">
                <a:solidFill>
                  <a:srgbClr val="000000"/>
                </a:solidFill>
              </a:rPr>
              <a:t>What </a:t>
            </a:r>
            <a:r>
              <a:rPr lang="en-US" sz="2800" dirty="0">
                <a:solidFill>
                  <a:srgbClr val="000000"/>
                </a:solidFill>
              </a:rPr>
              <a:t>type of hydroelectricity production produces electricity by moving water between reservoirs at different elevations for peak demands?</a:t>
            </a:r>
          </a:p>
          <a:p>
            <a:r>
              <a:rPr lang="en-US" sz="2800" dirty="0">
                <a:solidFill>
                  <a:srgbClr val="000000"/>
                </a:solidFill>
              </a:rPr>
              <a:t>a.	Standard</a:t>
            </a:r>
          </a:p>
          <a:p>
            <a:r>
              <a:rPr lang="en-US" sz="2800" dirty="0">
                <a:solidFill>
                  <a:srgbClr val="000000"/>
                </a:solidFill>
              </a:rPr>
              <a:t>b.	Run of the river</a:t>
            </a:r>
          </a:p>
          <a:p>
            <a:r>
              <a:rPr lang="en-US" sz="2800" dirty="0">
                <a:solidFill>
                  <a:srgbClr val="000000"/>
                </a:solidFill>
              </a:rPr>
              <a:t>c.	</a:t>
            </a:r>
            <a:r>
              <a:rPr lang="en-US" sz="2800" dirty="0" smtClean="0">
                <a:solidFill>
                  <a:srgbClr val="000000"/>
                </a:solidFill>
              </a:rPr>
              <a:t>Pumped-storage</a:t>
            </a:r>
            <a:endParaRPr lang="en-US" sz="2800" dirty="0">
              <a:solidFill>
                <a:srgbClr val="000000"/>
              </a:solidFill>
            </a:endParaRPr>
          </a:p>
          <a:p>
            <a:r>
              <a:rPr lang="en-US" sz="2800" dirty="0">
                <a:solidFill>
                  <a:srgbClr val="000000"/>
                </a:solidFill>
              </a:rPr>
              <a:t>d.	Dumped storage</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20</a:t>
            </a:fld>
            <a:endParaRPr lang="en-US" dirty="0"/>
          </a:p>
        </p:txBody>
      </p:sp>
    </p:spTree>
    <p:extLst>
      <p:ext uri="{BB962C8B-B14F-4D97-AF65-F5344CB8AC3E}">
        <p14:creationId xmlns:p14="http://schemas.microsoft.com/office/powerpoint/2010/main" val="723448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3:</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smtClean="0">
                <a:solidFill>
                  <a:srgbClr val="000000"/>
                </a:solidFill>
              </a:rPr>
              <a:t>Pumped-storage</a:t>
            </a:r>
            <a:endParaRPr lang="en-US" sz="4000" dirty="0">
              <a:solidFill>
                <a:srgbClr val="000000"/>
              </a:solidFill>
            </a:endParaRP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21</a:t>
            </a:fld>
            <a:endParaRPr lang="en-US" dirty="0"/>
          </a:p>
        </p:txBody>
      </p:sp>
    </p:spTree>
    <p:extLst>
      <p:ext uri="{BB962C8B-B14F-4D97-AF65-F5344CB8AC3E}">
        <p14:creationId xmlns:p14="http://schemas.microsoft.com/office/powerpoint/2010/main" val="1265132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1.</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Building a Hydroelectric Generator</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22</a:t>
            </a:fld>
            <a:endParaRPr lang="en-US" dirty="0"/>
          </a:p>
        </p:txBody>
      </p:sp>
    </p:spTree>
    <p:extLst>
      <p:ext uri="{BB962C8B-B14F-4D97-AF65-F5344CB8AC3E}">
        <p14:creationId xmlns:p14="http://schemas.microsoft.com/office/powerpoint/2010/main" val="65458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OF THE </a:t>
            </a:r>
            <a:r>
              <a:rPr lang="en-US" dirty="0" smtClean="0"/>
              <a:t>RIVER 1.</a:t>
            </a:r>
            <a:endParaRPr lang="en-US" dirty="0"/>
          </a:p>
        </p:txBody>
      </p:sp>
      <p:sp>
        <p:nvSpPr>
          <p:cNvPr id="3" name="Content Placeholder 2"/>
          <p:cNvSpPr>
            <a:spLocks noGrp="1"/>
          </p:cNvSpPr>
          <p:nvPr>
            <p:ph idx="1"/>
          </p:nvPr>
        </p:nvSpPr>
        <p:spPr/>
        <p:txBody>
          <a:bodyPr/>
          <a:lstStyle/>
          <a:p>
            <a:r>
              <a:rPr lang="en-US" b="1" dirty="0" smtClean="0"/>
              <a:t>Run-of-the-River (ROR) Hydroelectricity </a:t>
            </a:r>
          </a:p>
          <a:p>
            <a:pPr lvl="1"/>
            <a:r>
              <a:rPr lang="en-US" dirty="0" smtClean="0"/>
              <a:t>Little </a:t>
            </a:r>
            <a:r>
              <a:rPr lang="en-US" dirty="0"/>
              <a:t>or no water storage is used </a:t>
            </a:r>
            <a:endParaRPr lang="en-US" dirty="0" smtClean="0"/>
          </a:p>
          <a:p>
            <a:pPr lvl="1"/>
            <a:r>
              <a:rPr lang="en-US" dirty="0" smtClean="0"/>
              <a:t>Referred </a:t>
            </a:r>
            <a:r>
              <a:rPr lang="en-US" dirty="0"/>
              <a:t>to as </a:t>
            </a:r>
            <a:r>
              <a:rPr lang="en-US" dirty="0" smtClean="0"/>
              <a:t>pondage</a:t>
            </a:r>
          </a:p>
          <a:p>
            <a:pPr lvl="1"/>
            <a:r>
              <a:rPr lang="en-US" dirty="0" smtClean="0"/>
              <a:t>No </a:t>
            </a:r>
            <a:r>
              <a:rPr lang="en-US" dirty="0"/>
              <a:t>pondage has no water </a:t>
            </a:r>
            <a:r>
              <a:rPr lang="en-US" dirty="0" smtClean="0"/>
              <a:t>storage</a:t>
            </a:r>
          </a:p>
          <a:p>
            <a:pPr lvl="1"/>
            <a:r>
              <a:rPr lang="en-US" dirty="0" smtClean="0"/>
              <a:t>Subject </a:t>
            </a:r>
            <a:r>
              <a:rPr lang="en-US" dirty="0"/>
              <a:t>to seasonal river </a:t>
            </a:r>
            <a:r>
              <a:rPr lang="en-US" dirty="0" smtClean="0"/>
              <a:t>flows</a:t>
            </a:r>
          </a:p>
          <a:p>
            <a:pPr lvl="1"/>
            <a:r>
              <a:rPr lang="en-US" dirty="0" smtClean="0"/>
              <a:t>Intermittent </a:t>
            </a:r>
            <a:r>
              <a:rPr lang="en-US" dirty="0"/>
              <a:t>energy </a:t>
            </a:r>
            <a:r>
              <a:rPr lang="en-US" dirty="0" smtClean="0"/>
              <a:t>source</a:t>
            </a:r>
          </a:p>
          <a:p>
            <a:pPr lvl="1"/>
            <a:r>
              <a:rPr lang="en-US" dirty="0" smtClean="0"/>
              <a:t>Plant </a:t>
            </a:r>
            <a:r>
              <a:rPr lang="en-US" dirty="0"/>
              <a:t>with pondage can regulate the water flow </a:t>
            </a:r>
            <a:endParaRPr lang="en-US" dirty="0" smtClean="0"/>
          </a:p>
          <a:p>
            <a:pPr lvl="1"/>
            <a:r>
              <a:rPr lang="en-US" dirty="0" smtClean="0"/>
              <a:t>At </a:t>
            </a:r>
            <a:r>
              <a:rPr lang="en-US" dirty="0"/>
              <a:t>all times and </a:t>
            </a:r>
            <a:r>
              <a:rPr lang="en-US" dirty="0" smtClean="0"/>
              <a:t>serve </a:t>
            </a:r>
            <a:r>
              <a:rPr lang="en-US" dirty="0"/>
              <a:t>as </a:t>
            </a:r>
            <a:r>
              <a:rPr lang="en-US" dirty="0" smtClean="0"/>
              <a:t>peaking power plant</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23</a:t>
            </a:fld>
            <a:endParaRPr lang="en-US" dirty="0"/>
          </a:p>
        </p:txBody>
      </p:sp>
    </p:spTree>
    <p:extLst>
      <p:ext uri="{BB962C8B-B14F-4D97-AF65-F5344CB8AC3E}">
        <p14:creationId xmlns:p14="http://schemas.microsoft.com/office/powerpoint/2010/main" val="296848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763000" cy="1097280"/>
          </a:xfrm>
        </p:spPr>
        <p:txBody>
          <a:bodyPr/>
          <a:lstStyle/>
          <a:p>
            <a:r>
              <a:rPr lang="en-US" dirty="0"/>
              <a:t>FIGURE 10-6 Run-of-the-river hydroelectricity</a:t>
            </a:r>
          </a:p>
        </p:txBody>
      </p:sp>
      <p:pic>
        <p:nvPicPr>
          <p:cNvPr id="5" name="Content Placeholder 4"/>
          <p:cNvPicPr>
            <a:picLocks noGrp="1" noChangeAspect="1"/>
          </p:cNvPicPr>
          <p:nvPr>
            <p:ph idx="1"/>
          </p:nvPr>
        </p:nvPicPr>
        <p:blipFill>
          <a:blip r:embed="rId2"/>
          <a:stretch>
            <a:fillRect/>
          </a:stretch>
        </p:blipFill>
        <p:spPr>
          <a:xfrm>
            <a:off x="228600" y="1752600"/>
            <a:ext cx="8673204" cy="40386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24</a:t>
            </a:fld>
            <a:endParaRPr lang="en-US" dirty="0"/>
          </a:p>
        </p:txBody>
      </p:sp>
    </p:spTree>
    <p:extLst>
      <p:ext uri="{BB962C8B-B14F-4D97-AF65-F5344CB8AC3E}">
        <p14:creationId xmlns:p14="http://schemas.microsoft.com/office/powerpoint/2010/main" val="3887515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200" dirty="0"/>
              <a:t>FIGURE </a:t>
            </a:r>
            <a:r>
              <a:rPr lang="en-US" sz="2200" dirty="0" smtClean="0"/>
              <a:t>10-7 Run-of-the-river </a:t>
            </a:r>
            <a:r>
              <a:rPr lang="en-US" sz="2200" dirty="0"/>
              <a:t>plant with a small dam built to create a headpond or headgate to make sure there is enough water entering </a:t>
            </a:r>
            <a:r>
              <a:rPr lang="en-US" sz="2200" dirty="0" smtClean="0"/>
              <a:t>penstock </a:t>
            </a:r>
            <a:r>
              <a:rPr lang="en-US" sz="2200" dirty="0"/>
              <a:t>pipes that lead to </a:t>
            </a:r>
            <a:r>
              <a:rPr lang="en-US" sz="2200" dirty="0" smtClean="0"/>
              <a:t>turbines </a:t>
            </a:r>
            <a:r>
              <a:rPr lang="en-US" sz="2200" dirty="0"/>
              <a:t>which are at a lower elevation. </a:t>
            </a:r>
          </a:p>
        </p:txBody>
      </p:sp>
      <p:pic>
        <p:nvPicPr>
          <p:cNvPr id="5" name="Content Placeholder 4"/>
          <p:cNvPicPr>
            <a:picLocks noGrp="1" noChangeAspect="1"/>
          </p:cNvPicPr>
          <p:nvPr>
            <p:ph idx="1"/>
          </p:nvPr>
        </p:nvPicPr>
        <p:blipFill>
          <a:blip r:embed="rId2"/>
          <a:stretch>
            <a:fillRect/>
          </a:stretch>
        </p:blipFill>
        <p:spPr>
          <a:xfrm>
            <a:off x="1295400" y="1447800"/>
            <a:ext cx="6309360" cy="4873436"/>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25</a:t>
            </a:fld>
            <a:endParaRPr lang="en-US" dirty="0"/>
          </a:p>
        </p:txBody>
      </p:sp>
    </p:spTree>
    <p:extLst>
      <p:ext uri="{BB962C8B-B14F-4D97-AF65-F5344CB8AC3E}">
        <p14:creationId xmlns:p14="http://schemas.microsoft.com/office/powerpoint/2010/main" val="805286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OF THE </a:t>
            </a:r>
            <a:r>
              <a:rPr lang="en-US" dirty="0" smtClean="0"/>
              <a:t>RIVER 2.</a:t>
            </a:r>
            <a:endParaRPr lang="en-US" dirty="0"/>
          </a:p>
        </p:txBody>
      </p:sp>
      <p:sp>
        <p:nvSpPr>
          <p:cNvPr id="3" name="Content Placeholder 2"/>
          <p:cNvSpPr>
            <a:spLocks noGrp="1"/>
          </p:cNvSpPr>
          <p:nvPr>
            <p:ph idx="1"/>
          </p:nvPr>
        </p:nvSpPr>
        <p:spPr/>
        <p:txBody>
          <a:bodyPr/>
          <a:lstStyle/>
          <a:p>
            <a:r>
              <a:rPr lang="en-US" b="1" dirty="0"/>
              <a:t>Run-of-the-River Advantages</a:t>
            </a:r>
          </a:p>
          <a:p>
            <a:pPr lvl="1"/>
            <a:r>
              <a:rPr lang="en-US" dirty="0" smtClean="0"/>
              <a:t>Create </a:t>
            </a:r>
            <a:r>
              <a:rPr lang="en-US" dirty="0"/>
              <a:t>sustainable energy </a:t>
            </a:r>
            <a:endParaRPr lang="en-US" dirty="0" smtClean="0"/>
          </a:p>
          <a:p>
            <a:pPr lvl="1"/>
            <a:r>
              <a:rPr lang="en-US" dirty="0" smtClean="0"/>
              <a:t>Cleaner </a:t>
            </a:r>
            <a:r>
              <a:rPr lang="en-US" dirty="0"/>
              <a:t>power, fewer greenhouse </a:t>
            </a:r>
            <a:r>
              <a:rPr lang="en-US" dirty="0" smtClean="0"/>
              <a:t>gases</a:t>
            </a:r>
          </a:p>
          <a:p>
            <a:pPr lvl="1"/>
            <a:r>
              <a:rPr lang="en-US" dirty="0" smtClean="0"/>
              <a:t>Less </a:t>
            </a:r>
            <a:r>
              <a:rPr lang="en-US" dirty="0"/>
              <a:t>flooding/reservoirs: </a:t>
            </a:r>
            <a:endParaRPr lang="en-US" dirty="0" smtClean="0"/>
          </a:p>
          <a:p>
            <a:pPr lvl="2"/>
            <a:r>
              <a:rPr lang="en-US" dirty="0" smtClean="0"/>
              <a:t>substantial </a:t>
            </a:r>
            <a:r>
              <a:rPr lang="en-US" dirty="0"/>
              <a:t>flooding of </a:t>
            </a:r>
            <a:r>
              <a:rPr lang="en-US" dirty="0" smtClean="0"/>
              <a:t>upper </a:t>
            </a:r>
            <a:r>
              <a:rPr lang="en-US" dirty="0"/>
              <a:t>part of </a:t>
            </a:r>
            <a:r>
              <a:rPr lang="en-US" dirty="0" smtClean="0"/>
              <a:t>river </a:t>
            </a:r>
            <a:r>
              <a:rPr lang="en-US" dirty="0"/>
              <a:t>is not required </a:t>
            </a:r>
            <a:endParaRPr lang="en-US" dirty="0" smtClean="0"/>
          </a:p>
          <a:p>
            <a:pPr lvl="2"/>
            <a:r>
              <a:rPr lang="en-US" dirty="0" smtClean="0"/>
              <a:t>Large </a:t>
            </a:r>
            <a:r>
              <a:rPr lang="en-US" dirty="0"/>
              <a:t>reservoir is not </a:t>
            </a:r>
            <a:r>
              <a:rPr lang="en-US" dirty="0" smtClean="0"/>
              <a:t>required</a:t>
            </a:r>
          </a:p>
          <a:p>
            <a:pPr lvl="2"/>
            <a:r>
              <a:rPr lang="en-US" dirty="0" smtClean="0"/>
              <a:t>People do </a:t>
            </a:r>
            <a:r>
              <a:rPr lang="en-US" dirty="0"/>
              <a:t>not need to be relocated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26</a:t>
            </a:fld>
            <a:endParaRPr lang="en-US" dirty="0"/>
          </a:p>
        </p:txBody>
      </p:sp>
    </p:spTree>
    <p:extLst>
      <p:ext uri="{BB962C8B-B14F-4D97-AF65-F5344CB8AC3E}">
        <p14:creationId xmlns:p14="http://schemas.microsoft.com/office/powerpoint/2010/main" val="2918035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OF THE </a:t>
            </a:r>
            <a:r>
              <a:rPr lang="en-US" dirty="0" smtClean="0"/>
              <a:t>RIVER 3.</a:t>
            </a:r>
            <a:endParaRPr lang="en-US" dirty="0"/>
          </a:p>
        </p:txBody>
      </p:sp>
      <p:sp>
        <p:nvSpPr>
          <p:cNvPr id="3" name="Content Placeholder 2"/>
          <p:cNvSpPr>
            <a:spLocks noGrp="1"/>
          </p:cNvSpPr>
          <p:nvPr>
            <p:ph idx="1"/>
          </p:nvPr>
        </p:nvSpPr>
        <p:spPr/>
        <p:txBody>
          <a:bodyPr/>
          <a:lstStyle/>
          <a:p>
            <a:r>
              <a:rPr lang="en-US" b="1" dirty="0"/>
              <a:t>Run-of-the-River </a:t>
            </a:r>
            <a:r>
              <a:rPr lang="en-US" b="1" dirty="0" smtClean="0"/>
              <a:t>Disadvantages</a:t>
            </a:r>
          </a:p>
          <a:p>
            <a:pPr lvl="1"/>
            <a:r>
              <a:rPr lang="en-US" dirty="0" smtClean="0"/>
              <a:t>Little </a:t>
            </a:r>
            <a:r>
              <a:rPr lang="en-US" dirty="0"/>
              <a:t>or no capacity for energy </a:t>
            </a:r>
            <a:r>
              <a:rPr lang="en-US" dirty="0" smtClean="0"/>
              <a:t>storage</a:t>
            </a:r>
          </a:p>
          <a:p>
            <a:pPr lvl="1"/>
            <a:r>
              <a:rPr lang="en-US" dirty="0" smtClean="0"/>
              <a:t>Generates </a:t>
            </a:r>
            <a:r>
              <a:rPr lang="en-US" dirty="0"/>
              <a:t>much more power during times </a:t>
            </a:r>
            <a:endParaRPr lang="en-US" dirty="0" smtClean="0"/>
          </a:p>
          <a:p>
            <a:pPr lvl="2"/>
            <a:r>
              <a:rPr lang="en-US" dirty="0" smtClean="0"/>
              <a:t>When </a:t>
            </a:r>
            <a:r>
              <a:rPr lang="en-US" dirty="0"/>
              <a:t>seasonal river flows are </a:t>
            </a:r>
            <a:r>
              <a:rPr lang="en-US" dirty="0" smtClean="0"/>
              <a:t>high but not low flow</a:t>
            </a:r>
            <a:endParaRPr lang="en-US" dirty="0"/>
          </a:p>
          <a:p>
            <a:pPr lvl="1"/>
            <a:r>
              <a:rPr lang="en-US" dirty="0" smtClean="0"/>
              <a:t>Create </a:t>
            </a:r>
            <a:r>
              <a:rPr lang="en-US" dirty="0"/>
              <a:t>a reservoir hundreds of miles (kilometers) </a:t>
            </a:r>
            <a:r>
              <a:rPr lang="en-US" dirty="0" smtClean="0"/>
              <a:t>long</a:t>
            </a:r>
            <a:endParaRPr lang="en-US" dirty="0"/>
          </a:p>
          <a:p>
            <a:pPr lvl="1"/>
            <a:r>
              <a:rPr lang="en-US" dirty="0" smtClean="0"/>
              <a:t>Environmental </a:t>
            </a:r>
            <a:r>
              <a:rPr lang="en-US" dirty="0"/>
              <a:t>impacts: </a:t>
            </a:r>
            <a:endParaRPr lang="en-US" dirty="0" smtClean="0"/>
          </a:p>
          <a:p>
            <a:pPr lvl="2"/>
            <a:r>
              <a:rPr lang="en-US" dirty="0" smtClean="0"/>
              <a:t>Large </a:t>
            </a:r>
            <a:r>
              <a:rPr lang="en-US" dirty="0"/>
              <a:t>projects have more environmental </a:t>
            </a:r>
            <a:r>
              <a:rPr lang="en-US" dirty="0" smtClean="0"/>
              <a:t>concerns</a:t>
            </a:r>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27</a:t>
            </a:fld>
            <a:endParaRPr lang="en-US" dirty="0"/>
          </a:p>
        </p:txBody>
      </p:sp>
    </p:spTree>
    <p:extLst>
      <p:ext uri="{BB962C8B-B14F-4D97-AF65-F5344CB8AC3E}">
        <p14:creationId xmlns:p14="http://schemas.microsoft.com/office/powerpoint/2010/main" val="100606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QUESTION 4: </a:t>
            </a:r>
            <a:r>
              <a:rPr lang="en-US" sz="4000" dirty="0" smtClean="0">
                <a:solidFill>
                  <a:srgbClr val="F8F9D3"/>
                </a:solidFill>
              </a:rPr>
              <a:t>?</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smtClean="0">
                <a:solidFill>
                  <a:srgbClr val="000000"/>
                </a:solidFill>
              </a:rPr>
              <a:t>What </a:t>
            </a:r>
            <a:r>
              <a:rPr lang="en-US" sz="3600" dirty="0">
                <a:solidFill>
                  <a:srgbClr val="000000"/>
                </a:solidFill>
              </a:rPr>
              <a:t>is a hydroelectricity plant where little or no water storage is used?</a:t>
            </a:r>
          </a:p>
          <a:p>
            <a:r>
              <a:rPr lang="en-US" sz="3600" dirty="0">
                <a:solidFill>
                  <a:srgbClr val="000000"/>
                </a:solidFill>
              </a:rPr>
              <a:t>a.	Conventional</a:t>
            </a:r>
          </a:p>
          <a:p>
            <a:r>
              <a:rPr lang="en-US" sz="3600" dirty="0">
                <a:solidFill>
                  <a:srgbClr val="000000"/>
                </a:solidFill>
              </a:rPr>
              <a:t>b.	Run of the </a:t>
            </a:r>
            <a:r>
              <a:rPr lang="en-US" sz="3600" dirty="0" smtClean="0">
                <a:solidFill>
                  <a:srgbClr val="000000"/>
                </a:solidFill>
              </a:rPr>
              <a:t>river</a:t>
            </a:r>
            <a:endParaRPr lang="en-US" sz="3600" dirty="0">
              <a:solidFill>
                <a:srgbClr val="000000"/>
              </a:solidFill>
            </a:endParaRPr>
          </a:p>
          <a:p>
            <a:r>
              <a:rPr lang="en-US" sz="3600" dirty="0">
                <a:solidFill>
                  <a:srgbClr val="000000"/>
                </a:solidFill>
              </a:rPr>
              <a:t>c.	Pumped-storage </a:t>
            </a:r>
          </a:p>
          <a:p>
            <a:r>
              <a:rPr lang="en-US" sz="3600" dirty="0">
                <a:solidFill>
                  <a:srgbClr val="000000"/>
                </a:solidFill>
              </a:rPr>
              <a:t>d.	Dumped storage</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28</a:t>
            </a:fld>
            <a:endParaRPr lang="en-US" dirty="0"/>
          </a:p>
        </p:txBody>
      </p:sp>
    </p:spTree>
    <p:extLst>
      <p:ext uri="{BB962C8B-B14F-4D97-AF65-F5344CB8AC3E}">
        <p14:creationId xmlns:p14="http://schemas.microsoft.com/office/powerpoint/2010/main" val="182976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229600" cy="1097280"/>
          </a:xfrm>
        </p:spPr>
        <p:txBody>
          <a:bodyPr/>
          <a:lstStyle/>
          <a:p>
            <a:r>
              <a:rPr lang="en-US" sz="3200" dirty="0" smtClean="0"/>
              <a:t>ANSWER 4:</a:t>
            </a:r>
            <a:endParaRPr lang="en-US" sz="3200" dirty="0">
              <a:solidFill>
                <a:srgbClr val="F8F9D3"/>
              </a:solidFill>
            </a:endParaRPr>
          </a:p>
        </p:txBody>
      </p:sp>
      <p:sp>
        <p:nvSpPr>
          <p:cNvPr id="6" name="Rectangle 5"/>
          <p:cNvSpPr/>
          <p:nvPr/>
        </p:nvSpPr>
        <p:spPr>
          <a:xfrm>
            <a:off x="486032" y="1657737"/>
            <a:ext cx="8534400" cy="707886"/>
          </a:xfrm>
          <a:prstGeom prst="rect">
            <a:avLst/>
          </a:prstGeom>
        </p:spPr>
        <p:txBody>
          <a:bodyPr wrap="square">
            <a:spAutoFit/>
          </a:bodyPr>
          <a:lstStyle/>
          <a:p>
            <a:r>
              <a:rPr lang="en-US" sz="4000" dirty="0">
                <a:solidFill>
                  <a:srgbClr val="000000"/>
                </a:solidFill>
              </a:rPr>
              <a:t>Run of the river</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29</a:t>
            </a:fld>
            <a:endParaRPr lang="en-US" dirty="0"/>
          </a:p>
        </p:txBody>
      </p:sp>
    </p:spTree>
    <p:extLst>
      <p:ext uri="{BB962C8B-B14F-4D97-AF65-F5344CB8AC3E}">
        <p14:creationId xmlns:p14="http://schemas.microsoft.com/office/powerpoint/2010/main" val="8039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HYDROELECTRICITY 1.</a:t>
            </a:r>
            <a:endParaRPr lang="en-US" dirty="0"/>
          </a:p>
        </p:txBody>
      </p:sp>
      <p:sp>
        <p:nvSpPr>
          <p:cNvPr id="3" name="Content Placeholder 2"/>
          <p:cNvSpPr>
            <a:spLocks noGrp="1"/>
          </p:cNvSpPr>
          <p:nvPr>
            <p:ph idx="1"/>
          </p:nvPr>
        </p:nvSpPr>
        <p:spPr>
          <a:xfrm>
            <a:off x="457200" y="1447801"/>
            <a:ext cx="8229600" cy="2743200"/>
          </a:xfrm>
        </p:spPr>
        <p:txBody>
          <a:bodyPr/>
          <a:lstStyle/>
          <a:p>
            <a:r>
              <a:rPr lang="en-US" b="1" dirty="0" smtClean="0"/>
              <a:t>Hydroelectricity</a:t>
            </a:r>
          </a:p>
          <a:p>
            <a:pPr lvl="1"/>
            <a:r>
              <a:rPr lang="en-US" dirty="0" smtClean="0"/>
              <a:t>Converting flowing </a:t>
            </a:r>
            <a:r>
              <a:rPr lang="en-US" dirty="0"/>
              <a:t>water energy </a:t>
            </a:r>
            <a:endParaRPr lang="en-US" dirty="0" smtClean="0"/>
          </a:p>
          <a:p>
            <a:pPr lvl="2"/>
            <a:r>
              <a:rPr lang="en-US" dirty="0" smtClean="0"/>
              <a:t>Into mechanical </a:t>
            </a:r>
            <a:r>
              <a:rPr lang="en-US" dirty="0"/>
              <a:t>energy of a turbine </a:t>
            </a:r>
            <a:endParaRPr lang="en-US" dirty="0" smtClean="0"/>
          </a:p>
          <a:p>
            <a:pPr lvl="2"/>
            <a:r>
              <a:rPr lang="en-US" dirty="0" smtClean="0"/>
              <a:t>AC </a:t>
            </a:r>
            <a:r>
              <a:rPr lang="en-US" dirty="0"/>
              <a:t>hydroelectric generator to generate </a:t>
            </a:r>
            <a:r>
              <a:rPr lang="en-US" dirty="0" smtClean="0"/>
              <a:t>electricity</a:t>
            </a:r>
          </a:p>
          <a:p>
            <a:pPr lvl="2"/>
            <a:r>
              <a:rPr lang="en-US" dirty="0" smtClean="0"/>
              <a:t>China largest </a:t>
            </a:r>
            <a:r>
              <a:rPr lang="en-US" dirty="0"/>
              <a:t>producer of hydroelectricity </a:t>
            </a:r>
          </a:p>
        </p:txBody>
      </p:sp>
      <p:sp>
        <p:nvSpPr>
          <p:cNvPr id="4" name="Slide Number Placeholder 3"/>
          <p:cNvSpPr>
            <a:spLocks noGrp="1"/>
          </p:cNvSpPr>
          <p:nvPr>
            <p:ph type="sldNum" sz="quarter" idx="12"/>
          </p:nvPr>
        </p:nvSpPr>
        <p:spPr/>
        <p:txBody>
          <a:bodyPr/>
          <a:lstStyle/>
          <a:p>
            <a:fld id="{200B2350-5261-4F5C-9DF5-EF0D264FC8D2}" type="slidenum">
              <a:rPr lang="en-US" smtClean="0"/>
              <a:pPr/>
              <a:t>3</a:t>
            </a:fld>
            <a:endParaRPr lang="en-US" dirty="0"/>
          </a:p>
        </p:txBody>
      </p:sp>
      <p:pic>
        <p:nvPicPr>
          <p:cNvPr id="5" name="Picture 4"/>
          <p:cNvPicPr>
            <a:picLocks noChangeAspect="1"/>
          </p:cNvPicPr>
          <p:nvPr/>
        </p:nvPicPr>
        <p:blipFill>
          <a:blip r:embed="rId2"/>
          <a:stretch>
            <a:fillRect/>
          </a:stretch>
        </p:blipFill>
        <p:spPr>
          <a:xfrm>
            <a:off x="990600" y="5303309"/>
            <a:ext cx="682811" cy="682811"/>
          </a:xfrm>
          <a:prstGeom prst="rect">
            <a:avLst/>
          </a:prstGeom>
        </p:spPr>
      </p:pic>
      <p:sp>
        <p:nvSpPr>
          <p:cNvPr id="6" name="Rectangle 5"/>
          <p:cNvSpPr/>
          <p:nvPr/>
        </p:nvSpPr>
        <p:spPr>
          <a:xfrm>
            <a:off x="1656935" y="5303309"/>
            <a:ext cx="4572000" cy="646331"/>
          </a:xfrm>
          <a:prstGeom prst="rect">
            <a:avLst/>
          </a:prstGeom>
        </p:spPr>
        <p:txBody>
          <a:bodyPr>
            <a:spAutoFit/>
          </a:bodyPr>
          <a:lstStyle/>
          <a:p>
            <a:pPr fontAlgn="base"/>
            <a:r>
              <a:rPr lang="en-US" b="1" dirty="0">
                <a:solidFill>
                  <a:srgbClr val="E09900"/>
                </a:solidFill>
                <a:latin typeface="Arial" panose="020B0604020202020204" pitchFamily="34" charset="0"/>
                <a:hlinkClick r:id="rId3"/>
              </a:rPr>
              <a:t>Hydropower in a Pipe: 1:54</a:t>
            </a:r>
            <a:endParaRPr lang="en-US" dirty="0">
              <a:solidFill>
                <a:srgbClr val="4F4F4F"/>
              </a:solidFill>
              <a:latin typeface="Arial" panose="020B0604020202020204" pitchFamily="34" charset="0"/>
            </a:endParaRPr>
          </a:p>
          <a:p>
            <a:pPr fontAlgn="base"/>
            <a:r>
              <a:rPr lang="en-US" b="1" dirty="0">
                <a:solidFill>
                  <a:srgbClr val="E09900"/>
                </a:solidFill>
                <a:latin typeface="Arial" panose="020B0604020202020204" pitchFamily="34" charset="0"/>
                <a:hlinkClick r:id="rId4"/>
              </a:rPr>
              <a:t>How to Make Electricity with Water: 3:52</a:t>
            </a:r>
            <a:endParaRPr lang="en-US" b="0" i="0" dirty="0">
              <a:solidFill>
                <a:srgbClr val="4F4F4F"/>
              </a:solidFill>
              <a:effectLst/>
              <a:latin typeface="Arial" panose="020B0604020202020204" pitchFamily="34" charset="0"/>
            </a:endParaRPr>
          </a:p>
        </p:txBody>
      </p:sp>
    </p:spTree>
    <p:extLst>
      <p:ext uri="{BB962C8B-B14F-4D97-AF65-F5344CB8AC3E}">
        <p14:creationId xmlns:p14="http://schemas.microsoft.com/office/powerpoint/2010/main" val="34053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MICRO-HYDRO </a:t>
            </a:r>
            <a:r>
              <a:rPr lang="en-US" dirty="0" smtClean="0"/>
              <a:t>SYSTEMS 1.</a:t>
            </a:r>
            <a:endParaRPr lang="en-US" dirty="0"/>
          </a:p>
        </p:txBody>
      </p:sp>
      <p:sp>
        <p:nvSpPr>
          <p:cNvPr id="3" name="Content Placeholder 2"/>
          <p:cNvSpPr>
            <a:spLocks noGrp="1"/>
          </p:cNvSpPr>
          <p:nvPr>
            <p:ph idx="1"/>
          </p:nvPr>
        </p:nvSpPr>
        <p:spPr>
          <a:xfrm>
            <a:off x="457200" y="1447800"/>
            <a:ext cx="8610600" cy="4525963"/>
          </a:xfrm>
        </p:spPr>
        <p:txBody>
          <a:bodyPr/>
          <a:lstStyle/>
          <a:p>
            <a:r>
              <a:rPr lang="en-US" b="1" dirty="0" smtClean="0"/>
              <a:t>Micro-Hydro Systems</a:t>
            </a:r>
          </a:p>
          <a:p>
            <a:pPr lvl="1"/>
            <a:r>
              <a:rPr lang="en-US" dirty="0" smtClean="0"/>
              <a:t>Produces </a:t>
            </a:r>
            <a:r>
              <a:rPr lang="en-US" dirty="0"/>
              <a:t>from 5 kilowatts (kW) to 100 </a:t>
            </a:r>
            <a:r>
              <a:rPr lang="en-US" dirty="0" smtClean="0"/>
              <a:t>kilowatts</a:t>
            </a:r>
          </a:p>
          <a:p>
            <a:pPr lvl="1"/>
            <a:r>
              <a:rPr lang="en-US" dirty="0" smtClean="0"/>
              <a:t>Using natural </a:t>
            </a:r>
            <a:r>
              <a:rPr lang="en-US" dirty="0"/>
              <a:t>flow of </a:t>
            </a:r>
            <a:r>
              <a:rPr lang="en-US" dirty="0" smtClean="0"/>
              <a:t>water</a:t>
            </a:r>
          </a:p>
          <a:p>
            <a:pPr lvl="1"/>
            <a:r>
              <a:rPr lang="en-US" dirty="0" smtClean="0"/>
              <a:t>Provide </a:t>
            </a:r>
            <a:r>
              <a:rPr lang="en-US" dirty="0"/>
              <a:t>power to an isolated home or small </a:t>
            </a:r>
            <a:r>
              <a:rPr lang="en-US" dirty="0" smtClean="0"/>
              <a:t>community</a:t>
            </a:r>
          </a:p>
          <a:p>
            <a:pPr lvl="1"/>
            <a:r>
              <a:rPr lang="en-US" dirty="0" smtClean="0"/>
              <a:t>Connected </a:t>
            </a:r>
            <a:r>
              <a:rPr lang="en-US" dirty="0"/>
              <a:t>to electric power </a:t>
            </a:r>
            <a:r>
              <a:rPr lang="en-US" dirty="0" smtClean="0"/>
              <a:t>grids</a:t>
            </a:r>
          </a:p>
          <a:p>
            <a:pPr lvl="1"/>
            <a:r>
              <a:rPr lang="en-US" dirty="0" smtClean="0"/>
              <a:t>Developing nations</a:t>
            </a:r>
          </a:p>
          <a:p>
            <a:pPr lvl="2"/>
            <a:r>
              <a:rPr lang="en-US" dirty="0"/>
              <a:t>A</a:t>
            </a:r>
            <a:r>
              <a:rPr lang="en-US" dirty="0" smtClean="0"/>
              <a:t>ccomplished </a:t>
            </a:r>
            <a:r>
              <a:rPr lang="en-US" dirty="0"/>
              <a:t>with </a:t>
            </a:r>
            <a:r>
              <a:rPr lang="en-US" b="1" dirty="0" smtClean="0">
                <a:solidFill>
                  <a:srgbClr val="0000FF"/>
                </a:solidFill>
              </a:rPr>
              <a:t>Pelton </a:t>
            </a:r>
            <a:r>
              <a:rPr lang="en-US" b="1" dirty="0">
                <a:solidFill>
                  <a:srgbClr val="0000FF"/>
                </a:solidFill>
              </a:rPr>
              <a:t>wheel </a:t>
            </a:r>
            <a:r>
              <a:rPr lang="en-US" dirty="0"/>
              <a:t>for high </a:t>
            </a:r>
            <a:r>
              <a:rPr lang="en-US" dirty="0" smtClean="0"/>
              <a:t>head</a:t>
            </a:r>
          </a:p>
          <a:p>
            <a:pPr lvl="2"/>
            <a:r>
              <a:rPr lang="en-US" dirty="0" smtClean="0"/>
              <a:t>Low </a:t>
            </a:r>
            <a:r>
              <a:rPr lang="en-US" dirty="0"/>
              <a:t>flow water supply. </a:t>
            </a:r>
            <a:r>
              <a:rPr lang="en-US" b="1" dirty="0" smtClean="0">
                <a:solidFill>
                  <a:srgbClr val="0000FF"/>
                </a:solidFill>
              </a:rPr>
              <a:t>SEE FIGURE 10-9 </a:t>
            </a:r>
            <a:endParaRPr lang="en-US" b="1" dirty="0">
              <a:solidFill>
                <a:srgbClr val="0000FF"/>
              </a:solidFill>
            </a:endParaRPr>
          </a:p>
        </p:txBody>
      </p:sp>
      <p:sp>
        <p:nvSpPr>
          <p:cNvPr id="4" name="Slide Number Placeholder 3"/>
          <p:cNvSpPr>
            <a:spLocks noGrp="1"/>
          </p:cNvSpPr>
          <p:nvPr>
            <p:ph type="sldNum" sz="quarter" idx="12"/>
          </p:nvPr>
        </p:nvSpPr>
        <p:spPr/>
        <p:txBody>
          <a:bodyPr/>
          <a:lstStyle/>
          <a:p>
            <a:fld id="{200B2350-5261-4F5C-9DF5-EF0D264FC8D2}" type="slidenum">
              <a:rPr lang="en-US" smtClean="0"/>
              <a:pPr/>
              <a:t>30</a:t>
            </a:fld>
            <a:endParaRPr lang="en-US" dirty="0"/>
          </a:p>
        </p:txBody>
      </p:sp>
    </p:spTree>
    <p:extLst>
      <p:ext uri="{BB962C8B-B14F-4D97-AF65-F5344CB8AC3E}">
        <p14:creationId xmlns:p14="http://schemas.microsoft.com/office/powerpoint/2010/main" val="1804596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10-8 Micro-hydro hydroelectric power system </a:t>
            </a:r>
          </a:p>
        </p:txBody>
      </p:sp>
      <p:pic>
        <p:nvPicPr>
          <p:cNvPr id="5" name="Content Placeholder 4"/>
          <p:cNvPicPr>
            <a:picLocks noGrp="1" noChangeAspect="1"/>
          </p:cNvPicPr>
          <p:nvPr>
            <p:ph idx="1"/>
          </p:nvPr>
        </p:nvPicPr>
        <p:blipFill>
          <a:blip r:embed="rId2"/>
          <a:stretch>
            <a:fillRect/>
          </a:stretch>
        </p:blipFill>
        <p:spPr>
          <a:xfrm>
            <a:off x="580151" y="1676400"/>
            <a:ext cx="7725649" cy="45720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31</a:t>
            </a:fld>
            <a:endParaRPr lang="en-US" dirty="0"/>
          </a:p>
        </p:txBody>
      </p:sp>
    </p:spTree>
    <p:extLst>
      <p:ext uri="{BB962C8B-B14F-4D97-AF65-F5344CB8AC3E}">
        <p14:creationId xmlns:p14="http://schemas.microsoft.com/office/powerpoint/2010/main" val="249458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534400" cy="1097280"/>
          </a:xfrm>
        </p:spPr>
        <p:txBody>
          <a:bodyPr/>
          <a:lstStyle/>
          <a:p>
            <a:r>
              <a:rPr lang="en-US" sz="2000" dirty="0"/>
              <a:t>FIGURE </a:t>
            </a:r>
            <a:r>
              <a:rPr lang="en-US" sz="2000" dirty="0" smtClean="0"/>
              <a:t>10-9 The </a:t>
            </a:r>
            <a:r>
              <a:rPr lang="en-US" sz="2000" dirty="0"/>
              <a:t>Pelton wheel is an impulse type water turbine that was invented by Lester Allan Pelton in the 1870s.  The installation </a:t>
            </a:r>
            <a:r>
              <a:rPr lang="en-US" sz="2000" dirty="0" smtClean="0"/>
              <a:t>is </a:t>
            </a:r>
            <a:r>
              <a:rPr lang="en-US" sz="2000" dirty="0"/>
              <a:t>often just a small dammed pool, at the top of a waterfall, with several hundred feet of pipe leading to a small generator </a:t>
            </a:r>
            <a:r>
              <a:rPr lang="en-US" sz="2000" dirty="0" smtClean="0"/>
              <a:t>housing, SEE FIGURE 10-8 </a:t>
            </a:r>
            <a:endParaRPr lang="en-US" sz="2000" dirty="0"/>
          </a:p>
        </p:txBody>
      </p:sp>
      <p:pic>
        <p:nvPicPr>
          <p:cNvPr id="5" name="Content Placeholder 4"/>
          <p:cNvPicPr>
            <a:picLocks noGrp="1" noChangeAspect="1"/>
          </p:cNvPicPr>
          <p:nvPr>
            <p:ph idx="1"/>
          </p:nvPr>
        </p:nvPicPr>
        <p:blipFill>
          <a:blip r:embed="rId2"/>
          <a:stretch>
            <a:fillRect/>
          </a:stretch>
        </p:blipFill>
        <p:spPr>
          <a:xfrm>
            <a:off x="102973" y="1752600"/>
            <a:ext cx="8126014" cy="42672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32</a:t>
            </a:fld>
            <a:endParaRPr lang="en-US" dirty="0"/>
          </a:p>
        </p:txBody>
      </p:sp>
    </p:spTree>
    <p:extLst>
      <p:ext uri="{BB962C8B-B14F-4D97-AF65-F5344CB8AC3E}">
        <p14:creationId xmlns:p14="http://schemas.microsoft.com/office/powerpoint/2010/main" val="1734654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MICRO-HYDRO </a:t>
            </a:r>
            <a:r>
              <a:rPr lang="en-US" dirty="0" smtClean="0"/>
              <a:t>SYSTEMS 2.</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a:t>Micro-Hydro Power Advantages</a:t>
            </a:r>
          </a:p>
          <a:p>
            <a:pPr lvl="1"/>
            <a:r>
              <a:rPr lang="en-US" dirty="0" smtClean="0"/>
              <a:t>Uses Natural </a:t>
            </a:r>
            <a:r>
              <a:rPr lang="en-US" dirty="0"/>
              <a:t>flow of water to create the </a:t>
            </a:r>
            <a:r>
              <a:rPr lang="en-US" dirty="0" smtClean="0"/>
              <a:t>power</a:t>
            </a:r>
          </a:p>
          <a:p>
            <a:pPr lvl="1"/>
            <a:r>
              <a:rPr lang="en-US" dirty="0" smtClean="0"/>
              <a:t>No </a:t>
            </a:r>
            <a:r>
              <a:rPr lang="en-US" dirty="0"/>
              <a:t>direct emissions resulting from this </a:t>
            </a:r>
            <a:r>
              <a:rPr lang="en-US" dirty="0" smtClean="0"/>
              <a:t>conversion</a:t>
            </a:r>
          </a:p>
          <a:p>
            <a:pPr lvl="1"/>
            <a:r>
              <a:rPr lang="en-US" dirty="0" smtClean="0"/>
              <a:t>ROR system </a:t>
            </a:r>
            <a:r>
              <a:rPr lang="en-US" dirty="0"/>
              <a:t>meaning </a:t>
            </a:r>
            <a:r>
              <a:rPr lang="en-US" dirty="0" smtClean="0"/>
              <a:t>water </a:t>
            </a:r>
            <a:r>
              <a:rPr lang="en-US" dirty="0"/>
              <a:t>diverted from </a:t>
            </a:r>
            <a:r>
              <a:rPr lang="en-US" dirty="0" smtClean="0"/>
              <a:t>river</a:t>
            </a:r>
          </a:p>
          <a:p>
            <a:pPr lvl="1"/>
            <a:r>
              <a:rPr lang="en-US" dirty="0" smtClean="0"/>
              <a:t>Redirected </a:t>
            </a:r>
            <a:r>
              <a:rPr lang="en-US" dirty="0"/>
              <a:t>back into the same watercourse </a:t>
            </a:r>
            <a:endParaRPr lang="en-US" dirty="0" smtClean="0"/>
          </a:p>
          <a:p>
            <a:pPr lvl="1"/>
            <a:r>
              <a:rPr lang="en-US" dirty="0" smtClean="0"/>
              <a:t>Adds </a:t>
            </a:r>
            <a:r>
              <a:rPr lang="en-US" dirty="0"/>
              <a:t>to </a:t>
            </a:r>
            <a:r>
              <a:rPr lang="en-US" dirty="0" smtClean="0"/>
              <a:t>potential </a:t>
            </a:r>
            <a:r>
              <a:rPr lang="en-US" dirty="0"/>
              <a:t>economic benefits of </a:t>
            </a:r>
            <a:r>
              <a:rPr lang="en-US" dirty="0" smtClean="0"/>
              <a:t>efficiency</a:t>
            </a:r>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33</a:t>
            </a:fld>
            <a:endParaRPr lang="en-US" dirty="0"/>
          </a:p>
        </p:txBody>
      </p:sp>
      <p:pic>
        <p:nvPicPr>
          <p:cNvPr id="5" name="Picture 4"/>
          <p:cNvPicPr>
            <a:picLocks noChangeAspect="1"/>
          </p:cNvPicPr>
          <p:nvPr/>
        </p:nvPicPr>
        <p:blipFill>
          <a:blip r:embed="rId2"/>
          <a:stretch>
            <a:fillRect/>
          </a:stretch>
        </p:blipFill>
        <p:spPr>
          <a:xfrm>
            <a:off x="990600" y="5303309"/>
            <a:ext cx="682811" cy="682811"/>
          </a:xfrm>
          <a:prstGeom prst="rect">
            <a:avLst/>
          </a:prstGeom>
        </p:spPr>
      </p:pic>
      <p:sp>
        <p:nvSpPr>
          <p:cNvPr id="6" name="Rectangle 5"/>
          <p:cNvSpPr/>
          <p:nvPr/>
        </p:nvSpPr>
        <p:spPr>
          <a:xfrm>
            <a:off x="1673411" y="5345668"/>
            <a:ext cx="5105400"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An Introduction to Micro Hydro System: 7:14</a:t>
            </a:r>
            <a:endParaRPr lang="en-US" dirty="0"/>
          </a:p>
        </p:txBody>
      </p:sp>
    </p:spTree>
    <p:extLst>
      <p:ext uri="{BB962C8B-B14F-4D97-AF65-F5344CB8AC3E}">
        <p14:creationId xmlns:p14="http://schemas.microsoft.com/office/powerpoint/2010/main" val="4066233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MICRO-HYDRO </a:t>
            </a:r>
            <a:r>
              <a:rPr lang="en-US" dirty="0" smtClean="0"/>
              <a:t>SYSTEMS 3.</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Micro-Hydro Power </a:t>
            </a:r>
            <a:r>
              <a:rPr lang="en-US" b="1" dirty="0" smtClean="0"/>
              <a:t>Disadvantages</a:t>
            </a:r>
          </a:p>
          <a:p>
            <a:pPr lvl="1"/>
            <a:r>
              <a:rPr lang="en-US" dirty="0" smtClean="0"/>
              <a:t>Limited </a:t>
            </a:r>
            <a:r>
              <a:rPr lang="en-US" dirty="0"/>
              <a:t>mainly by site </a:t>
            </a:r>
            <a:r>
              <a:rPr lang="en-US" dirty="0" smtClean="0"/>
              <a:t>characteristics </a:t>
            </a:r>
          </a:p>
          <a:p>
            <a:pPr lvl="1"/>
            <a:r>
              <a:rPr lang="en-US" dirty="0"/>
              <a:t>D</a:t>
            </a:r>
            <a:r>
              <a:rPr lang="en-US" dirty="0" smtClean="0"/>
              <a:t>irect </a:t>
            </a:r>
            <a:r>
              <a:rPr lang="en-US" dirty="0"/>
              <a:t>limitation comes from small sources </a:t>
            </a:r>
            <a:endParaRPr lang="en-US" dirty="0" smtClean="0"/>
          </a:p>
          <a:p>
            <a:pPr lvl="2"/>
            <a:r>
              <a:rPr lang="en-US" dirty="0" smtClean="0"/>
              <a:t>With </a:t>
            </a:r>
            <a:r>
              <a:rPr lang="en-US" dirty="0"/>
              <a:t>microscopic flow. </a:t>
            </a:r>
          </a:p>
          <a:p>
            <a:pPr lvl="1"/>
            <a:r>
              <a:rPr lang="en-US" dirty="0" smtClean="0"/>
              <a:t>Water </a:t>
            </a:r>
            <a:r>
              <a:rPr lang="en-US" dirty="0"/>
              <a:t>flow can fluctuate seasonally in some areas.</a:t>
            </a:r>
          </a:p>
          <a:p>
            <a:pPr lvl="1"/>
            <a:r>
              <a:rPr lang="en-US" dirty="0" smtClean="0"/>
              <a:t>Distance </a:t>
            </a:r>
            <a:r>
              <a:rPr lang="en-US" dirty="0"/>
              <a:t>from </a:t>
            </a:r>
            <a:r>
              <a:rPr lang="en-US" dirty="0" smtClean="0"/>
              <a:t>power </a:t>
            </a:r>
            <a:r>
              <a:rPr lang="en-US" dirty="0"/>
              <a:t>source to </a:t>
            </a:r>
            <a:r>
              <a:rPr lang="en-US" dirty="0" smtClean="0"/>
              <a:t>site </a:t>
            </a:r>
            <a:r>
              <a:rPr lang="en-US" dirty="0"/>
              <a:t>in need of energy</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34</a:t>
            </a:fld>
            <a:endParaRPr lang="en-US" dirty="0"/>
          </a:p>
        </p:txBody>
      </p:sp>
    </p:spTree>
    <p:extLst>
      <p:ext uri="{BB962C8B-B14F-4D97-AF65-F5344CB8AC3E}">
        <p14:creationId xmlns:p14="http://schemas.microsoft.com/office/powerpoint/2010/main" val="331365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PICO-HYDRO </a:t>
            </a:r>
            <a:r>
              <a:rPr lang="en-US" dirty="0" smtClean="0"/>
              <a:t>SYSTEMS 1.</a:t>
            </a:r>
            <a:endParaRPr lang="en-US" dirty="0"/>
          </a:p>
        </p:txBody>
      </p:sp>
      <p:sp>
        <p:nvSpPr>
          <p:cNvPr id="3" name="Content Placeholder 2"/>
          <p:cNvSpPr>
            <a:spLocks noGrp="1"/>
          </p:cNvSpPr>
          <p:nvPr>
            <p:ph idx="1"/>
          </p:nvPr>
        </p:nvSpPr>
        <p:spPr/>
        <p:txBody>
          <a:bodyPr/>
          <a:lstStyle/>
          <a:p>
            <a:r>
              <a:rPr lang="en-US" b="1" dirty="0"/>
              <a:t>Pico </a:t>
            </a:r>
            <a:r>
              <a:rPr lang="en-US" b="1" dirty="0" smtClean="0"/>
              <a:t>Hydro System</a:t>
            </a:r>
          </a:p>
          <a:p>
            <a:pPr lvl="1"/>
            <a:r>
              <a:rPr lang="en-US" dirty="0" smtClean="0"/>
              <a:t>Less </a:t>
            </a:r>
            <a:r>
              <a:rPr lang="en-US" dirty="0"/>
              <a:t>than 5 </a:t>
            </a:r>
            <a:r>
              <a:rPr lang="en-US" dirty="0" smtClean="0"/>
              <a:t>kilowatts</a:t>
            </a:r>
          </a:p>
          <a:p>
            <a:pPr lvl="1"/>
            <a:r>
              <a:rPr lang="en-US" dirty="0" smtClean="0"/>
              <a:t>Remote </a:t>
            </a:r>
            <a:r>
              <a:rPr lang="en-US" dirty="0"/>
              <a:t>communities </a:t>
            </a:r>
            <a:r>
              <a:rPr lang="en-US" dirty="0" smtClean="0"/>
              <a:t>require </a:t>
            </a:r>
            <a:r>
              <a:rPr lang="en-US" dirty="0"/>
              <a:t>only a small </a:t>
            </a:r>
            <a:r>
              <a:rPr lang="en-US" dirty="0" smtClean="0"/>
              <a:t>amount</a:t>
            </a:r>
          </a:p>
          <a:p>
            <a:pPr lvl="1"/>
            <a:r>
              <a:rPr lang="en-US" dirty="0" smtClean="0"/>
              <a:t>Smaller </a:t>
            </a:r>
            <a:r>
              <a:rPr lang="en-US" dirty="0"/>
              <a:t>turbines of 200 to 300 watts may </a:t>
            </a:r>
            <a:r>
              <a:rPr lang="en-US" dirty="0" smtClean="0"/>
              <a:t>power</a:t>
            </a:r>
          </a:p>
          <a:p>
            <a:pPr lvl="1"/>
            <a:r>
              <a:rPr lang="en-US" dirty="0" smtClean="0"/>
              <a:t>Single </a:t>
            </a:r>
            <a:r>
              <a:rPr lang="en-US" dirty="0"/>
              <a:t>home in a developing </a:t>
            </a:r>
            <a:r>
              <a:rPr lang="en-US" dirty="0" smtClean="0"/>
              <a:t>country</a:t>
            </a:r>
          </a:p>
          <a:p>
            <a:pPr lvl="1"/>
            <a:r>
              <a:rPr lang="en-US" dirty="0" smtClean="0"/>
              <a:t>ROR system </a:t>
            </a:r>
            <a:r>
              <a:rPr lang="en-US" dirty="0"/>
              <a:t>meaning </a:t>
            </a:r>
            <a:r>
              <a:rPr lang="en-US" dirty="0" smtClean="0"/>
              <a:t>water </a:t>
            </a:r>
            <a:r>
              <a:rPr lang="en-US" dirty="0"/>
              <a:t>diverted </a:t>
            </a:r>
            <a:r>
              <a:rPr lang="en-US" dirty="0" smtClean="0"/>
              <a:t>from river </a:t>
            </a:r>
          </a:p>
          <a:p>
            <a:pPr lvl="1"/>
            <a:r>
              <a:rPr lang="en-US" dirty="0" smtClean="0"/>
              <a:t>Redirected </a:t>
            </a:r>
            <a:r>
              <a:rPr lang="en-US" dirty="0"/>
              <a:t>back into the same </a:t>
            </a:r>
            <a:r>
              <a:rPr lang="en-US" dirty="0" smtClean="0"/>
              <a:t>watercourse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35</a:t>
            </a:fld>
            <a:endParaRPr lang="en-US" dirty="0"/>
          </a:p>
        </p:txBody>
      </p:sp>
      <p:pic>
        <p:nvPicPr>
          <p:cNvPr id="5" name="Picture 4"/>
          <p:cNvPicPr>
            <a:picLocks noChangeAspect="1"/>
          </p:cNvPicPr>
          <p:nvPr/>
        </p:nvPicPr>
        <p:blipFill>
          <a:blip r:embed="rId2"/>
          <a:stretch>
            <a:fillRect/>
          </a:stretch>
        </p:blipFill>
        <p:spPr>
          <a:xfrm>
            <a:off x="990600" y="5303309"/>
            <a:ext cx="682811" cy="682811"/>
          </a:xfrm>
          <a:prstGeom prst="rect">
            <a:avLst/>
          </a:prstGeom>
        </p:spPr>
      </p:pic>
      <p:sp>
        <p:nvSpPr>
          <p:cNvPr id="6" name="Rectangle 5"/>
          <p:cNvSpPr/>
          <p:nvPr/>
        </p:nvSpPr>
        <p:spPr>
          <a:xfrm>
            <a:off x="1673411" y="5303309"/>
            <a:ext cx="3313728"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Pico Hydro for Science: 8:30</a:t>
            </a:r>
            <a:endParaRPr lang="en-US" dirty="0"/>
          </a:p>
        </p:txBody>
      </p:sp>
    </p:spTree>
    <p:extLst>
      <p:ext uri="{BB962C8B-B14F-4D97-AF65-F5344CB8AC3E}">
        <p14:creationId xmlns:p14="http://schemas.microsoft.com/office/powerpoint/2010/main" val="2160689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10-10 Pico-hydro installation</a:t>
            </a:r>
          </a:p>
        </p:txBody>
      </p:sp>
      <p:pic>
        <p:nvPicPr>
          <p:cNvPr id="5" name="Content Placeholder 4"/>
          <p:cNvPicPr>
            <a:picLocks noGrp="1" noChangeAspect="1"/>
          </p:cNvPicPr>
          <p:nvPr>
            <p:ph idx="1"/>
          </p:nvPr>
        </p:nvPicPr>
        <p:blipFill>
          <a:blip r:embed="rId2"/>
          <a:stretch>
            <a:fillRect/>
          </a:stretch>
        </p:blipFill>
        <p:spPr>
          <a:xfrm>
            <a:off x="1600200" y="1447800"/>
            <a:ext cx="5944115" cy="4456562"/>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36</a:t>
            </a:fld>
            <a:endParaRPr lang="en-US" dirty="0"/>
          </a:p>
        </p:txBody>
      </p:sp>
    </p:spTree>
    <p:extLst>
      <p:ext uri="{BB962C8B-B14F-4D97-AF65-F5344CB8AC3E}">
        <p14:creationId xmlns:p14="http://schemas.microsoft.com/office/powerpoint/2010/main" val="4207449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ENERGY </a:t>
            </a:r>
            <a:r>
              <a:rPr lang="en-US" dirty="0" smtClean="0"/>
              <a:t>STORAGE 1.</a:t>
            </a:r>
            <a:endParaRPr lang="en-US" dirty="0"/>
          </a:p>
        </p:txBody>
      </p:sp>
      <p:sp>
        <p:nvSpPr>
          <p:cNvPr id="3" name="Content Placeholder 2"/>
          <p:cNvSpPr>
            <a:spLocks noGrp="1"/>
          </p:cNvSpPr>
          <p:nvPr>
            <p:ph idx="1"/>
          </p:nvPr>
        </p:nvSpPr>
        <p:spPr>
          <a:xfrm>
            <a:off x="457200" y="1447800"/>
            <a:ext cx="8458200" cy="4525963"/>
          </a:xfrm>
        </p:spPr>
        <p:txBody>
          <a:bodyPr/>
          <a:lstStyle/>
          <a:p>
            <a:r>
              <a:rPr lang="en-US" b="1" dirty="0" smtClean="0"/>
              <a:t>Grid Energy Storage</a:t>
            </a:r>
          </a:p>
          <a:p>
            <a:pPr lvl="1"/>
            <a:r>
              <a:rPr lang="en-US" dirty="0" smtClean="0"/>
              <a:t>Methods </a:t>
            </a:r>
            <a:r>
              <a:rPr lang="en-US" dirty="0"/>
              <a:t>used to store electrical </a:t>
            </a:r>
            <a:r>
              <a:rPr lang="en-US" dirty="0" smtClean="0"/>
              <a:t>energy</a:t>
            </a:r>
          </a:p>
          <a:p>
            <a:pPr lvl="2"/>
            <a:r>
              <a:rPr lang="en-US" dirty="0" smtClean="0"/>
              <a:t>Within </a:t>
            </a:r>
            <a:r>
              <a:rPr lang="en-US" dirty="0"/>
              <a:t>an electrical power </a:t>
            </a:r>
            <a:r>
              <a:rPr lang="en-US" dirty="0" smtClean="0"/>
              <a:t>grid</a:t>
            </a:r>
          </a:p>
          <a:p>
            <a:pPr lvl="2"/>
            <a:r>
              <a:rPr lang="en-US" dirty="0" smtClean="0"/>
              <a:t>2016</a:t>
            </a:r>
            <a:r>
              <a:rPr lang="en-US" dirty="0"/>
              <a:t>, </a:t>
            </a:r>
            <a:r>
              <a:rPr lang="en-US" dirty="0" smtClean="0"/>
              <a:t>biggest </a:t>
            </a:r>
            <a:r>
              <a:rPr lang="en-US" dirty="0"/>
              <a:t>form of grid energy storage </a:t>
            </a:r>
            <a:endParaRPr lang="en-US" dirty="0" smtClean="0"/>
          </a:p>
          <a:p>
            <a:pPr lvl="2"/>
            <a:r>
              <a:rPr lang="en-US" dirty="0" smtClean="0"/>
              <a:t>Dammed hydroelectricity</a:t>
            </a:r>
          </a:p>
          <a:p>
            <a:pPr lvl="2"/>
            <a:r>
              <a:rPr lang="en-US" dirty="0" smtClean="0"/>
              <a:t>Alternatives </a:t>
            </a:r>
            <a:r>
              <a:rPr lang="en-US" dirty="0"/>
              <a:t>to grid storage includes </a:t>
            </a:r>
            <a:endParaRPr lang="en-US" dirty="0" smtClean="0"/>
          </a:p>
          <a:p>
            <a:pPr lvl="2"/>
            <a:r>
              <a:rPr lang="en-US" dirty="0" smtClean="0"/>
              <a:t>Peaking </a:t>
            </a:r>
            <a:r>
              <a:rPr lang="en-US" dirty="0"/>
              <a:t>power plants to fill </a:t>
            </a:r>
            <a:r>
              <a:rPr lang="en-US" dirty="0" smtClean="0"/>
              <a:t>in</a:t>
            </a:r>
          </a:p>
          <a:p>
            <a:pPr lvl="2"/>
            <a:r>
              <a:rPr lang="en-US" dirty="0" smtClean="0"/>
              <a:t>Feeds </a:t>
            </a:r>
            <a:r>
              <a:rPr lang="en-US" dirty="0"/>
              <a:t>power to </a:t>
            </a:r>
            <a:r>
              <a:rPr lang="en-US" dirty="0" smtClean="0"/>
              <a:t>grids consumption exceeds production</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37</a:t>
            </a:fld>
            <a:endParaRPr lang="en-US" dirty="0"/>
          </a:p>
        </p:txBody>
      </p:sp>
    </p:spTree>
    <p:extLst>
      <p:ext uri="{BB962C8B-B14F-4D97-AF65-F5344CB8AC3E}">
        <p14:creationId xmlns:p14="http://schemas.microsoft.com/office/powerpoint/2010/main" val="68978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10-11 </a:t>
            </a:r>
            <a:r>
              <a:rPr lang="en-US" dirty="0"/>
              <a:t>hydroelectricity power grid system</a:t>
            </a:r>
          </a:p>
        </p:txBody>
      </p:sp>
      <p:pic>
        <p:nvPicPr>
          <p:cNvPr id="5" name="Content Placeholder 4"/>
          <p:cNvPicPr>
            <a:picLocks noGrp="1" noChangeAspect="1"/>
          </p:cNvPicPr>
          <p:nvPr>
            <p:ph idx="1"/>
          </p:nvPr>
        </p:nvPicPr>
        <p:blipFill>
          <a:blip r:embed="rId2"/>
          <a:stretch>
            <a:fillRect/>
          </a:stretch>
        </p:blipFill>
        <p:spPr>
          <a:xfrm>
            <a:off x="1024184" y="1447800"/>
            <a:ext cx="6901132" cy="48768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38</a:t>
            </a:fld>
            <a:endParaRPr lang="en-US" dirty="0"/>
          </a:p>
        </p:txBody>
      </p:sp>
    </p:spTree>
    <p:extLst>
      <p:ext uri="{BB962C8B-B14F-4D97-AF65-F5344CB8AC3E}">
        <p14:creationId xmlns:p14="http://schemas.microsoft.com/office/powerpoint/2010/main" val="2217533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2.</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PICO-HYDRO </a:t>
            </a:r>
            <a:r>
              <a:rPr lang="en-US" sz="2800" b="1" dirty="0" smtClean="0"/>
              <a:t>Systems Project</a:t>
            </a:r>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39</a:t>
            </a:fld>
            <a:endParaRPr lang="en-US" dirty="0"/>
          </a:p>
        </p:txBody>
      </p:sp>
    </p:spTree>
    <p:extLst>
      <p:ext uri="{BB962C8B-B14F-4D97-AF65-F5344CB8AC3E}">
        <p14:creationId xmlns:p14="http://schemas.microsoft.com/office/powerpoint/2010/main" val="315822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FIGURE 10-1 </a:t>
            </a:r>
            <a:r>
              <a:rPr lang="en-US" sz="2800" dirty="0"/>
              <a:t>hydroelectric plant using a dam for the water supply.</a:t>
            </a:r>
          </a:p>
        </p:txBody>
      </p:sp>
      <p:pic>
        <p:nvPicPr>
          <p:cNvPr id="5" name="Content Placeholder 4"/>
          <p:cNvPicPr>
            <a:picLocks noGrp="1" noChangeAspect="1"/>
          </p:cNvPicPr>
          <p:nvPr>
            <p:ph idx="1"/>
          </p:nvPr>
        </p:nvPicPr>
        <p:blipFill>
          <a:blip r:embed="rId2"/>
          <a:stretch>
            <a:fillRect/>
          </a:stretch>
        </p:blipFill>
        <p:spPr>
          <a:xfrm>
            <a:off x="1219200" y="1447800"/>
            <a:ext cx="6583680" cy="4926251"/>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4</a:t>
            </a:fld>
            <a:endParaRPr lang="en-US" dirty="0"/>
          </a:p>
        </p:txBody>
      </p:sp>
    </p:spTree>
    <p:extLst>
      <p:ext uri="{BB962C8B-B14F-4D97-AF65-F5344CB8AC3E}">
        <p14:creationId xmlns:p14="http://schemas.microsoft.com/office/powerpoint/2010/main" val="14764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ENERGY STORAGE </a:t>
            </a:r>
            <a:r>
              <a:rPr lang="en-US" dirty="0" smtClean="0"/>
              <a:t>2.</a:t>
            </a:r>
            <a:endParaRPr lang="en-US" dirty="0"/>
          </a:p>
        </p:txBody>
      </p:sp>
      <p:sp>
        <p:nvSpPr>
          <p:cNvPr id="3" name="Content Placeholder 2"/>
          <p:cNvSpPr>
            <a:spLocks noGrp="1"/>
          </p:cNvSpPr>
          <p:nvPr>
            <p:ph idx="1"/>
          </p:nvPr>
        </p:nvSpPr>
        <p:spPr>
          <a:xfrm>
            <a:off x="457200" y="1447801"/>
            <a:ext cx="8305800" cy="3276600"/>
          </a:xfrm>
        </p:spPr>
        <p:txBody>
          <a:bodyPr/>
          <a:lstStyle/>
          <a:p>
            <a:r>
              <a:rPr lang="en-US" b="1" dirty="0" smtClean="0"/>
              <a:t>Grid Storage Advantages</a:t>
            </a:r>
            <a:r>
              <a:rPr lang="en-US" b="1" dirty="0"/>
              <a:t>:</a:t>
            </a:r>
          </a:p>
          <a:p>
            <a:pPr lvl="1"/>
            <a:r>
              <a:rPr lang="en-US" dirty="0" smtClean="0"/>
              <a:t>Electricity </a:t>
            </a:r>
            <a:r>
              <a:rPr lang="en-US" dirty="0"/>
              <a:t>generated by intermittent sources </a:t>
            </a:r>
            <a:endParaRPr lang="en-US" dirty="0" smtClean="0"/>
          </a:p>
          <a:p>
            <a:pPr lvl="1"/>
            <a:r>
              <a:rPr lang="en-US" dirty="0" smtClean="0"/>
              <a:t>Stored </a:t>
            </a:r>
            <a:r>
              <a:rPr lang="en-US" dirty="0"/>
              <a:t>and used later instead of being wasted</a:t>
            </a:r>
          </a:p>
          <a:p>
            <a:pPr lvl="1"/>
            <a:r>
              <a:rPr lang="en-US" dirty="0" smtClean="0"/>
              <a:t>Peak </a:t>
            </a:r>
            <a:r>
              <a:rPr lang="en-US" dirty="0"/>
              <a:t>generating capacity can be reduced </a:t>
            </a:r>
          </a:p>
          <a:p>
            <a:pPr lvl="1"/>
            <a:r>
              <a:rPr lang="en-US" dirty="0" smtClean="0"/>
              <a:t>Increased </a:t>
            </a:r>
            <a:r>
              <a:rPr lang="en-US" dirty="0"/>
              <a:t>stable pricing</a:t>
            </a:r>
          </a:p>
          <a:p>
            <a:pPr lvl="1"/>
            <a:r>
              <a:rPr lang="en-US" dirty="0" smtClean="0"/>
              <a:t>Emergency </a:t>
            </a:r>
            <a:r>
              <a:rPr lang="en-US" dirty="0"/>
              <a:t>preparedness where the needs can be </a:t>
            </a:r>
            <a:r>
              <a:rPr lang="en-US" dirty="0" smtClean="0"/>
              <a:t>met</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40</a:t>
            </a:fld>
            <a:endParaRPr lang="en-US" dirty="0"/>
          </a:p>
        </p:txBody>
      </p:sp>
      <p:pic>
        <p:nvPicPr>
          <p:cNvPr id="5" name="Picture 4"/>
          <p:cNvPicPr>
            <a:picLocks noChangeAspect="1"/>
          </p:cNvPicPr>
          <p:nvPr/>
        </p:nvPicPr>
        <p:blipFill>
          <a:blip r:embed="rId2"/>
          <a:stretch>
            <a:fillRect/>
          </a:stretch>
        </p:blipFill>
        <p:spPr>
          <a:xfrm>
            <a:off x="1219200" y="5257800"/>
            <a:ext cx="682811" cy="682811"/>
          </a:xfrm>
          <a:prstGeom prst="rect">
            <a:avLst/>
          </a:prstGeom>
        </p:spPr>
      </p:pic>
      <p:sp>
        <p:nvSpPr>
          <p:cNvPr id="6" name="Rectangle 5"/>
          <p:cNvSpPr/>
          <p:nvPr/>
        </p:nvSpPr>
        <p:spPr>
          <a:xfrm>
            <a:off x="1889654" y="5278395"/>
            <a:ext cx="5257800" cy="369332"/>
          </a:xfrm>
          <a:prstGeom prst="rect">
            <a:avLst/>
          </a:prstGeom>
        </p:spPr>
        <p:txBody>
          <a:bodyPr wrap="square">
            <a:spAutoFit/>
          </a:bodyPr>
          <a:lstStyle/>
          <a:p>
            <a:r>
              <a:rPr lang="en-US" b="1" dirty="0">
                <a:solidFill>
                  <a:srgbClr val="E09900"/>
                </a:solidFill>
                <a:latin typeface="Arial" panose="020B0604020202020204" pitchFamily="34" charset="0"/>
                <a:hlinkClick r:id="rId3"/>
              </a:rPr>
              <a:t>How Grid Storage Works (Animated): 1:38</a:t>
            </a:r>
            <a:endParaRPr lang="en-US" dirty="0"/>
          </a:p>
        </p:txBody>
      </p:sp>
    </p:spTree>
    <p:extLst>
      <p:ext uri="{BB962C8B-B14F-4D97-AF65-F5344CB8AC3E}">
        <p14:creationId xmlns:p14="http://schemas.microsoft.com/office/powerpoint/2010/main" val="3868818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sz="2800" dirty="0"/>
              <a:t>HYDROELECTRICITY EROEI (ENERGY RETURNED ON ENERGY INVESTED)</a:t>
            </a:r>
            <a:br>
              <a:rPr lang="en-US" sz="2800" dirty="0"/>
            </a:br>
            <a:r>
              <a:rPr lang="en-US" sz="2800" dirty="0"/>
              <a:t>EROEI </a:t>
            </a:r>
            <a:r>
              <a:rPr lang="en-US" sz="2800" dirty="0" smtClean="0"/>
              <a:t>1.</a:t>
            </a:r>
            <a:endParaRPr lang="en-US" sz="2800" dirty="0"/>
          </a:p>
        </p:txBody>
      </p:sp>
      <p:sp>
        <p:nvSpPr>
          <p:cNvPr id="3" name="Content Placeholder 2"/>
          <p:cNvSpPr>
            <a:spLocks noGrp="1"/>
          </p:cNvSpPr>
          <p:nvPr>
            <p:ph idx="1"/>
          </p:nvPr>
        </p:nvSpPr>
        <p:spPr/>
        <p:txBody>
          <a:bodyPr/>
          <a:lstStyle/>
          <a:p>
            <a:r>
              <a:rPr lang="en-US" b="1" dirty="0"/>
              <a:t>EPBT (Energy Payback Time) </a:t>
            </a:r>
            <a:endParaRPr lang="en-US" b="1" dirty="0" smtClean="0"/>
          </a:p>
          <a:p>
            <a:pPr lvl="1"/>
            <a:r>
              <a:rPr lang="en-US" dirty="0" smtClean="0"/>
              <a:t>Time </a:t>
            </a:r>
            <a:r>
              <a:rPr lang="en-US" dirty="0"/>
              <a:t>requisite to generate as much </a:t>
            </a:r>
            <a:r>
              <a:rPr lang="en-US" dirty="0" smtClean="0"/>
              <a:t>energy</a:t>
            </a:r>
          </a:p>
          <a:p>
            <a:pPr lvl="1"/>
            <a:r>
              <a:rPr lang="en-US" dirty="0" smtClean="0"/>
              <a:t>As </a:t>
            </a:r>
            <a:r>
              <a:rPr lang="en-US" dirty="0"/>
              <a:t>is consumed during </a:t>
            </a:r>
            <a:r>
              <a:rPr lang="en-US" dirty="0" smtClean="0"/>
              <a:t>production/lifetime of system</a:t>
            </a:r>
          </a:p>
          <a:p>
            <a:pPr lvl="1"/>
            <a:r>
              <a:rPr lang="en-US" dirty="0" smtClean="0"/>
              <a:t>Plant </a:t>
            </a:r>
            <a:r>
              <a:rPr lang="en-US" dirty="0"/>
              <a:t>with an 8 kilowatt system might achieve </a:t>
            </a:r>
            <a:endParaRPr lang="en-US" dirty="0" smtClean="0"/>
          </a:p>
          <a:p>
            <a:pPr lvl="1"/>
            <a:r>
              <a:rPr lang="en-US" dirty="0" smtClean="0"/>
              <a:t>Full </a:t>
            </a:r>
            <a:r>
              <a:rPr lang="en-US" dirty="0"/>
              <a:t>potential 50% of </a:t>
            </a:r>
            <a:r>
              <a:rPr lang="en-US" dirty="0" smtClean="0"/>
              <a:t>year</a:t>
            </a:r>
          </a:p>
          <a:p>
            <a:pPr lvl="1"/>
            <a:r>
              <a:rPr lang="en-US" dirty="0" smtClean="0"/>
              <a:t>Produce </a:t>
            </a:r>
            <a:r>
              <a:rPr lang="en-US" dirty="0"/>
              <a:t>35,040 kilowatt hours per </a:t>
            </a:r>
            <a:r>
              <a:rPr lang="en-US" dirty="0" smtClean="0"/>
              <a:t>year</a:t>
            </a:r>
          </a:p>
          <a:p>
            <a:pPr lvl="1"/>
            <a:r>
              <a:rPr lang="en-US" dirty="0" smtClean="0"/>
              <a:t>Enough </a:t>
            </a:r>
            <a:r>
              <a:rPr lang="en-US" dirty="0"/>
              <a:t>energy for five semi-detached </a:t>
            </a:r>
            <a:r>
              <a:rPr lang="en-US" dirty="0" smtClean="0"/>
              <a:t>homes</a:t>
            </a:r>
          </a:p>
          <a:p>
            <a:pPr lvl="1"/>
            <a:r>
              <a:rPr lang="en-US" dirty="0" smtClean="0"/>
              <a:t>Payback </a:t>
            </a:r>
            <a:r>
              <a:rPr lang="en-US" dirty="0"/>
              <a:t>period of approximately </a:t>
            </a:r>
            <a:r>
              <a:rPr lang="en-US" dirty="0" smtClean="0"/>
              <a:t>7years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41</a:t>
            </a:fld>
            <a:endParaRPr lang="en-US" dirty="0"/>
          </a:p>
        </p:txBody>
      </p:sp>
    </p:spTree>
    <p:extLst>
      <p:ext uri="{BB962C8B-B14F-4D97-AF65-F5344CB8AC3E}">
        <p14:creationId xmlns:p14="http://schemas.microsoft.com/office/powerpoint/2010/main" val="1323869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10600" cy="1097280"/>
          </a:xfrm>
        </p:spPr>
        <p:txBody>
          <a:bodyPr/>
          <a:lstStyle/>
          <a:p>
            <a:r>
              <a:rPr lang="en-US" sz="2800" dirty="0"/>
              <a:t>HYDROELECTRICITY EROEI (ENERGY RETURNED ON ENERGY INVESTED)</a:t>
            </a:r>
            <a:br>
              <a:rPr lang="en-US" sz="2800" dirty="0"/>
            </a:br>
            <a:r>
              <a:rPr lang="en-US" sz="2800" dirty="0"/>
              <a:t>EROEI </a:t>
            </a:r>
            <a:r>
              <a:rPr lang="en-US" sz="2800" dirty="0" smtClean="0"/>
              <a:t>2.</a:t>
            </a:r>
            <a:endParaRPr lang="en-US" sz="28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1"/>
                <a:ext cx="8229600" cy="2362200"/>
              </a:xfrm>
            </p:spPr>
            <p:txBody>
              <a:bodyPr/>
              <a:lstStyle/>
              <a:p>
                <a:r>
                  <a:rPr lang="en-US" b="1" dirty="0"/>
                  <a:t>EROEI uses </a:t>
                </a:r>
                <a:r>
                  <a:rPr lang="en-US" b="1" dirty="0" smtClean="0"/>
                  <a:t>Formula</a:t>
                </a:r>
                <a:r>
                  <a:rPr lang="en-US" b="1" dirty="0"/>
                  <a:t>:</a:t>
                </a:r>
              </a:p>
              <a:p>
                <a:pPr lvl="1"/>
                <a14:m>
                  <m:oMath xmlns:m="http://schemas.openxmlformats.org/officeDocument/2006/math">
                    <m:r>
                      <a:rPr lang="en-US" i="1">
                        <a:latin typeface="Cambria Math" panose="02040503050406030204" pitchFamily="18" charset="0"/>
                      </a:rPr>
                      <m:t>𝐸𝑅𝑂𝐸𝐼</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𝐸𝑙𝑒𝑐𝑡𝑟𝑖𝑐𝑖𝑡𝑦</m:t>
                        </m:r>
                        <m:r>
                          <a:rPr lang="en-US" i="1">
                            <a:latin typeface="Cambria Math" panose="02040503050406030204" pitchFamily="18" charset="0"/>
                          </a:rPr>
                          <m:t> </m:t>
                        </m:r>
                        <m:r>
                          <a:rPr lang="en-US" i="1">
                            <a:latin typeface="Cambria Math" panose="02040503050406030204" pitchFamily="18" charset="0"/>
                          </a:rPr>
                          <m:t>𝐺𝑒𝑛𝑒𝑟𝑎𝑡𝑒𝑑</m:t>
                        </m:r>
                        <m:r>
                          <a:rPr lang="en-US" i="1">
                            <a:latin typeface="Cambria Math" panose="02040503050406030204" pitchFamily="18" charset="0"/>
                          </a:rPr>
                          <m:t> </m:t>
                        </m:r>
                      </m:num>
                      <m:den>
                        <m:r>
                          <a:rPr lang="en-US" i="1">
                            <a:latin typeface="Cambria Math" panose="02040503050406030204" pitchFamily="18" charset="0"/>
                          </a:rPr>
                          <m:t>𝐸𝑛𝑒𝑟𝑔𝑦</m:t>
                        </m:r>
                        <m:r>
                          <a:rPr lang="en-US" i="1">
                            <a:latin typeface="Cambria Math" panose="02040503050406030204" pitchFamily="18" charset="0"/>
                          </a:rPr>
                          <m:t> </m:t>
                        </m:r>
                        <m:r>
                          <a:rPr lang="en-US" i="1">
                            <a:latin typeface="Cambria Math" panose="02040503050406030204" pitchFamily="18" charset="0"/>
                          </a:rPr>
                          <m:t>𝑟𝑒𝑞𝑢𝑖𝑟𝑒𝑑</m:t>
                        </m:r>
                        <m:r>
                          <a:rPr lang="en-US" i="1">
                            <a:latin typeface="Cambria Math" panose="02040503050406030204" pitchFamily="18" charset="0"/>
                          </a:rPr>
                          <m:t> </m:t>
                        </m:r>
                        <m:r>
                          <a:rPr lang="en-US" i="1">
                            <a:latin typeface="Cambria Math" panose="02040503050406030204" pitchFamily="18" charset="0"/>
                          </a:rPr>
                          <m:t>𝑡𝑜</m:t>
                        </m:r>
                        <m:r>
                          <a:rPr lang="en-US" i="1">
                            <a:latin typeface="Cambria Math" panose="02040503050406030204" pitchFamily="18" charset="0"/>
                          </a:rPr>
                          <m:t> </m:t>
                        </m:r>
                        <m:r>
                          <a:rPr lang="en-US" i="1">
                            <a:latin typeface="Cambria Math" panose="02040503050406030204" pitchFamily="18" charset="0"/>
                          </a:rPr>
                          <m:t>𝑏𝑢𝑖𝑙𝑑</m:t>
                        </m:r>
                        <m:r>
                          <a:rPr lang="en-US" i="1">
                            <a:latin typeface="Cambria Math" panose="02040503050406030204" pitchFamily="18" charset="0"/>
                          </a:rPr>
                          <m:t> </m:t>
                        </m:r>
                        <m:r>
                          <a:rPr lang="en-US" i="1">
                            <a:latin typeface="Cambria Math" panose="02040503050406030204" pitchFamily="18" charset="0"/>
                          </a:rPr>
                          <m:t>𝑎𝑛𝑑</m:t>
                        </m:r>
                        <m:r>
                          <a:rPr lang="en-US" i="1">
                            <a:latin typeface="Cambria Math" panose="02040503050406030204" pitchFamily="18" charset="0"/>
                          </a:rPr>
                          <m:t> </m:t>
                        </m:r>
                        <m:r>
                          <a:rPr lang="en-US" i="1">
                            <a:latin typeface="Cambria Math" panose="02040503050406030204" pitchFamily="18" charset="0"/>
                          </a:rPr>
                          <m:t>𝑚𝑎𝑖𝑛𝑡𝑎𝑖𝑛</m:t>
                        </m:r>
                        <m:r>
                          <a:rPr lang="en-US" i="1">
                            <a:latin typeface="Cambria Math" panose="02040503050406030204" pitchFamily="18" charset="0"/>
                          </a:rPr>
                          <m:t> </m:t>
                        </m:r>
                        <m:r>
                          <a:rPr lang="en-US" i="1">
                            <a:latin typeface="Cambria Math" panose="02040503050406030204" pitchFamily="18" charset="0"/>
                          </a:rPr>
                          <m:t>𝑡h𝑒</m:t>
                        </m:r>
                        <m:r>
                          <a:rPr lang="en-US" i="1">
                            <a:latin typeface="Cambria Math" panose="02040503050406030204" pitchFamily="18" charset="0"/>
                          </a:rPr>
                          <m:t> </m:t>
                        </m:r>
                        <m:r>
                          <a:rPr lang="en-US" i="1">
                            <a:latin typeface="Cambria Math" panose="02040503050406030204" pitchFamily="18" charset="0"/>
                          </a:rPr>
                          <m:t>𝑒𝑞𝑢𝑖𝑝𝑚𝑒𝑛𝑡</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1"/>
                <a:ext cx="8229600" cy="2362200"/>
              </a:xfrm>
              <a:blipFill rotWithShape="0">
                <a:blip r:embed="rId2"/>
                <a:stretch>
                  <a:fillRect l="-2444" t="-465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00B2350-5261-4F5C-9DF5-EF0D264FC8D2}" type="slidenum">
              <a:rPr lang="en-US" smtClean="0"/>
              <a:pPr/>
              <a:t>42</a:t>
            </a:fld>
            <a:endParaRPr lang="en-US" dirty="0"/>
          </a:p>
        </p:txBody>
      </p:sp>
      <p:pic>
        <p:nvPicPr>
          <p:cNvPr id="5" name="Picture 4"/>
          <p:cNvPicPr>
            <a:picLocks noChangeAspect="1"/>
          </p:cNvPicPr>
          <p:nvPr/>
        </p:nvPicPr>
        <p:blipFill>
          <a:blip r:embed="rId3"/>
          <a:stretch>
            <a:fillRect/>
          </a:stretch>
        </p:blipFill>
        <p:spPr>
          <a:xfrm>
            <a:off x="762000" y="5426100"/>
            <a:ext cx="682811" cy="682811"/>
          </a:xfrm>
          <a:prstGeom prst="rect">
            <a:avLst/>
          </a:prstGeom>
        </p:spPr>
      </p:pic>
      <p:sp>
        <p:nvSpPr>
          <p:cNvPr id="6" name="Rectangle 5"/>
          <p:cNvSpPr/>
          <p:nvPr/>
        </p:nvSpPr>
        <p:spPr>
          <a:xfrm>
            <a:off x="1371600" y="5449669"/>
            <a:ext cx="6019800" cy="646331"/>
          </a:xfrm>
          <a:prstGeom prst="rect">
            <a:avLst/>
          </a:prstGeom>
        </p:spPr>
        <p:txBody>
          <a:bodyPr wrap="square">
            <a:spAutoFit/>
          </a:bodyPr>
          <a:lstStyle/>
          <a:p>
            <a:pPr fontAlgn="base"/>
            <a:r>
              <a:rPr lang="en-US" b="1" dirty="0">
                <a:solidFill>
                  <a:srgbClr val="E09900"/>
                </a:solidFill>
                <a:latin typeface="Arial" panose="020B0604020202020204" pitchFamily="34" charset="0"/>
                <a:hlinkClick r:id="rId4"/>
              </a:rPr>
              <a:t>Energy Transfer and Efficiency: 21:22</a:t>
            </a:r>
            <a:endParaRPr lang="en-US" dirty="0">
              <a:solidFill>
                <a:srgbClr val="4F4F4F"/>
              </a:solidFill>
              <a:latin typeface="Arial" panose="020B0604020202020204" pitchFamily="34" charset="0"/>
            </a:endParaRPr>
          </a:p>
          <a:p>
            <a:pPr fontAlgn="base"/>
            <a:r>
              <a:rPr lang="en-US" b="1" dirty="0">
                <a:solidFill>
                  <a:srgbClr val="E09900"/>
                </a:solidFill>
                <a:latin typeface="Arial" panose="020B0604020202020204" pitchFamily="34" charset="0"/>
                <a:hlinkClick r:id="rId5"/>
              </a:rPr>
              <a:t>Returns on Renewable Energy Investments: 1:16:33</a:t>
            </a:r>
            <a:endParaRPr lang="en-US" b="0" i="0" dirty="0">
              <a:solidFill>
                <a:srgbClr val="4F4F4F"/>
              </a:solidFill>
              <a:effectLst/>
              <a:latin typeface="Arial" panose="020B0604020202020204" pitchFamily="34" charset="0"/>
            </a:endParaRPr>
          </a:p>
        </p:txBody>
      </p:sp>
    </p:spTree>
    <p:extLst>
      <p:ext uri="{BB962C8B-B14F-4D97-AF65-F5344CB8AC3E}">
        <p14:creationId xmlns:p14="http://schemas.microsoft.com/office/powerpoint/2010/main" val="1670601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GEOTHERMAL ENERGY </a:t>
            </a:r>
            <a:r>
              <a:rPr lang="en-US" dirty="0" smtClean="0"/>
              <a:t>1.</a:t>
            </a:r>
            <a:endParaRPr lang="en-US" dirty="0"/>
          </a:p>
        </p:txBody>
      </p:sp>
      <p:sp>
        <p:nvSpPr>
          <p:cNvPr id="3" name="Content Placeholder 2"/>
          <p:cNvSpPr>
            <a:spLocks noGrp="1"/>
          </p:cNvSpPr>
          <p:nvPr>
            <p:ph idx="1"/>
          </p:nvPr>
        </p:nvSpPr>
        <p:spPr>
          <a:xfrm>
            <a:off x="457200" y="1447801"/>
            <a:ext cx="8534400" cy="3657600"/>
          </a:xfrm>
        </p:spPr>
        <p:txBody>
          <a:bodyPr/>
          <a:lstStyle/>
          <a:p>
            <a:r>
              <a:rPr lang="en-US" b="1" dirty="0"/>
              <a:t>Geothermal </a:t>
            </a:r>
            <a:r>
              <a:rPr lang="en-US" b="1" dirty="0" smtClean="0"/>
              <a:t>Energy </a:t>
            </a:r>
          </a:p>
          <a:p>
            <a:pPr lvl="1"/>
            <a:r>
              <a:rPr lang="en-US" dirty="0" smtClean="0"/>
              <a:t>Energy </a:t>
            </a:r>
            <a:r>
              <a:rPr lang="en-US" dirty="0"/>
              <a:t>derived from </a:t>
            </a:r>
            <a:r>
              <a:rPr lang="en-US" dirty="0" smtClean="0"/>
              <a:t>heat </a:t>
            </a:r>
            <a:r>
              <a:rPr lang="en-US" dirty="0"/>
              <a:t>of </a:t>
            </a:r>
            <a:r>
              <a:rPr lang="en-US" dirty="0" smtClean="0"/>
              <a:t>earth</a:t>
            </a:r>
          </a:p>
          <a:p>
            <a:pPr lvl="1"/>
            <a:r>
              <a:rPr lang="en-US" dirty="0" smtClean="0"/>
              <a:t>Core </a:t>
            </a:r>
            <a:r>
              <a:rPr lang="en-US" dirty="0"/>
              <a:t>is </a:t>
            </a:r>
            <a:r>
              <a:rPr lang="en-US" dirty="0" smtClean="0"/>
              <a:t>distance </a:t>
            </a:r>
            <a:r>
              <a:rPr lang="en-US" dirty="0"/>
              <a:t>of </a:t>
            </a:r>
            <a:r>
              <a:rPr lang="en-US" dirty="0" smtClean="0"/>
              <a:t>4,000 </a:t>
            </a:r>
            <a:r>
              <a:rPr lang="en-US" dirty="0"/>
              <a:t>miles and is so hot </a:t>
            </a:r>
            <a:endParaRPr lang="en-US" dirty="0" smtClean="0"/>
          </a:p>
          <a:p>
            <a:pPr lvl="1"/>
            <a:r>
              <a:rPr lang="en-US" dirty="0" smtClean="0"/>
              <a:t>Temperatures at </a:t>
            </a:r>
            <a:r>
              <a:rPr lang="en-US" dirty="0"/>
              <a:t>least 5,000 degrees </a:t>
            </a:r>
            <a:r>
              <a:rPr lang="en-US" dirty="0" smtClean="0"/>
              <a:t>centigrade</a:t>
            </a:r>
          </a:p>
          <a:p>
            <a:pPr lvl="1"/>
            <a:r>
              <a:rPr lang="en-US" dirty="0" smtClean="0"/>
              <a:t>Thermal </a:t>
            </a:r>
            <a:r>
              <a:rPr lang="en-US" dirty="0"/>
              <a:t>energy </a:t>
            </a:r>
            <a:r>
              <a:rPr lang="en-US" dirty="0" smtClean="0"/>
              <a:t>determines </a:t>
            </a:r>
            <a:r>
              <a:rPr lang="en-US" dirty="0"/>
              <a:t>matter </a:t>
            </a:r>
            <a:r>
              <a:rPr lang="en-US" dirty="0" smtClean="0"/>
              <a:t>temperature</a:t>
            </a:r>
          </a:p>
          <a:p>
            <a:pPr lvl="1"/>
            <a:r>
              <a:rPr lang="en-US" dirty="0"/>
              <a:t>W</a:t>
            </a:r>
            <a:r>
              <a:rPr lang="en-US" dirty="0" smtClean="0"/>
              <a:t>ell drilled </a:t>
            </a:r>
            <a:r>
              <a:rPr lang="en-US" dirty="0"/>
              <a:t>and </a:t>
            </a:r>
            <a:r>
              <a:rPr lang="en-US" dirty="0" smtClean="0"/>
              <a:t>earth’s </a:t>
            </a:r>
            <a:r>
              <a:rPr lang="en-US" dirty="0"/>
              <a:t>core heats water into </a:t>
            </a:r>
            <a:r>
              <a:rPr lang="en-US" dirty="0" smtClean="0"/>
              <a:t>steam</a:t>
            </a:r>
          </a:p>
          <a:p>
            <a:pPr lvl="1"/>
            <a:r>
              <a:rPr lang="en-US" dirty="0" smtClean="0"/>
              <a:t>Drives turbine </a:t>
            </a:r>
            <a:r>
              <a:rPr lang="en-US" dirty="0"/>
              <a:t>to drive </a:t>
            </a:r>
            <a:r>
              <a:rPr lang="en-US" dirty="0" smtClean="0"/>
              <a:t>AC </a:t>
            </a:r>
            <a:r>
              <a:rPr lang="en-US" dirty="0"/>
              <a:t>generator </a:t>
            </a:r>
            <a:r>
              <a:rPr lang="en-US" dirty="0" smtClean="0"/>
              <a:t>produce electricity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43</a:t>
            </a:fld>
            <a:endParaRPr lang="en-US" dirty="0"/>
          </a:p>
        </p:txBody>
      </p:sp>
      <p:pic>
        <p:nvPicPr>
          <p:cNvPr id="5" name="Picture 4"/>
          <p:cNvPicPr>
            <a:picLocks noChangeAspect="1"/>
          </p:cNvPicPr>
          <p:nvPr/>
        </p:nvPicPr>
        <p:blipFill>
          <a:blip r:embed="rId2"/>
          <a:stretch>
            <a:fillRect/>
          </a:stretch>
        </p:blipFill>
        <p:spPr>
          <a:xfrm>
            <a:off x="914400" y="5562600"/>
            <a:ext cx="682811" cy="682811"/>
          </a:xfrm>
          <a:prstGeom prst="rect">
            <a:avLst/>
          </a:prstGeom>
        </p:spPr>
      </p:pic>
      <p:sp>
        <p:nvSpPr>
          <p:cNvPr id="6" name="Rectangle 5"/>
          <p:cNvSpPr/>
          <p:nvPr/>
        </p:nvSpPr>
        <p:spPr>
          <a:xfrm>
            <a:off x="1623984" y="5534673"/>
            <a:ext cx="4288353" cy="369332"/>
          </a:xfrm>
          <a:prstGeom prst="rect">
            <a:avLst/>
          </a:prstGeom>
        </p:spPr>
        <p:txBody>
          <a:bodyPr wrap="none">
            <a:spAutoFit/>
          </a:bodyPr>
          <a:lstStyle/>
          <a:p>
            <a:r>
              <a:rPr lang="en-US" b="1" dirty="0">
                <a:solidFill>
                  <a:srgbClr val="E09900"/>
                </a:solidFill>
                <a:latin typeface="Arial" panose="020B0604020202020204" pitchFamily="34" charset="0"/>
                <a:hlinkClick r:id="rId3"/>
              </a:rPr>
              <a:t>Energy 101: Geothermal Energy: 3:48</a:t>
            </a:r>
            <a:endParaRPr lang="en-US" dirty="0"/>
          </a:p>
        </p:txBody>
      </p:sp>
    </p:spTree>
    <p:extLst>
      <p:ext uri="{BB962C8B-B14F-4D97-AF65-F5344CB8AC3E}">
        <p14:creationId xmlns:p14="http://schemas.microsoft.com/office/powerpoint/2010/main" val="397602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10-12 geothermal power plant schematic.</a:t>
            </a:r>
          </a:p>
        </p:txBody>
      </p:sp>
      <p:pic>
        <p:nvPicPr>
          <p:cNvPr id="5" name="Content Placeholder 4"/>
          <p:cNvPicPr>
            <a:picLocks noGrp="1" noChangeAspect="1"/>
          </p:cNvPicPr>
          <p:nvPr>
            <p:ph idx="1"/>
          </p:nvPr>
        </p:nvPicPr>
        <p:blipFill>
          <a:blip r:embed="rId2"/>
          <a:stretch>
            <a:fillRect/>
          </a:stretch>
        </p:blipFill>
        <p:spPr>
          <a:xfrm>
            <a:off x="789046" y="1752600"/>
            <a:ext cx="7062979" cy="39624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44</a:t>
            </a:fld>
            <a:endParaRPr lang="en-US" dirty="0"/>
          </a:p>
        </p:txBody>
      </p:sp>
    </p:spTree>
    <p:extLst>
      <p:ext uri="{BB962C8B-B14F-4D97-AF65-F5344CB8AC3E}">
        <p14:creationId xmlns:p14="http://schemas.microsoft.com/office/powerpoint/2010/main" val="4246953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smtClean="0"/>
              <a:t>GEO-THERMAL ELECTRICITY</a:t>
            </a:r>
            <a:endParaRPr lang="en-US" dirty="0"/>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45</a:t>
            </a:fld>
            <a:endParaRPr lang="en-US" dirty="0"/>
          </a:p>
        </p:txBody>
      </p:sp>
      <p:pic>
        <p:nvPicPr>
          <p:cNvPr id="5" name="Picture 4"/>
          <p:cNvPicPr>
            <a:picLocks noChangeAspect="1"/>
          </p:cNvPicPr>
          <p:nvPr/>
        </p:nvPicPr>
        <p:blipFill>
          <a:blip r:embed="rId4"/>
          <a:stretch>
            <a:fillRect/>
          </a:stretch>
        </p:blipFill>
        <p:spPr>
          <a:xfrm>
            <a:off x="128475" y="265060"/>
            <a:ext cx="932769" cy="926672"/>
          </a:xfrm>
          <a:prstGeom prst="rect">
            <a:avLst/>
          </a:prstGeom>
        </p:spPr>
      </p:pic>
      <p:pic>
        <p:nvPicPr>
          <p:cNvPr id="6" name="Geothermal_Electricity_Gener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447800"/>
            <a:ext cx="8045450" cy="4525963"/>
          </a:xfrm>
        </p:spPr>
      </p:pic>
    </p:spTree>
    <p:extLst>
      <p:ext uri="{BB962C8B-B14F-4D97-AF65-F5344CB8AC3E}">
        <p14:creationId xmlns:p14="http://schemas.microsoft.com/office/powerpoint/2010/main" val="3087060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smtClean="0"/>
              <a:t>GEOTHERMAL BINARY CYCLE</a:t>
            </a:r>
            <a:endParaRPr lang="en-US" dirty="0"/>
          </a:p>
        </p:txBody>
      </p:sp>
      <p:sp>
        <p:nvSpPr>
          <p:cNvPr id="4" name="Slide Number Placeholder 3"/>
          <p:cNvSpPr>
            <a:spLocks noGrp="1"/>
          </p:cNvSpPr>
          <p:nvPr>
            <p:ph type="sldNum" sz="quarter" idx="12"/>
          </p:nvPr>
        </p:nvSpPr>
        <p:spPr/>
        <p:txBody>
          <a:bodyPr/>
          <a:lstStyle/>
          <a:p>
            <a:r>
              <a:rPr lang="en-US" smtClean="0"/>
              <a:t>Slide </a:t>
            </a:r>
            <a:fld id="{200B2350-5261-4F5C-9DF5-EF0D264FC8D2}" type="slidenum">
              <a:rPr lang="en-US" smtClean="0"/>
              <a:pPr/>
              <a:t>46</a:t>
            </a:fld>
            <a:endParaRPr lang="en-US" dirty="0"/>
          </a:p>
        </p:txBody>
      </p:sp>
      <p:pic>
        <p:nvPicPr>
          <p:cNvPr id="5" name="Picture 4"/>
          <p:cNvPicPr>
            <a:picLocks noChangeAspect="1"/>
          </p:cNvPicPr>
          <p:nvPr/>
        </p:nvPicPr>
        <p:blipFill>
          <a:blip r:embed="rId2"/>
          <a:stretch>
            <a:fillRect/>
          </a:stretch>
        </p:blipFill>
        <p:spPr>
          <a:xfrm>
            <a:off x="128475" y="265060"/>
            <a:ext cx="932769" cy="926672"/>
          </a:xfrm>
          <a:prstGeom prst="rect">
            <a:avLst/>
          </a:prstGeom>
        </p:spPr>
      </p:pic>
      <p:sp>
        <p:nvSpPr>
          <p:cNvPr id="7" name="Content Placeholder 6"/>
          <p:cNvSpPr>
            <a:spLocks noGrp="1"/>
          </p:cNvSpPr>
          <p:nvPr>
            <p:ph idx="1"/>
          </p:nvPr>
        </p:nvSpPr>
        <p:spPr/>
        <p:txBody>
          <a:bodyPr/>
          <a:lstStyle/>
          <a:p>
            <a:r>
              <a:rPr lang="en-US" b="1" dirty="0" smtClean="0">
                <a:solidFill>
                  <a:srgbClr val="0000FF"/>
                </a:solidFill>
              </a:rPr>
              <a:t>NO ANIMATION IN FOLDER</a:t>
            </a:r>
            <a:endParaRPr lang="en-US" b="1" dirty="0">
              <a:solidFill>
                <a:srgbClr val="0000FF"/>
              </a:solidFill>
            </a:endParaRPr>
          </a:p>
        </p:txBody>
      </p:sp>
    </p:spTree>
    <p:extLst>
      <p:ext uri="{BB962C8B-B14F-4D97-AF65-F5344CB8AC3E}">
        <p14:creationId xmlns:p14="http://schemas.microsoft.com/office/powerpoint/2010/main" val="86858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097280"/>
          </a:xfrm>
        </p:spPr>
        <p:txBody>
          <a:bodyPr/>
          <a:lstStyle/>
          <a:p>
            <a:r>
              <a:rPr lang="en-US" sz="3600" dirty="0" smtClean="0"/>
              <a:t>FREQUENTLY ASKED QUESTION?</a:t>
            </a:r>
            <a:endParaRPr lang="en-US" sz="3600" dirty="0"/>
          </a:p>
        </p:txBody>
      </p:sp>
      <p:pic>
        <p:nvPicPr>
          <p:cNvPr id="3" name="Picture 2"/>
          <p:cNvPicPr>
            <a:picLocks noChangeAspect="1"/>
          </p:cNvPicPr>
          <p:nvPr/>
        </p:nvPicPr>
        <p:blipFill>
          <a:blip r:embed="rId2"/>
          <a:stretch>
            <a:fillRect/>
          </a:stretch>
        </p:blipFill>
        <p:spPr>
          <a:xfrm>
            <a:off x="57665" y="107696"/>
            <a:ext cx="838200" cy="1218184"/>
          </a:xfrm>
          <a:prstGeom prst="rect">
            <a:avLst/>
          </a:prstGeom>
        </p:spPr>
      </p:pic>
      <p:sp>
        <p:nvSpPr>
          <p:cNvPr id="4" name="Content Placeholder 2"/>
          <p:cNvSpPr txBox="1">
            <a:spLocks/>
          </p:cNvSpPr>
          <p:nvPr/>
        </p:nvSpPr>
        <p:spPr>
          <a:xfrm>
            <a:off x="152399" y="1447800"/>
            <a:ext cx="8991599" cy="4876800"/>
          </a:xfrm>
          <a:prstGeom prst="rect">
            <a:avLst/>
          </a:prstGeom>
        </p:spPr>
        <p:txBody>
          <a:bodyPr/>
          <a:lst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r>
              <a:rPr lang="en-US" b="1" dirty="0"/>
              <a:t>Where does geothermal energy come from?</a:t>
            </a:r>
          </a:p>
          <a:p>
            <a:pPr lvl="1"/>
            <a:r>
              <a:rPr lang="en-US" dirty="0"/>
              <a:t>The geothermal energy of the Earth's crust originates from the original formation of the planet and from radioactive decay of materials. The geothermal gradient, which is the difference in temperature between the core of the planet and its surface, drives a continuous conduction of thermal energy in the form of heat from the core to the surface</a:t>
            </a:r>
            <a:r>
              <a:rPr lang="en-US" sz="1600" dirty="0"/>
              <a:t>. </a:t>
            </a:r>
          </a:p>
          <a:p>
            <a:endParaRPr lang="en-US" sz="2000" dirty="0"/>
          </a:p>
          <a:p>
            <a:pPr lvl="1"/>
            <a:endParaRPr lang="en-US" sz="1600" dirty="0"/>
          </a:p>
          <a:p>
            <a:endParaRPr lang="en-US" sz="2000" dirty="0"/>
          </a:p>
          <a:p>
            <a:pPr lvl="1"/>
            <a:endParaRPr lang="en-US" sz="2000" b="1" dirty="0" smtClean="0">
              <a:solidFill>
                <a:srgbClr val="0000FF"/>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pPr/>
              <a:t>47</a:t>
            </a:fld>
            <a:endParaRPr lang="en-US" dirty="0"/>
          </a:p>
        </p:txBody>
      </p:sp>
    </p:spTree>
    <p:extLst>
      <p:ext uri="{BB962C8B-B14F-4D97-AF65-F5344CB8AC3E}">
        <p14:creationId xmlns:p14="http://schemas.microsoft.com/office/powerpoint/2010/main" val="773164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5372"/>
            <a:ext cx="8686800" cy="1097280"/>
          </a:xfrm>
        </p:spPr>
        <p:txBody>
          <a:bodyPr/>
          <a:lstStyle/>
          <a:p>
            <a:r>
              <a:rPr lang="en-US" sz="2200" dirty="0"/>
              <a:t>FIGURE </a:t>
            </a:r>
            <a:r>
              <a:rPr lang="en-US" sz="2200" dirty="0" smtClean="0"/>
              <a:t>10-13 We </a:t>
            </a:r>
            <a:r>
              <a:rPr lang="en-US" sz="2200" dirty="0"/>
              <a:t>used geothermal energy </a:t>
            </a:r>
            <a:r>
              <a:rPr lang="en-US" sz="2200" dirty="0" smtClean="0"/>
              <a:t>from </a:t>
            </a:r>
            <a:r>
              <a:rPr lang="en-US" sz="2200" dirty="0"/>
              <a:t>hot springs for therapeutic baths and space heating since ancient Roman times, however it is now better known for electricity generation</a:t>
            </a:r>
          </a:p>
        </p:txBody>
      </p:sp>
      <p:pic>
        <p:nvPicPr>
          <p:cNvPr id="5" name="Content Placeholder 4"/>
          <p:cNvPicPr>
            <a:picLocks noGrp="1" noChangeAspect="1"/>
          </p:cNvPicPr>
          <p:nvPr>
            <p:ph idx="1"/>
          </p:nvPr>
        </p:nvPicPr>
        <p:blipFill>
          <a:blip r:embed="rId2"/>
          <a:stretch>
            <a:fillRect/>
          </a:stretch>
        </p:blipFill>
        <p:spPr>
          <a:xfrm>
            <a:off x="1447800" y="1447800"/>
            <a:ext cx="6497936" cy="47244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48</a:t>
            </a:fld>
            <a:endParaRPr lang="en-US" dirty="0"/>
          </a:p>
        </p:txBody>
      </p:sp>
    </p:spTree>
    <p:extLst>
      <p:ext uri="{BB962C8B-B14F-4D97-AF65-F5344CB8AC3E}">
        <p14:creationId xmlns:p14="http://schemas.microsoft.com/office/powerpoint/2010/main" val="3356658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GEOTHERMAL ENERGY </a:t>
            </a:r>
            <a:r>
              <a:rPr lang="en-US" dirty="0" smtClean="0"/>
              <a:t>2.</a:t>
            </a:r>
            <a:endParaRPr lang="en-US" dirty="0"/>
          </a:p>
        </p:txBody>
      </p:sp>
      <p:sp>
        <p:nvSpPr>
          <p:cNvPr id="3" name="Content Placeholder 2"/>
          <p:cNvSpPr>
            <a:spLocks noGrp="1"/>
          </p:cNvSpPr>
          <p:nvPr>
            <p:ph idx="1"/>
          </p:nvPr>
        </p:nvSpPr>
        <p:spPr/>
        <p:txBody>
          <a:bodyPr/>
          <a:lstStyle/>
          <a:p>
            <a:r>
              <a:rPr lang="en-US" b="1" dirty="0" smtClean="0"/>
              <a:t>Earth's Geothermal Resources </a:t>
            </a:r>
          </a:p>
          <a:p>
            <a:pPr lvl="1"/>
            <a:r>
              <a:rPr lang="en-US" dirty="0" smtClean="0"/>
              <a:t>Theoretically </a:t>
            </a:r>
            <a:r>
              <a:rPr lang="en-US" dirty="0"/>
              <a:t>more than adequate to supply </a:t>
            </a:r>
            <a:r>
              <a:rPr lang="en-US" dirty="0" smtClean="0"/>
              <a:t>needs</a:t>
            </a:r>
          </a:p>
          <a:p>
            <a:pPr lvl="1"/>
            <a:r>
              <a:rPr lang="en-US" dirty="0" smtClean="0"/>
              <a:t>Very </a:t>
            </a:r>
            <a:r>
              <a:rPr lang="en-US" dirty="0"/>
              <a:t>small fraction may be profitably </a:t>
            </a:r>
            <a:r>
              <a:rPr lang="en-US" dirty="0" smtClean="0"/>
              <a:t>exploited</a:t>
            </a:r>
          </a:p>
          <a:p>
            <a:pPr lvl="1"/>
            <a:r>
              <a:rPr lang="en-US" dirty="0" smtClean="0"/>
              <a:t>Drilling </a:t>
            </a:r>
            <a:r>
              <a:rPr lang="en-US" dirty="0"/>
              <a:t>and exploration for deep resources </a:t>
            </a:r>
            <a:r>
              <a:rPr lang="en-US" dirty="0" smtClean="0"/>
              <a:t>expensive</a:t>
            </a:r>
            <a:r>
              <a:rPr lang="en-US" dirty="0"/>
              <a:t>.  </a:t>
            </a:r>
            <a:endParaRPr lang="en-US" dirty="0" smtClean="0"/>
          </a:p>
          <a:p>
            <a:pPr lvl="1"/>
            <a:r>
              <a:rPr lang="en-US" dirty="0" smtClean="0"/>
              <a:t>Forecasts </a:t>
            </a:r>
            <a:r>
              <a:rPr lang="en-US" dirty="0"/>
              <a:t>for the future of geothermal power </a:t>
            </a:r>
            <a:endParaRPr lang="en-US" dirty="0" smtClean="0"/>
          </a:p>
          <a:p>
            <a:pPr lvl="1"/>
            <a:r>
              <a:rPr lang="en-US" dirty="0" smtClean="0"/>
              <a:t>Depend </a:t>
            </a:r>
            <a:r>
              <a:rPr lang="en-US" dirty="0"/>
              <a:t>on assumptions about </a:t>
            </a:r>
            <a:r>
              <a:rPr lang="en-US" dirty="0" smtClean="0"/>
              <a:t>technology</a:t>
            </a:r>
          </a:p>
          <a:p>
            <a:pPr lvl="2"/>
            <a:r>
              <a:rPr lang="en-US" dirty="0" smtClean="0"/>
              <a:t>Energy </a:t>
            </a:r>
            <a:r>
              <a:rPr lang="en-US" dirty="0"/>
              <a:t>prices, subsidies, and interest </a:t>
            </a:r>
            <a:r>
              <a:rPr lang="en-US" dirty="0" smtClean="0"/>
              <a:t>rates </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49</a:t>
            </a:fld>
            <a:endParaRPr lang="en-US" dirty="0"/>
          </a:p>
        </p:txBody>
      </p:sp>
    </p:spTree>
    <p:extLst>
      <p:ext uri="{BB962C8B-B14F-4D97-AF65-F5344CB8AC3E}">
        <p14:creationId xmlns:p14="http://schemas.microsoft.com/office/powerpoint/2010/main" val="4283182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15372"/>
            <a:ext cx="7162800" cy="1097280"/>
          </a:xfrm>
        </p:spPr>
        <p:txBody>
          <a:bodyPr/>
          <a:lstStyle/>
          <a:p>
            <a:r>
              <a:rPr lang="en-US" dirty="0" smtClean="0"/>
              <a:t>HYDROELECTRICITY</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a:t>
            </a:fld>
            <a:endParaRPr lang="en-US" dirty="0"/>
          </a:p>
        </p:txBody>
      </p:sp>
      <p:pic>
        <p:nvPicPr>
          <p:cNvPr id="5" name="Picture 4"/>
          <p:cNvPicPr>
            <a:picLocks noChangeAspect="1"/>
          </p:cNvPicPr>
          <p:nvPr/>
        </p:nvPicPr>
        <p:blipFill>
          <a:blip r:embed="rId2"/>
          <a:stretch>
            <a:fillRect/>
          </a:stretch>
        </p:blipFill>
        <p:spPr>
          <a:xfrm>
            <a:off x="128475" y="265060"/>
            <a:ext cx="932769" cy="926672"/>
          </a:xfrm>
          <a:prstGeom prst="rect">
            <a:avLst/>
          </a:prstGeom>
        </p:spPr>
      </p:pic>
      <p:sp>
        <p:nvSpPr>
          <p:cNvPr id="7" name="Content Placeholder 6"/>
          <p:cNvSpPr>
            <a:spLocks noGrp="1"/>
          </p:cNvSpPr>
          <p:nvPr>
            <p:ph idx="1"/>
          </p:nvPr>
        </p:nvSpPr>
        <p:spPr/>
        <p:txBody>
          <a:bodyPr/>
          <a:lstStyle/>
          <a:p>
            <a:r>
              <a:rPr lang="en-US" b="1" dirty="0" smtClean="0">
                <a:solidFill>
                  <a:srgbClr val="0000FF"/>
                </a:solidFill>
              </a:rPr>
              <a:t>NO ANIMATION IN FOLDER</a:t>
            </a:r>
            <a:endParaRPr lang="en-US" b="1" dirty="0">
              <a:solidFill>
                <a:srgbClr val="0000FF"/>
              </a:solidFill>
            </a:endParaRPr>
          </a:p>
        </p:txBody>
      </p:sp>
    </p:spTree>
    <p:extLst>
      <p:ext uri="{BB962C8B-B14F-4D97-AF65-F5344CB8AC3E}">
        <p14:creationId xmlns:p14="http://schemas.microsoft.com/office/powerpoint/2010/main" val="776001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763000" cy="1236452"/>
          </a:xfrm>
        </p:spPr>
        <p:txBody>
          <a:bodyPr/>
          <a:lstStyle/>
          <a:p>
            <a:r>
              <a:rPr lang="en-US" sz="1800" dirty="0"/>
              <a:t>FIGURE </a:t>
            </a:r>
            <a:r>
              <a:rPr lang="en-US" sz="1800" dirty="0" smtClean="0"/>
              <a:t>10-14 For industrial </a:t>
            </a:r>
            <a:r>
              <a:rPr lang="en-US" sz="1800" dirty="0"/>
              <a:t>project, you need to drill </a:t>
            </a:r>
            <a:r>
              <a:rPr lang="en-US" sz="1800" dirty="0" smtClean="0"/>
              <a:t>well </a:t>
            </a:r>
            <a:r>
              <a:rPr lang="en-US" sz="1800" dirty="0"/>
              <a:t>into </a:t>
            </a:r>
            <a:r>
              <a:rPr lang="en-US" sz="1800" dirty="0" smtClean="0"/>
              <a:t>hot </a:t>
            </a:r>
            <a:r>
              <a:rPr lang="en-US" sz="1800" dirty="0"/>
              <a:t>aquifer. </a:t>
            </a:r>
            <a:r>
              <a:rPr lang="en-US" sz="1800" dirty="0" smtClean="0"/>
              <a:t>Aquifer is </a:t>
            </a:r>
            <a:r>
              <a:rPr lang="en-US" sz="1800" dirty="0"/>
              <a:t>an underground layer of water-bearing permeable rock, rock fractures or unconsolidated materials (gravel, sand, or silt) from which groundwater can be extracted using a water well.  If no adequate aquifer is available, </a:t>
            </a:r>
            <a:r>
              <a:rPr lang="en-US" sz="1800" dirty="0" smtClean="0"/>
              <a:t>artificial </a:t>
            </a:r>
            <a:r>
              <a:rPr lang="en-US" sz="1800" dirty="0"/>
              <a:t>one may be built by injecting water to hydraulically fracture </a:t>
            </a:r>
            <a:r>
              <a:rPr lang="en-US" sz="1800" dirty="0" smtClean="0"/>
              <a:t>bedrock </a:t>
            </a:r>
            <a:endParaRPr lang="en-US" sz="1800" dirty="0"/>
          </a:p>
        </p:txBody>
      </p:sp>
      <p:pic>
        <p:nvPicPr>
          <p:cNvPr id="5" name="Content Placeholder 4"/>
          <p:cNvPicPr>
            <a:picLocks noGrp="1" noChangeAspect="1"/>
          </p:cNvPicPr>
          <p:nvPr>
            <p:ph idx="1"/>
          </p:nvPr>
        </p:nvPicPr>
        <p:blipFill>
          <a:blip r:embed="rId2"/>
          <a:stretch>
            <a:fillRect/>
          </a:stretch>
        </p:blipFill>
        <p:spPr>
          <a:xfrm>
            <a:off x="914400" y="1828800"/>
            <a:ext cx="7219178" cy="3657600"/>
          </a:xfrm>
          <a:prstGeom prst="rect">
            <a:avLst/>
          </a:prstGeom>
        </p:spPr>
      </p:pic>
      <p:sp>
        <p:nvSpPr>
          <p:cNvPr id="4" name="Slide Number Placeholder 3"/>
          <p:cNvSpPr>
            <a:spLocks noGrp="1"/>
          </p:cNvSpPr>
          <p:nvPr>
            <p:ph type="sldNum" sz="quarter" idx="12"/>
          </p:nvPr>
        </p:nvSpPr>
        <p:spPr/>
        <p:txBody>
          <a:bodyPr/>
          <a:lstStyle/>
          <a:p>
            <a:fld id="{200B2350-5261-4F5C-9DF5-EF0D264FC8D2}" type="slidenum">
              <a:rPr lang="en-US" smtClean="0"/>
              <a:pPr/>
              <a:t>50</a:t>
            </a:fld>
            <a:endParaRPr lang="en-US" dirty="0"/>
          </a:p>
        </p:txBody>
      </p:sp>
    </p:spTree>
    <p:extLst>
      <p:ext uri="{BB962C8B-B14F-4D97-AF65-F5344CB8AC3E}">
        <p14:creationId xmlns:p14="http://schemas.microsoft.com/office/powerpoint/2010/main" val="3977513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GEOTHERMAL ENERGY </a:t>
            </a:r>
            <a:r>
              <a:rPr lang="en-US" dirty="0" smtClean="0"/>
              <a:t>3.</a:t>
            </a:r>
            <a:endParaRPr lang="en-US" dirty="0"/>
          </a:p>
        </p:txBody>
      </p:sp>
      <p:sp>
        <p:nvSpPr>
          <p:cNvPr id="3" name="Content Placeholder 2"/>
          <p:cNvSpPr>
            <a:spLocks noGrp="1"/>
          </p:cNvSpPr>
          <p:nvPr>
            <p:ph idx="1"/>
          </p:nvPr>
        </p:nvSpPr>
        <p:spPr/>
        <p:txBody>
          <a:bodyPr/>
          <a:lstStyle/>
          <a:p>
            <a:r>
              <a:rPr lang="en-US" b="1" dirty="0"/>
              <a:t>Geothermal P</a:t>
            </a:r>
            <a:r>
              <a:rPr lang="en-US" b="1" dirty="0" smtClean="0"/>
              <a:t>ower</a:t>
            </a:r>
          </a:p>
          <a:p>
            <a:pPr lvl="1"/>
            <a:r>
              <a:rPr lang="en-US" dirty="0" smtClean="0"/>
              <a:t>Renewable because heat </a:t>
            </a:r>
            <a:r>
              <a:rPr lang="en-US" dirty="0"/>
              <a:t>extraction is small </a:t>
            </a:r>
            <a:endParaRPr lang="en-US" dirty="0" smtClean="0"/>
          </a:p>
          <a:p>
            <a:pPr lvl="2"/>
            <a:r>
              <a:rPr lang="en-US" dirty="0" smtClean="0"/>
              <a:t>Compared </a:t>
            </a:r>
            <a:r>
              <a:rPr lang="en-US" dirty="0"/>
              <a:t>to the Earth's heat </a:t>
            </a:r>
            <a:r>
              <a:rPr lang="en-US" dirty="0" smtClean="0"/>
              <a:t>content</a:t>
            </a:r>
          </a:p>
          <a:p>
            <a:pPr lvl="2"/>
            <a:r>
              <a:rPr lang="en-US" dirty="0" smtClean="0"/>
              <a:t>Earth </a:t>
            </a:r>
            <a:r>
              <a:rPr lang="en-US" dirty="0"/>
              <a:t>has an internal heat content of 1,031 </a:t>
            </a:r>
            <a:r>
              <a:rPr lang="en-US" dirty="0" smtClean="0"/>
              <a:t>joules</a:t>
            </a:r>
          </a:p>
          <a:p>
            <a:pPr lvl="2"/>
            <a:r>
              <a:rPr lang="en-US" dirty="0" smtClean="0"/>
              <a:t>100 </a:t>
            </a:r>
            <a:r>
              <a:rPr lang="en-US" dirty="0"/>
              <a:t>billion times </a:t>
            </a:r>
            <a:r>
              <a:rPr lang="en-US" dirty="0" smtClean="0"/>
              <a:t>current </a:t>
            </a:r>
            <a:r>
              <a:rPr lang="en-US" dirty="0"/>
              <a:t>worldwide </a:t>
            </a:r>
            <a:r>
              <a:rPr lang="en-US" dirty="0" smtClean="0"/>
              <a:t>2010 energy consumption</a:t>
            </a:r>
          </a:p>
          <a:p>
            <a:pPr lvl="2"/>
            <a:r>
              <a:rPr lang="en-US" dirty="0" smtClean="0"/>
              <a:t>Extraction </a:t>
            </a:r>
            <a:r>
              <a:rPr lang="en-US" dirty="0"/>
              <a:t>of </a:t>
            </a:r>
            <a:r>
              <a:rPr lang="en-US" dirty="0" smtClean="0"/>
              <a:t>earth </a:t>
            </a:r>
            <a:r>
              <a:rPr lang="en-US" dirty="0"/>
              <a:t>core heat taps a very small fraction </a:t>
            </a:r>
            <a:endParaRPr lang="en-US" dirty="0" smtClean="0"/>
          </a:p>
          <a:p>
            <a:pPr lvl="2"/>
            <a:r>
              <a:rPr lang="en-US" dirty="0" smtClean="0"/>
              <a:t>Natural </a:t>
            </a:r>
            <a:r>
              <a:rPr lang="en-US" dirty="0"/>
              <a:t>core outflow, </a:t>
            </a:r>
            <a:r>
              <a:rPr lang="en-US" dirty="0" smtClean="0"/>
              <a:t>without </a:t>
            </a:r>
            <a:r>
              <a:rPr lang="en-US" dirty="0"/>
              <a:t>accelerating </a:t>
            </a:r>
            <a:r>
              <a:rPr lang="en-US" dirty="0" smtClean="0"/>
              <a:t>flow</a:t>
            </a:r>
          </a:p>
          <a:p>
            <a:pPr lvl="2"/>
            <a:r>
              <a:rPr lang="en-US" dirty="0" smtClean="0"/>
              <a:t>Geothermal </a:t>
            </a:r>
            <a:r>
              <a:rPr lang="en-US" dirty="0"/>
              <a:t>power is </a:t>
            </a:r>
            <a:r>
              <a:rPr lang="en-US" dirty="0" smtClean="0"/>
              <a:t>sustainable</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51</a:t>
            </a:fld>
            <a:endParaRPr lang="en-US" dirty="0"/>
          </a:p>
        </p:txBody>
      </p:sp>
    </p:spTree>
    <p:extLst>
      <p:ext uri="{BB962C8B-B14F-4D97-AF65-F5344CB8AC3E}">
        <p14:creationId xmlns:p14="http://schemas.microsoft.com/office/powerpoint/2010/main" val="3898375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5</a:t>
            </a:r>
            <a:r>
              <a:rPr lang="en-US" sz="3200" smtClean="0"/>
              <a:t>: </a:t>
            </a:r>
            <a:endParaRPr lang="en-US" dirty="0">
              <a:solidFill>
                <a:srgbClr val="F8F9D3"/>
              </a:solidFill>
            </a:endParaRPr>
          </a:p>
        </p:txBody>
      </p:sp>
      <p:sp>
        <p:nvSpPr>
          <p:cNvPr id="3" name="Rectangle 2"/>
          <p:cNvSpPr/>
          <p:nvPr/>
        </p:nvSpPr>
        <p:spPr>
          <a:xfrm>
            <a:off x="152400" y="1447800"/>
            <a:ext cx="8991600" cy="3416320"/>
          </a:xfrm>
          <a:prstGeom prst="rect">
            <a:avLst/>
          </a:prstGeom>
        </p:spPr>
        <p:txBody>
          <a:bodyPr wrap="square">
            <a:spAutoFit/>
          </a:bodyPr>
          <a:lstStyle/>
          <a:p>
            <a:r>
              <a:rPr lang="en-US" sz="3600" dirty="0" smtClean="0">
                <a:solidFill>
                  <a:srgbClr val="000000"/>
                </a:solidFill>
              </a:rPr>
              <a:t>What </a:t>
            </a:r>
            <a:r>
              <a:rPr lang="en-US" sz="3600" dirty="0">
                <a:solidFill>
                  <a:srgbClr val="000000"/>
                </a:solidFill>
              </a:rPr>
              <a:t>is energy derived from the heat of the earth?</a:t>
            </a:r>
          </a:p>
          <a:p>
            <a:r>
              <a:rPr lang="en-US" sz="3600" dirty="0">
                <a:solidFill>
                  <a:srgbClr val="000000"/>
                </a:solidFill>
              </a:rPr>
              <a:t>a.	Hydropower</a:t>
            </a:r>
          </a:p>
          <a:p>
            <a:r>
              <a:rPr lang="en-US" sz="3600" dirty="0">
                <a:solidFill>
                  <a:srgbClr val="000000"/>
                </a:solidFill>
              </a:rPr>
              <a:t>b.	</a:t>
            </a:r>
            <a:r>
              <a:rPr lang="en-US" sz="3600" dirty="0" smtClean="0">
                <a:solidFill>
                  <a:srgbClr val="000000"/>
                </a:solidFill>
              </a:rPr>
              <a:t>Geothermal</a:t>
            </a:r>
            <a:endParaRPr lang="en-US" sz="3600" dirty="0">
              <a:solidFill>
                <a:srgbClr val="000000"/>
              </a:solidFill>
            </a:endParaRPr>
          </a:p>
          <a:p>
            <a:r>
              <a:rPr lang="en-US" sz="3600" dirty="0">
                <a:solidFill>
                  <a:srgbClr val="000000"/>
                </a:solidFill>
              </a:rPr>
              <a:t>c.	Thermal</a:t>
            </a:r>
          </a:p>
          <a:p>
            <a:r>
              <a:rPr lang="en-US" sz="3600" dirty="0">
                <a:solidFill>
                  <a:srgbClr val="000000"/>
                </a:solidFill>
              </a:rPr>
              <a:t>d.	Core</a:t>
            </a:r>
          </a:p>
        </p:txBody>
      </p:sp>
      <p:sp>
        <p:nvSpPr>
          <p:cNvPr id="4" name="Slide Number Placeholder 3"/>
          <p:cNvSpPr>
            <a:spLocks noGrp="1"/>
          </p:cNvSpPr>
          <p:nvPr>
            <p:ph type="sldNum" sz="quarter" idx="12"/>
          </p:nvPr>
        </p:nvSpPr>
        <p:spPr>
          <a:xfrm>
            <a:off x="8469312" y="0"/>
            <a:ext cx="674688" cy="295952"/>
          </a:xfrm>
        </p:spPr>
        <p:txBody>
          <a:bodyPr/>
          <a:lstStyle/>
          <a:p>
            <a:fld id="{200B2350-5261-4F5C-9DF5-EF0D264FC8D2}" type="slidenum">
              <a:rPr lang="en-US" smtClean="0"/>
              <a:pPr/>
              <a:t>52</a:t>
            </a:fld>
            <a:endParaRPr lang="en-US" dirty="0"/>
          </a:p>
        </p:txBody>
      </p:sp>
    </p:spTree>
    <p:extLst>
      <p:ext uri="{BB962C8B-B14F-4D97-AF65-F5344CB8AC3E}">
        <p14:creationId xmlns:p14="http://schemas.microsoft.com/office/powerpoint/2010/main" val="109364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5:</a:t>
            </a:r>
            <a:endParaRPr lang="en-US" sz="3200" dirty="0">
              <a:solidFill>
                <a:srgbClr val="F8F9D3"/>
              </a:solidFill>
            </a:endParaRPr>
          </a:p>
        </p:txBody>
      </p:sp>
      <p:sp>
        <p:nvSpPr>
          <p:cNvPr id="6" name="Rectangle 5"/>
          <p:cNvSpPr/>
          <p:nvPr/>
        </p:nvSpPr>
        <p:spPr>
          <a:xfrm>
            <a:off x="286265" y="1855161"/>
            <a:ext cx="8534400" cy="707886"/>
          </a:xfrm>
          <a:prstGeom prst="rect">
            <a:avLst/>
          </a:prstGeom>
        </p:spPr>
        <p:txBody>
          <a:bodyPr wrap="square">
            <a:spAutoFit/>
          </a:bodyPr>
          <a:lstStyle/>
          <a:p>
            <a:r>
              <a:rPr lang="en-US" sz="4000" dirty="0">
                <a:solidFill>
                  <a:srgbClr val="000000"/>
                </a:solidFill>
              </a:rPr>
              <a:t>Geothermal</a:t>
            </a:r>
          </a:p>
        </p:txBody>
      </p:sp>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53</a:t>
            </a:fld>
            <a:endParaRPr lang="en-US" dirty="0"/>
          </a:p>
        </p:txBody>
      </p:sp>
    </p:spTree>
    <p:extLst>
      <p:ext uri="{BB962C8B-B14F-4D97-AF65-F5344CB8AC3E}">
        <p14:creationId xmlns:p14="http://schemas.microsoft.com/office/powerpoint/2010/main" val="1693115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3.</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Hydroelectric vs. Coal Powered Electricity</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54</a:t>
            </a:fld>
            <a:endParaRPr lang="en-US" dirty="0"/>
          </a:p>
        </p:txBody>
      </p:sp>
    </p:spTree>
    <p:extLst>
      <p:ext uri="{BB962C8B-B14F-4D97-AF65-F5344CB8AC3E}">
        <p14:creationId xmlns:p14="http://schemas.microsoft.com/office/powerpoint/2010/main" val="388782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3350" y="304800"/>
            <a:ext cx="5181600" cy="1097280"/>
          </a:xfrm>
        </p:spPr>
        <p:txBody>
          <a:bodyPr/>
          <a:lstStyle/>
          <a:p>
            <a:r>
              <a:rPr lang="en-US" sz="3600" dirty="0" smtClean="0"/>
              <a:t>STUDENT ACTIVITY 4.</a:t>
            </a:r>
            <a:endParaRPr lang="en-US" sz="3600" dirty="0"/>
          </a:p>
        </p:txBody>
      </p:sp>
      <p:sp>
        <p:nvSpPr>
          <p:cNvPr id="5" name="TextBox 4"/>
          <p:cNvSpPr txBox="1"/>
          <p:nvPr/>
        </p:nvSpPr>
        <p:spPr>
          <a:xfrm>
            <a:off x="381000" y="1676400"/>
            <a:ext cx="8305800" cy="954107"/>
          </a:xfrm>
          <a:prstGeom prst="rect">
            <a:avLst/>
          </a:prstGeom>
          <a:noFill/>
        </p:spPr>
        <p:txBody>
          <a:bodyPr wrap="square" rtlCol="0">
            <a:spAutoFit/>
          </a:bodyPr>
          <a:lstStyle/>
          <a:p>
            <a:r>
              <a:rPr lang="en-US" sz="2800" b="1" dirty="0" smtClean="0">
                <a:solidFill>
                  <a:srgbClr val="0000FF"/>
                </a:solidFill>
              </a:rPr>
              <a:t>Download WORD file</a:t>
            </a:r>
            <a:r>
              <a:rPr lang="en-US" sz="2800" b="1" dirty="0" smtClean="0"/>
              <a:t>: </a:t>
            </a:r>
            <a:r>
              <a:rPr lang="en-US" sz="2800" b="1" dirty="0"/>
              <a:t>Building a Model Geothermal Plant</a:t>
            </a:r>
            <a:endParaRPr lang="en-US" sz="2800" b="1" dirty="0" smtClean="0"/>
          </a:p>
        </p:txBody>
      </p:sp>
      <p:pic>
        <p:nvPicPr>
          <p:cNvPr id="6" name="Picture 5"/>
          <p:cNvPicPr>
            <a:picLocks noChangeAspect="1"/>
          </p:cNvPicPr>
          <p:nvPr/>
        </p:nvPicPr>
        <p:blipFill>
          <a:blip r:embed="rId2"/>
          <a:stretch>
            <a:fillRect/>
          </a:stretch>
        </p:blipFill>
        <p:spPr>
          <a:xfrm>
            <a:off x="152400" y="175887"/>
            <a:ext cx="2106108" cy="1160252"/>
          </a:xfrm>
          <a:prstGeom prst="rect">
            <a:avLst/>
          </a:prstGeom>
        </p:spPr>
      </p:pic>
      <p:pic>
        <p:nvPicPr>
          <p:cNvPr id="7" name="Picture 6"/>
          <p:cNvPicPr>
            <a:picLocks noChangeAspect="1"/>
          </p:cNvPicPr>
          <p:nvPr/>
        </p:nvPicPr>
        <p:blipFill>
          <a:blip r:embed="rId3"/>
          <a:stretch>
            <a:fillRect/>
          </a:stretch>
        </p:blipFill>
        <p:spPr>
          <a:xfrm>
            <a:off x="2209800" y="175887"/>
            <a:ext cx="1266825" cy="1147722"/>
          </a:xfrm>
          <a:prstGeom prst="rect">
            <a:avLst/>
          </a:prstGeom>
        </p:spPr>
      </p:pic>
      <p:sp>
        <p:nvSpPr>
          <p:cNvPr id="3" name="Slide Number Placeholder 2"/>
          <p:cNvSpPr>
            <a:spLocks noGrp="1"/>
          </p:cNvSpPr>
          <p:nvPr>
            <p:ph type="sldNum" sz="quarter" idx="12"/>
          </p:nvPr>
        </p:nvSpPr>
        <p:spPr>
          <a:xfrm>
            <a:off x="8469312" y="0"/>
            <a:ext cx="674688" cy="295952"/>
          </a:xfrm>
        </p:spPr>
        <p:txBody>
          <a:bodyPr/>
          <a:lstStyle/>
          <a:p>
            <a:fld id="{200B2350-5261-4F5C-9DF5-EF0D264FC8D2}" type="slidenum">
              <a:rPr lang="en-US" smtClean="0"/>
              <a:pPr/>
              <a:t>55</a:t>
            </a:fld>
            <a:endParaRPr lang="en-US" dirty="0"/>
          </a:p>
        </p:txBody>
      </p:sp>
    </p:spTree>
    <p:extLst>
      <p:ext uri="{BB962C8B-B14F-4D97-AF65-F5344CB8AC3E}">
        <p14:creationId xmlns:p14="http://schemas.microsoft.com/office/powerpoint/2010/main" val="12476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3)</a:t>
            </a:r>
            <a:endParaRPr lang="en-US" sz="3600" dirty="0"/>
          </a:p>
        </p:txBody>
      </p:sp>
      <p:sp>
        <p:nvSpPr>
          <p:cNvPr id="46083" name="Content Placeholder 2"/>
          <p:cNvSpPr>
            <a:spLocks noGrp="1"/>
          </p:cNvSpPr>
          <p:nvPr>
            <p:ph idx="1"/>
          </p:nvPr>
        </p:nvSpPr>
        <p:spPr>
          <a:xfrm>
            <a:off x="228600" y="1371600"/>
            <a:ext cx="8839200" cy="4953000"/>
          </a:xfrm>
        </p:spPr>
        <p:txBody>
          <a:bodyPr/>
          <a:lstStyle/>
          <a:p>
            <a:pPr marL="457200" indent="-457200">
              <a:buFont typeface="+mj-lt"/>
              <a:buAutoNum type="arabicPeriod"/>
            </a:pPr>
            <a:r>
              <a:rPr lang="en-US" sz="2100" dirty="0" smtClean="0"/>
              <a:t>Hydroelectricity </a:t>
            </a:r>
            <a:r>
              <a:rPr lang="en-US" sz="2100" dirty="0"/>
              <a:t>is defined as converting the energy of flowing water into mechanical energy to turn an AC hydroelectric generator to generate electricity.</a:t>
            </a:r>
          </a:p>
          <a:p>
            <a:pPr marL="457200" indent="-457200">
              <a:buFont typeface="+mj-lt"/>
              <a:buAutoNum type="arabicPeriod"/>
            </a:pPr>
            <a:r>
              <a:rPr lang="en-US" sz="2100" dirty="0" smtClean="0"/>
              <a:t>The </a:t>
            </a:r>
            <a:r>
              <a:rPr lang="en-US" sz="2100" dirty="0"/>
              <a:t>hydroelectric plant produces no direct waste, and has a lower output level of greenhouse gases than fossil fuel powered electricity plants.</a:t>
            </a:r>
          </a:p>
          <a:p>
            <a:pPr marL="457200" indent="-457200">
              <a:buFont typeface="+mj-lt"/>
              <a:buAutoNum type="arabicPeriod"/>
            </a:pPr>
            <a:r>
              <a:rPr lang="en-US" sz="2100" dirty="0" smtClean="0"/>
              <a:t>The </a:t>
            </a:r>
            <a:r>
              <a:rPr lang="en-US" sz="2100" dirty="0"/>
              <a:t>power extracted from the water depends on the flow volume coming from the head of water or the difference in height between the source and the water's outflow.  </a:t>
            </a:r>
          </a:p>
          <a:p>
            <a:pPr marL="457200" indent="-457200">
              <a:buFont typeface="+mj-lt"/>
              <a:buAutoNum type="arabicPeriod"/>
            </a:pPr>
            <a:r>
              <a:rPr lang="en-US" sz="2100" dirty="0" smtClean="0"/>
              <a:t>A </a:t>
            </a:r>
            <a:r>
              <a:rPr lang="en-US" sz="2100" dirty="0"/>
              <a:t>large pipe or penstock delivers water from the reservoir to the turbine.</a:t>
            </a:r>
          </a:p>
          <a:p>
            <a:pPr marL="457200" indent="-457200">
              <a:buFont typeface="+mj-lt"/>
              <a:buAutoNum type="arabicPeriod"/>
            </a:pPr>
            <a:r>
              <a:rPr lang="en-US" sz="2100" dirty="0" smtClean="0"/>
              <a:t>Hydroelectric </a:t>
            </a:r>
            <a:r>
              <a:rPr lang="en-US" sz="2100" dirty="0"/>
              <a:t>advantages are flexibility, low power costs, elimination of the cost of fuel, sustainability, reduced CO2 emissions, and reservoir use. </a:t>
            </a:r>
          </a:p>
          <a:p>
            <a:pPr marL="457200" indent="-457200">
              <a:buFont typeface="+mj-lt"/>
              <a:buAutoNum type="arabicPeriod"/>
            </a:pPr>
            <a:endParaRPr lang="en-US" sz="21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56</a:t>
            </a:fld>
            <a:endParaRPr lang="en-US" dirty="0"/>
          </a:p>
        </p:txBody>
      </p:sp>
    </p:spTree>
    <p:extLst>
      <p:ext uri="{BB962C8B-B14F-4D97-AF65-F5344CB8AC3E}">
        <p14:creationId xmlns:p14="http://schemas.microsoft.com/office/powerpoint/2010/main" val="39390694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3)</a:t>
            </a:r>
            <a:endParaRPr lang="en-US" sz="3600" dirty="0"/>
          </a:p>
        </p:txBody>
      </p:sp>
      <p:sp>
        <p:nvSpPr>
          <p:cNvPr id="47107" name="Content Placeholder 2"/>
          <p:cNvSpPr>
            <a:spLocks noGrp="1"/>
          </p:cNvSpPr>
          <p:nvPr>
            <p:ph idx="1"/>
          </p:nvPr>
        </p:nvSpPr>
        <p:spPr>
          <a:xfrm>
            <a:off x="228600" y="1447800"/>
            <a:ext cx="8763000" cy="4876800"/>
          </a:xfrm>
        </p:spPr>
        <p:txBody>
          <a:bodyPr/>
          <a:lstStyle/>
          <a:p>
            <a:pPr marL="514350" indent="-514350">
              <a:buFont typeface="+mj-lt"/>
              <a:buAutoNum type="arabicPeriod" startAt="6"/>
            </a:pPr>
            <a:r>
              <a:rPr lang="en-US" sz="2000" dirty="0" smtClean="0"/>
              <a:t>Hydroelectric </a:t>
            </a:r>
            <a:r>
              <a:rPr lang="en-US" sz="2000" dirty="0"/>
              <a:t>disadvantages are ecosystem damage and loss of land, siltation and flow shortage, methane emission, relocation, and failure risks.</a:t>
            </a:r>
          </a:p>
          <a:p>
            <a:pPr marL="514350" indent="-514350">
              <a:buFont typeface="+mj-lt"/>
              <a:buAutoNum type="arabicPeriod" startAt="6"/>
            </a:pPr>
            <a:r>
              <a:rPr lang="en-US" sz="2000" dirty="0" smtClean="0"/>
              <a:t>The </a:t>
            </a:r>
            <a:r>
              <a:rPr lang="en-US" sz="2000" dirty="0"/>
              <a:t>pumped-storage hydroelectricity production process plant produces electricity by moving water between reservoirs at different elevations for peak demands.</a:t>
            </a:r>
          </a:p>
          <a:p>
            <a:pPr marL="514350" indent="-514350">
              <a:buFont typeface="+mj-lt"/>
              <a:buAutoNum type="arabicPeriod" startAt="6"/>
            </a:pPr>
            <a:r>
              <a:rPr lang="en-US" sz="2000" dirty="0" smtClean="0"/>
              <a:t>Run-of-the-river </a:t>
            </a:r>
            <a:r>
              <a:rPr lang="en-US" sz="2000" dirty="0"/>
              <a:t>(ROR) hydroelectricity is a hydroelectricity plant with little or no water storage and is subject to seasonal river flows.</a:t>
            </a:r>
          </a:p>
          <a:p>
            <a:pPr marL="514350" indent="-514350">
              <a:buFont typeface="+mj-lt"/>
              <a:buAutoNum type="arabicPeriod" startAt="6"/>
            </a:pPr>
            <a:r>
              <a:rPr lang="en-US" sz="2000" dirty="0" smtClean="0"/>
              <a:t>Micro-hydro </a:t>
            </a:r>
            <a:r>
              <a:rPr lang="en-US" sz="2000" dirty="0"/>
              <a:t>is hydroelectric power that produces from 5 kilowatts (kW) to 100 kilowatts of electricity using the natural flow of water.  Installations that are less than 5 kilowatts are called Pico-hydro systems.</a:t>
            </a:r>
          </a:p>
          <a:p>
            <a:pPr marL="514350" indent="-514350">
              <a:buFont typeface="+mj-lt"/>
              <a:buAutoNum type="arabicPeriod" startAt="6"/>
            </a:pPr>
            <a:r>
              <a:rPr lang="en-US" sz="2000" dirty="0" smtClean="0"/>
              <a:t>Grid </a:t>
            </a:r>
            <a:r>
              <a:rPr lang="en-US" sz="2000" dirty="0"/>
              <a:t>energy storage is a group of methods used to store electrical energy on a large scale within an electrical power grid.  As of 2016, the biggest form of grid energy storage is dammed hydroelectricity.</a:t>
            </a:r>
          </a:p>
          <a:p>
            <a:pPr marL="514350" indent="-514350">
              <a:buFont typeface="+mj-lt"/>
              <a:buAutoNum type="arabicPeriod" startAt="6"/>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57</a:t>
            </a:fld>
            <a:endParaRPr lang="en-US" dirty="0"/>
          </a:p>
        </p:txBody>
      </p:sp>
    </p:spTree>
    <p:extLst>
      <p:ext uri="{BB962C8B-B14F-4D97-AF65-F5344CB8AC3E}">
        <p14:creationId xmlns:p14="http://schemas.microsoft.com/office/powerpoint/2010/main" val="6164730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3)</a:t>
            </a:r>
            <a:endParaRPr lang="en-US" sz="3600" dirty="0"/>
          </a:p>
        </p:txBody>
      </p:sp>
      <p:sp>
        <p:nvSpPr>
          <p:cNvPr id="47107" name="Content Placeholder 2"/>
          <p:cNvSpPr>
            <a:spLocks noGrp="1"/>
          </p:cNvSpPr>
          <p:nvPr>
            <p:ph idx="1"/>
          </p:nvPr>
        </p:nvSpPr>
        <p:spPr>
          <a:xfrm>
            <a:off x="228600" y="1524000"/>
            <a:ext cx="8763000" cy="4525963"/>
          </a:xfrm>
        </p:spPr>
        <p:txBody>
          <a:bodyPr/>
          <a:lstStyle/>
          <a:p>
            <a:pPr marL="457200" indent="-457200">
              <a:buFont typeface="+mj-lt"/>
              <a:buAutoNum type="arabicPeriod" startAt="11"/>
            </a:pPr>
            <a:r>
              <a:rPr lang="en-US" sz="2000" dirty="0" smtClean="0"/>
              <a:t>Hydroelectric </a:t>
            </a:r>
            <a:r>
              <a:rPr lang="en-US" sz="2000" dirty="0"/>
              <a:t>dams with large reservoirs can be used to provide peak generation at times of peak demand.  </a:t>
            </a:r>
          </a:p>
          <a:p>
            <a:pPr marL="457200" indent="-457200">
              <a:buFont typeface="+mj-lt"/>
              <a:buAutoNum type="arabicPeriod" startAt="11"/>
            </a:pPr>
            <a:r>
              <a:rPr lang="en-US" sz="2000" dirty="0" smtClean="0"/>
              <a:t>The </a:t>
            </a:r>
            <a:r>
              <a:rPr lang="en-US" sz="2000" dirty="0"/>
              <a:t>EPBT (Energy Payback Time) of a power generating system is the time requisite to generate as much energy as is consumed during the production and lifetime operation of the energy system.</a:t>
            </a:r>
          </a:p>
          <a:p>
            <a:pPr marL="457200" indent="-457200">
              <a:buFont typeface="+mj-lt"/>
              <a:buAutoNum type="arabicPeriod" startAt="11"/>
            </a:pPr>
            <a:r>
              <a:rPr lang="en-US" sz="2000" dirty="0" smtClean="0"/>
              <a:t>EROEI </a:t>
            </a:r>
            <a:r>
              <a:rPr lang="en-US" sz="2000" dirty="0"/>
              <a:t>(Energy Returned on Energy Invested) is the ratio of electricity generated divided by the energy required to build and maintain the equipment, which is an economic measure, closely related to the energy payback time.  </a:t>
            </a:r>
          </a:p>
          <a:p>
            <a:pPr marL="457200" indent="-457200">
              <a:buFont typeface="+mj-lt"/>
              <a:buAutoNum type="arabicPeriod" startAt="11"/>
            </a:pPr>
            <a:r>
              <a:rPr lang="en-US" sz="2000" dirty="0" smtClean="0"/>
              <a:t>Geothermal </a:t>
            </a:r>
            <a:r>
              <a:rPr lang="en-US" sz="2000" dirty="0"/>
              <a:t>energy is energy derived from the heat of the earth core</a:t>
            </a:r>
          </a:p>
          <a:p>
            <a:pPr marL="457200" indent="-457200">
              <a:buFont typeface="+mj-lt"/>
              <a:buAutoNum type="arabicPeriod" startAt="11"/>
            </a:pPr>
            <a:r>
              <a:rPr lang="en-US" sz="2000" dirty="0" smtClean="0"/>
              <a:t>A </a:t>
            </a:r>
            <a:r>
              <a:rPr lang="en-US" sz="2000" dirty="0"/>
              <a:t>well is drilled to the core and heat from the earth’s core heats water into steam that drives a turbine to drive an AC generator to produce electricity.</a:t>
            </a:r>
          </a:p>
          <a:p>
            <a:pPr marL="457200" indent="-457200">
              <a:buFont typeface="+mj-lt"/>
              <a:buAutoNum type="arabicPeriod" startAt="11"/>
            </a:pPr>
            <a:endParaRPr lang="en-US" sz="2000" dirty="0"/>
          </a:p>
        </p:txBody>
      </p:sp>
      <p:sp>
        <p:nvSpPr>
          <p:cNvPr id="3" name="Slide Number Placeholder 2"/>
          <p:cNvSpPr>
            <a:spLocks noGrp="1"/>
          </p:cNvSpPr>
          <p:nvPr>
            <p:ph type="sldNum" sz="quarter" idx="12"/>
          </p:nvPr>
        </p:nvSpPr>
        <p:spPr/>
        <p:txBody>
          <a:bodyPr/>
          <a:lstStyle/>
          <a:p>
            <a:fld id="{200B2350-5261-4F5C-9DF5-EF0D264FC8D2}" type="slidenum">
              <a:rPr lang="en-US" smtClean="0"/>
              <a:pPr/>
              <a:t>58</a:t>
            </a:fld>
            <a:endParaRPr lang="en-US" dirty="0"/>
          </a:p>
        </p:txBody>
      </p:sp>
    </p:spTree>
    <p:extLst>
      <p:ext uri="{BB962C8B-B14F-4D97-AF65-F5344CB8AC3E}">
        <p14:creationId xmlns:p14="http://schemas.microsoft.com/office/powerpoint/2010/main" val="237773939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HYDROELECTRICITY 2</a:t>
            </a:r>
            <a:r>
              <a:rPr lang="en-US" dirty="0" smtClean="0"/>
              <a:t>.</a:t>
            </a:r>
            <a:endParaRPr lang="en-US" dirty="0"/>
          </a:p>
        </p:txBody>
      </p:sp>
      <p:sp>
        <p:nvSpPr>
          <p:cNvPr id="3" name="Content Placeholder 2"/>
          <p:cNvSpPr>
            <a:spLocks noGrp="1"/>
          </p:cNvSpPr>
          <p:nvPr>
            <p:ph idx="1"/>
          </p:nvPr>
        </p:nvSpPr>
        <p:spPr/>
        <p:txBody>
          <a:bodyPr/>
          <a:lstStyle/>
          <a:p>
            <a:r>
              <a:rPr lang="en-US" b="1" dirty="0"/>
              <a:t>Economic Impact</a:t>
            </a:r>
          </a:p>
          <a:p>
            <a:pPr lvl="1"/>
            <a:r>
              <a:rPr lang="en-US" dirty="0" smtClean="0"/>
              <a:t>Cheap </a:t>
            </a:r>
            <a:r>
              <a:rPr lang="en-US" dirty="0"/>
              <a:t>to produce, </a:t>
            </a:r>
            <a:r>
              <a:rPr lang="en-US" dirty="0" smtClean="0"/>
              <a:t>very </a:t>
            </a:r>
            <a:r>
              <a:rPr lang="en-US" dirty="0"/>
              <a:t>competitive </a:t>
            </a:r>
            <a:r>
              <a:rPr lang="en-US" dirty="0" smtClean="0"/>
              <a:t>source</a:t>
            </a:r>
          </a:p>
          <a:p>
            <a:pPr lvl="2"/>
            <a:r>
              <a:rPr lang="en-US" dirty="0" smtClean="0"/>
              <a:t>Does </a:t>
            </a:r>
            <a:r>
              <a:rPr lang="en-US" dirty="0"/>
              <a:t>not consume or use any </a:t>
            </a:r>
            <a:r>
              <a:rPr lang="en-US" dirty="0" smtClean="0"/>
              <a:t>water or fossil fuels</a:t>
            </a:r>
          </a:p>
          <a:p>
            <a:pPr lvl="2"/>
            <a:r>
              <a:rPr lang="en-US" dirty="0" smtClean="0"/>
              <a:t>&gt;10 </a:t>
            </a:r>
            <a:r>
              <a:rPr lang="en-US" dirty="0"/>
              <a:t>megawatts costs about is 3-5 cents per </a:t>
            </a:r>
            <a:r>
              <a:rPr lang="en-US" dirty="0" smtClean="0"/>
              <a:t>kilowatt-hour</a:t>
            </a:r>
          </a:p>
          <a:p>
            <a:pPr lvl="2"/>
            <a:r>
              <a:rPr lang="en-US" dirty="0" smtClean="0"/>
              <a:t>Dam </a:t>
            </a:r>
            <a:r>
              <a:rPr lang="en-US" dirty="0"/>
              <a:t>is a barrier that impounds water or underground </a:t>
            </a:r>
            <a:r>
              <a:rPr lang="en-US" dirty="0" smtClean="0"/>
              <a:t>streams</a:t>
            </a:r>
          </a:p>
          <a:p>
            <a:pPr lvl="2"/>
            <a:r>
              <a:rPr lang="en-US" dirty="0" smtClean="0"/>
              <a:t>Reservoirs </a:t>
            </a:r>
            <a:r>
              <a:rPr lang="en-US" dirty="0"/>
              <a:t>created by dams not only suppress </a:t>
            </a:r>
            <a:r>
              <a:rPr lang="en-US" dirty="0" smtClean="0"/>
              <a:t>floods</a:t>
            </a:r>
          </a:p>
          <a:p>
            <a:pPr lvl="2"/>
            <a:r>
              <a:rPr lang="en-US" dirty="0" smtClean="0"/>
              <a:t>Provide </a:t>
            </a:r>
            <a:r>
              <a:rPr lang="en-US" dirty="0"/>
              <a:t>a water supply for </a:t>
            </a:r>
            <a:r>
              <a:rPr lang="en-US" dirty="0" smtClean="0"/>
              <a:t>hydroelectricity</a:t>
            </a:r>
          </a:p>
          <a:p>
            <a:pPr lvl="2"/>
            <a:r>
              <a:rPr lang="en-US" dirty="0"/>
              <a:t>P</a:t>
            </a:r>
            <a:r>
              <a:rPr lang="en-US" dirty="0" smtClean="0"/>
              <a:t>roduces </a:t>
            </a:r>
            <a:r>
              <a:rPr lang="en-US" dirty="0"/>
              <a:t>no waste, and </a:t>
            </a:r>
            <a:r>
              <a:rPr lang="en-US" dirty="0" smtClean="0"/>
              <a:t>lower level </a:t>
            </a:r>
            <a:r>
              <a:rPr lang="en-US" dirty="0"/>
              <a:t>of greenhouse </a:t>
            </a:r>
            <a:r>
              <a:rPr lang="en-US" dirty="0" smtClean="0"/>
              <a:t>gases</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6</a:t>
            </a:fld>
            <a:endParaRPr lang="en-US" dirty="0"/>
          </a:p>
        </p:txBody>
      </p:sp>
    </p:spTree>
    <p:extLst>
      <p:ext uri="{BB962C8B-B14F-4D97-AF65-F5344CB8AC3E}">
        <p14:creationId xmlns:p14="http://schemas.microsoft.com/office/powerpoint/2010/main" val="1467350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HYDROELECTRICITY </a:t>
            </a:r>
            <a:r>
              <a:rPr lang="en-US" dirty="0" smtClean="0"/>
              <a:t>3.</a:t>
            </a:r>
            <a:endParaRPr lang="en-US" dirty="0"/>
          </a:p>
        </p:txBody>
      </p:sp>
      <p:sp>
        <p:nvSpPr>
          <p:cNvPr id="3" name="Content Placeholder 2"/>
          <p:cNvSpPr>
            <a:spLocks noGrp="1"/>
          </p:cNvSpPr>
          <p:nvPr>
            <p:ph idx="1"/>
          </p:nvPr>
        </p:nvSpPr>
        <p:spPr>
          <a:xfrm>
            <a:off x="457200" y="1447800"/>
            <a:ext cx="4419600" cy="4525963"/>
          </a:xfrm>
        </p:spPr>
        <p:txBody>
          <a:bodyPr/>
          <a:lstStyle/>
          <a:p>
            <a:r>
              <a:rPr lang="en-US" b="1" dirty="0"/>
              <a:t>History of </a:t>
            </a:r>
            <a:r>
              <a:rPr lang="en-US" b="1" dirty="0" smtClean="0"/>
              <a:t>Hydroelectricity</a:t>
            </a:r>
          </a:p>
          <a:p>
            <a:pPr lvl="1"/>
            <a:r>
              <a:rPr lang="en-US" dirty="0" smtClean="0"/>
              <a:t>Schoelkopf </a:t>
            </a:r>
            <a:r>
              <a:rPr lang="en-US" dirty="0"/>
              <a:t>Power Station </a:t>
            </a:r>
            <a:r>
              <a:rPr lang="en-US" dirty="0" smtClean="0"/>
              <a:t>produce </a:t>
            </a:r>
            <a:r>
              <a:rPr lang="en-US" dirty="0"/>
              <a:t>electricity in 1881 </a:t>
            </a:r>
            <a:endParaRPr lang="en-US" dirty="0" smtClean="0"/>
          </a:p>
          <a:p>
            <a:pPr lvl="2"/>
            <a:r>
              <a:rPr lang="en-US" dirty="0" smtClean="0"/>
              <a:t>1</a:t>
            </a:r>
            <a:r>
              <a:rPr lang="en-US" baseline="30000" dirty="0" smtClean="0"/>
              <a:t>st</a:t>
            </a:r>
            <a:r>
              <a:rPr lang="en-US" dirty="0" smtClean="0"/>
              <a:t> Edison </a:t>
            </a:r>
            <a:r>
              <a:rPr lang="en-US" dirty="0"/>
              <a:t>hydroelectric power plant was the Vulcan Street Plant, in September 30, 1882, </a:t>
            </a:r>
            <a:r>
              <a:rPr lang="en-US" dirty="0" smtClean="0"/>
              <a:t>12.5 kilowatts</a:t>
            </a:r>
          </a:p>
          <a:p>
            <a:pPr lvl="2"/>
            <a:r>
              <a:rPr lang="en-US" dirty="0"/>
              <a:t>40% of </a:t>
            </a:r>
            <a:r>
              <a:rPr lang="en-US" dirty="0" smtClean="0"/>
              <a:t>power </a:t>
            </a:r>
            <a:r>
              <a:rPr lang="en-US" dirty="0"/>
              <a:t>produced in </a:t>
            </a:r>
            <a:r>
              <a:rPr lang="en-US" dirty="0" smtClean="0"/>
              <a:t>US by </a:t>
            </a:r>
            <a:r>
              <a:rPr lang="en-US" dirty="0"/>
              <a:t>1920 was hydroelectric</a:t>
            </a:r>
          </a:p>
        </p:txBody>
      </p:sp>
      <p:sp>
        <p:nvSpPr>
          <p:cNvPr id="4" name="Slide Number Placeholder 3"/>
          <p:cNvSpPr>
            <a:spLocks noGrp="1"/>
          </p:cNvSpPr>
          <p:nvPr>
            <p:ph type="sldNum" sz="quarter" idx="12"/>
          </p:nvPr>
        </p:nvSpPr>
        <p:spPr/>
        <p:txBody>
          <a:bodyPr/>
          <a:lstStyle/>
          <a:p>
            <a:fld id="{200B2350-5261-4F5C-9DF5-EF0D264FC8D2}" type="slidenum">
              <a:rPr lang="en-US" smtClean="0"/>
              <a:pPr/>
              <a:t>7</a:t>
            </a:fld>
            <a:endParaRPr lang="en-US" dirty="0"/>
          </a:p>
        </p:txBody>
      </p:sp>
      <p:pic>
        <p:nvPicPr>
          <p:cNvPr id="5" name="Picture 4"/>
          <p:cNvPicPr>
            <a:picLocks noChangeAspect="1"/>
          </p:cNvPicPr>
          <p:nvPr/>
        </p:nvPicPr>
        <p:blipFill>
          <a:blip r:embed="rId2"/>
          <a:stretch>
            <a:fillRect/>
          </a:stretch>
        </p:blipFill>
        <p:spPr>
          <a:xfrm>
            <a:off x="4779129" y="1494526"/>
            <a:ext cx="4332961" cy="3077474"/>
          </a:xfrm>
          <a:prstGeom prst="rect">
            <a:avLst/>
          </a:prstGeom>
        </p:spPr>
      </p:pic>
      <p:sp>
        <p:nvSpPr>
          <p:cNvPr id="6" name="Rectangle 5"/>
          <p:cNvSpPr/>
          <p:nvPr/>
        </p:nvSpPr>
        <p:spPr>
          <a:xfrm>
            <a:off x="5012546" y="4572000"/>
            <a:ext cx="3592512" cy="923330"/>
          </a:xfrm>
          <a:prstGeom prst="rect">
            <a:avLst/>
          </a:prstGeom>
        </p:spPr>
        <p:txBody>
          <a:bodyPr wrap="square">
            <a:spAutoFit/>
          </a:bodyPr>
          <a:lstStyle/>
          <a:p>
            <a:r>
              <a:rPr lang="en-US" b="1" dirty="0">
                <a:solidFill>
                  <a:srgbClr val="0000FF"/>
                </a:solidFill>
                <a:latin typeface="Times New Roman" panose="02020603050405020304" pitchFamily="18" charset="0"/>
                <a:ea typeface="Times New Roman" panose="02020603050405020304" pitchFamily="18" charset="0"/>
              </a:rPr>
              <a:t>Figure </a:t>
            </a:r>
            <a:r>
              <a:rPr lang="en-US" b="1" dirty="0" smtClean="0">
                <a:solidFill>
                  <a:srgbClr val="0000FF"/>
                </a:solidFill>
                <a:latin typeface="Times New Roman" panose="02020603050405020304" pitchFamily="18" charset="0"/>
                <a:ea typeface="Times New Roman" panose="02020603050405020304" pitchFamily="18" charset="0"/>
              </a:rPr>
              <a:t>10-2 </a:t>
            </a:r>
            <a:r>
              <a:rPr lang="en-US" b="1" dirty="0">
                <a:solidFill>
                  <a:srgbClr val="0000FF"/>
                </a:solidFill>
                <a:latin typeface="Times New Roman" panose="02020603050405020304" pitchFamily="18" charset="0"/>
                <a:ea typeface="Times New Roman" panose="02020603050405020304" pitchFamily="18" charset="0"/>
              </a:rPr>
              <a:t>first major hydro-electric power plant in the world in Niagara Falls</a:t>
            </a:r>
            <a:endParaRPr lang="en-US" b="1" dirty="0">
              <a:solidFill>
                <a:srgbClr val="0000FF"/>
              </a:solidFill>
            </a:endParaRPr>
          </a:p>
        </p:txBody>
      </p:sp>
    </p:spTree>
    <p:extLst>
      <p:ext uri="{BB962C8B-B14F-4D97-AF65-F5344CB8AC3E}">
        <p14:creationId xmlns:p14="http://schemas.microsoft.com/office/powerpoint/2010/main" val="2275349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HYDROELECTRICITY </a:t>
            </a:r>
            <a:r>
              <a:rPr lang="en-US" dirty="0" smtClean="0"/>
              <a:t>4.</a:t>
            </a:r>
            <a:endParaRPr lang="en-US" dirty="0"/>
          </a:p>
        </p:txBody>
      </p:sp>
      <p:sp>
        <p:nvSpPr>
          <p:cNvPr id="3" name="Content Placeholder 2"/>
          <p:cNvSpPr>
            <a:spLocks noGrp="1"/>
          </p:cNvSpPr>
          <p:nvPr>
            <p:ph idx="1"/>
          </p:nvPr>
        </p:nvSpPr>
        <p:spPr>
          <a:xfrm>
            <a:off x="457200" y="1447800"/>
            <a:ext cx="8534400" cy="4525963"/>
          </a:xfrm>
        </p:spPr>
        <p:txBody>
          <a:bodyPr/>
          <a:lstStyle/>
          <a:p>
            <a:r>
              <a:rPr lang="en-US" b="1" dirty="0"/>
              <a:t>Federal Power Act </a:t>
            </a:r>
            <a:r>
              <a:rPr lang="en-US" b="1" dirty="0" smtClean="0"/>
              <a:t>passed </a:t>
            </a:r>
            <a:r>
              <a:rPr lang="en-US" b="1" dirty="0"/>
              <a:t>into </a:t>
            </a:r>
            <a:r>
              <a:rPr lang="en-US" b="1" dirty="0" smtClean="0"/>
              <a:t>law</a:t>
            </a:r>
          </a:p>
          <a:p>
            <a:pPr lvl="1"/>
            <a:r>
              <a:rPr lang="en-US" dirty="0" smtClean="0"/>
              <a:t>Created Federal </a:t>
            </a:r>
            <a:r>
              <a:rPr lang="en-US" dirty="0"/>
              <a:t>Power Commission </a:t>
            </a:r>
            <a:endParaRPr lang="en-US" dirty="0" smtClean="0"/>
          </a:p>
          <a:p>
            <a:pPr lvl="2"/>
            <a:r>
              <a:rPr lang="en-US" dirty="0" smtClean="0"/>
              <a:t>Regulate </a:t>
            </a:r>
            <a:r>
              <a:rPr lang="en-US" dirty="0"/>
              <a:t>hydroelectric power </a:t>
            </a:r>
            <a:r>
              <a:rPr lang="en-US" dirty="0" smtClean="0"/>
              <a:t>stations</a:t>
            </a:r>
          </a:p>
          <a:p>
            <a:pPr lvl="2"/>
            <a:r>
              <a:rPr lang="en-US" dirty="0" smtClean="0"/>
              <a:t>Federal </a:t>
            </a:r>
            <a:r>
              <a:rPr lang="en-US" dirty="0"/>
              <a:t>funding became necessary for large-scale </a:t>
            </a:r>
            <a:r>
              <a:rPr lang="en-US" dirty="0" smtClean="0"/>
              <a:t>development</a:t>
            </a:r>
          </a:p>
          <a:p>
            <a:pPr lvl="3"/>
            <a:r>
              <a:rPr lang="en-US" dirty="0" smtClean="0"/>
              <a:t>TVA </a:t>
            </a:r>
            <a:r>
              <a:rPr lang="en-US" dirty="0"/>
              <a:t>(Tennessee Valley Authority) in </a:t>
            </a:r>
            <a:r>
              <a:rPr lang="en-US" dirty="0" smtClean="0"/>
              <a:t>1933</a:t>
            </a:r>
          </a:p>
          <a:p>
            <a:pPr lvl="3"/>
            <a:r>
              <a:rPr lang="en-US" dirty="0" smtClean="0"/>
              <a:t>Bonneville </a:t>
            </a:r>
            <a:r>
              <a:rPr lang="en-US" dirty="0"/>
              <a:t>Power Administration (</a:t>
            </a:r>
            <a:r>
              <a:rPr lang="en-US" dirty="0" smtClean="0"/>
              <a:t>1937) </a:t>
            </a:r>
          </a:p>
          <a:p>
            <a:pPr lvl="3"/>
            <a:r>
              <a:rPr lang="en-US" dirty="0"/>
              <a:t>Hoover </a:t>
            </a:r>
            <a:r>
              <a:rPr lang="en-US" dirty="0" smtClean="0"/>
              <a:t>Dam's 1,345 </a:t>
            </a:r>
            <a:r>
              <a:rPr lang="en-US" dirty="0"/>
              <a:t>MW power </a:t>
            </a:r>
            <a:r>
              <a:rPr lang="en-US" dirty="0" smtClean="0"/>
              <a:t>station</a:t>
            </a:r>
          </a:p>
          <a:p>
            <a:pPr lvl="4"/>
            <a:r>
              <a:rPr lang="en-US" dirty="0" smtClean="0"/>
              <a:t>World's </a:t>
            </a:r>
            <a:r>
              <a:rPr lang="en-US" dirty="0"/>
              <a:t>largest hydroelectric power station in </a:t>
            </a:r>
            <a:r>
              <a:rPr lang="en-US" dirty="0" smtClean="0"/>
              <a:t>1936</a:t>
            </a:r>
          </a:p>
          <a:p>
            <a:pPr lvl="3"/>
            <a:r>
              <a:rPr lang="en-US" dirty="0" smtClean="0"/>
              <a:t>Surpassed </a:t>
            </a:r>
            <a:r>
              <a:rPr lang="en-US" dirty="0"/>
              <a:t>by </a:t>
            </a:r>
            <a:r>
              <a:rPr lang="en-US" dirty="0" smtClean="0"/>
              <a:t>6,809 </a:t>
            </a:r>
            <a:r>
              <a:rPr lang="en-US" dirty="0"/>
              <a:t>MW </a:t>
            </a:r>
            <a:r>
              <a:rPr lang="en-US" dirty="0" smtClean="0"/>
              <a:t>Grand </a:t>
            </a:r>
            <a:r>
              <a:rPr lang="en-US" dirty="0"/>
              <a:t>Coulee Dam in </a:t>
            </a:r>
            <a:r>
              <a:rPr lang="en-US" dirty="0" smtClean="0"/>
              <a:t>1942</a:t>
            </a:r>
            <a:endParaRPr lang="en-US" dirty="0"/>
          </a:p>
        </p:txBody>
      </p:sp>
      <p:sp>
        <p:nvSpPr>
          <p:cNvPr id="4" name="Slide Number Placeholder 3"/>
          <p:cNvSpPr>
            <a:spLocks noGrp="1"/>
          </p:cNvSpPr>
          <p:nvPr>
            <p:ph type="sldNum" sz="quarter" idx="12"/>
          </p:nvPr>
        </p:nvSpPr>
        <p:spPr/>
        <p:txBody>
          <a:bodyPr/>
          <a:lstStyle/>
          <a:p>
            <a:fld id="{200B2350-5261-4F5C-9DF5-EF0D264FC8D2}" type="slidenum">
              <a:rPr lang="en-US" smtClean="0"/>
              <a:pPr/>
              <a:t>8</a:t>
            </a:fld>
            <a:endParaRPr lang="en-US" dirty="0"/>
          </a:p>
        </p:txBody>
      </p:sp>
    </p:spTree>
    <p:extLst>
      <p:ext uri="{BB962C8B-B14F-4D97-AF65-F5344CB8AC3E}">
        <p14:creationId xmlns:p14="http://schemas.microsoft.com/office/powerpoint/2010/main" val="3248676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10-3 </a:t>
            </a:r>
            <a:r>
              <a:rPr lang="en-US" dirty="0" smtClean="0"/>
              <a:t>view A: </a:t>
            </a:r>
            <a:r>
              <a:rPr lang="en-US" dirty="0"/>
              <a:t>Hoover Dam, View B: Grand Coulee Dam</a:t>
            </a:r>
          </a:p>
        </p:txBody>
      </p:sp>
      <p:sp>
        <p:nvSpPr>
          <p:cNvPr id="4" name="Slide Number Placeholder 3"/>
          <p:cNvSpPr>
            <a:spLocks noGrp="1"/>
          </p:cNvSpPr>
          <p:nvPr>
            <p:ph type="sldNum" sz="quarter" idx="12"/>
          </p:nvPr>
        </p:nvSpPr>
        <p:spPr/>
        <p:txBody>
          <a:bodyPr/>
          <a:lstStyle/>
          <a:p>
            <a:fld id="{200B2350-5261-4F5C-9DF5-EF0D264FC8D2}"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152400" y="1371600"/>
            <a:ext cx="4800600" cy="3598025"/>
          </a:xfrm>
          <a:prstGeom prst="rect">
            <a:avLst/>
          </a:prstGeom>
        </p:spPr>
      </p:pic>
      <p:pic>
        <p:nvPicPr>
          <p:cNvPr id="6" name="Picture 5"/>
          <p:cNvPicPr>
            <a:picLocks noChangeAspect="1"/>
          </p:cNvPicPr>
          <p:nvPr/>
        </p:nvPicPr>
        <p:blipFill>
          <a:blip r:embed="rId3"/>
          <a:stretch>
            <a:fillRect/>
          </a:stretch>
        </p:blipFill>
        <p:spPr>
          <a:xfrm>
            <a:off x="4953000" y="1384476"/>
            <a:ext cx="4193224" cy="3381632"/>
          </a:xfrm>
          <a:prstGeom prst="rect">
            <a:avLst/>
          </a:prstGeom>
        </p:spPr>
      </p:pic>
      <p:sp>
        <p:nvSpPr>
          <p:cNvPr id="7" name="Rectangle 6"/>
          <p:cNvSpPr/>
          <p:nvPr/>
        </p:nvSpPr>
        <p:spPr>
          <a:xfrm>
            <a:off x="3523285" y="4343400"/>
            <a:ext cx="1363515" cy="461665"/>
          </a:xfrm>
          <a:prstGeom prst="rect">
            <a:avLst/>
          </a:prstGeom>
        </p:spPr>
        <p:txBody>
          <a:bodyPr wrap="none">
            <a:spAutoFit/>
          </a:bodyPr>
          <a:lstStyle/>
          <a:p>
            <a:r>
              <a:rPr lang="en-US" sz="2400" b="1" dirty="0" smtClean="0">
                <a:solidFill>
                  <a:schemeClr val="bg1"/>
                </a:solidFill>
              </a:rPr>
              <a:t>View </a:t>
            </a:r>
            <a:r>
              <a:rPr lang="en-US" sz="2400" b="1" dirty="0">
                <a:solidFill>
                  <a:schemeClr val="bg1"/>
                </a:solidFill>
              </a:rPr>
              <a:t>A: </a:t>
            </a:r>
          </a:p>
        </p:txBody>
      </p:sp>
      <p:sp>
        <p:nvSpPr>
          <p:cNvPr id="8" name="Rectangle 7"/>
          <p:cNvSpPr/>
          <p:nvPr/>
        </p:nvSpPr>
        <p:spPr>
          <a:xfrm>
            <a:off x="5410200" y="2590800"/>
            <a:ext cx="1374928" cy="461665"/>
          </a:xfrm>
          <a:prstGeom prst="rect">
            <a:avLst/>
          </a:prstGeom>
        </p:spPr>
        <p:txBody>
          <a:bodyPr wrap="none">
            <a:spAutoFit/>
          </a:bodyPr>
          <a:lstStyle/>
          <a:p>
            <a:r>
              <a:rPr lang="en-US" sz="2400" b="1" dirty="0" smtClean="0">
                <a:solidFill>
                  <a:schemeClr val="bg1"/>
                </a:solidFill>
              </a:rPr>
              <a:t>View B: </a:t>
            </a:r>
            <a:endParaRPr lang="en-US" sz="2400" b="1" dirty="0">
              <a:solidFill>
                <a:schemeClr val="bg1"/>
              </a:solidFill>
            </a:endParaRPr>
          </a:p>
        </p:txBody>
      </p:sp>
    </p:spTree>
    <p:extLst>
      <p:ext uri="{BB962C8B-B14F-4D97-AF65-F5344CB8AC3E}">
        <p14:creationId xmlns:p14="http://schemas.microsoft.com/office/powerpoint/2010/main" val="190670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7444</TotalTime>
  <Words>2172</Words>
  <Application>Microsoft Office PowerPoint</Application>
  <PresentationFormat>On-screen Show (4:3)</PresentationFormat>
  <Paragraphs>340</Paragraphs>
  <Slides>58</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Cambria Math</vt:lpstr>
      <vt:lpstr>Times New Roman</vt:lpstr>
      <vt:lpstr>Verdana</vt:lpstr>
      <vt:lpstr>Wingdings</vt:lpstr>
      <vt:lpstr>508 Lecture</vt:lpstr>
      <vt:lpstr>Sustainability- Principles and Practices</vt:lpstr>
      <vt:lpstr>LEARNING OBJECTIVES</vt:lpstr>
      <vt:lpstr>HYDROELECTRICITY 1.</vt:lpstr>
      <vt:lpstr>FIGURE 10-1 hydroelectric plant using a dam for the water supply.</vt:lpstr>
      <vt:lpstr>HYDROELECTRICITY</vt:lpstr>
      <vt:lpstr>HYDROELECTRICITY 2.</vt:lpstr>
      <vt:lpstr>HYDROELECTRICITY 3.</vt:lpstr>
      <vt:lpstr>HYDROELECTRICITY 4.</vt:lpstr>
      <vt:lpstr>FIGURE 10-3 view A: Hoover Dam, View B: Grand Coulee Dam</vt:lpstr>
      <vt:lpstr>QUESTION 1: </vt:lpstr>
      <vt:lpstr>ANSWER 1:</vt:lpstr>
      <vt:lpstr>CONVENTIONAL HYDROELECTRIC DAM 1.</vt:lpstr>
      <vt:lpstr>FIGURE 10-4 conventional hydroelectric dam</vt:lpstr>
      <vt:lpstr>CONVENTIONAL HYDROELECTRIC DAM 2.</vt:lpstr>
      <vt:lpstr>CONVENTIONAL HYDROELECTRIC DAM 3.</vt:lpstr>
      <vt:lpstr>QUESTION 2: </vt:lpstr>
      <vt:lpstr>ANSWER 2:</vt:lpstr>
      <vt:lpstr>PUMPED-STORAGE HYDROELECTRIC DAM 1.</vt:lpstr>
      <vt:lpstr>FIGURE 5 pumped-storage hydroelectric system</vt:lpstr>
      <vt:lpstr>QUESTION 3:</vt:lpstr>
      <vt:lpstr>ANSWER 3:</vt:lpstr>
      <vt:lpstr>STUDENT ACTIVITY 1.</vt:lpstr>
      <vt:lpstr>RUN OF THE RIVER 1.</vt:lpstr>
      <vt:lpstr>FIGURE 10-6 Run-of-the-river hydroelectricity</vt:lpstr>
      <vt:lpstr>FIGURE 10-7 Run-of-the-river plant with a small dam built to create a headpond or headgate to make sure there is enough water entering penstock pipes that lead to turbines which are at a lower elevation. </vt:lpstr>
      <vt:lpstr>RUN OF THE RIVER 2.</vt:lpstr>
      <vt:lpstr>RUN OF THE RIVER 3.</vt:lpstr>
      <vt:lpstr>QUESTION 4: ?</vt:lpstr>
      <vt:lpstr>ANSWER 4:</vt:lpstr>
      <vt:lpstr>MICRO-HYDRO SYSTEMS 1.</vt:lpstr>
      <vt:lpstr>FIGURE 10-8 Micro-hydro hydroelectric power system </vt:lpstr>
      <vt:lpstr>FIGURE 10-9 The Pelton wheel is an impulse type water turbine that was invented by Lester Allan Pelton in the 1870s.  The installation is often just a small dammed pool, at the top of a waterfall, with several hundred feet of pipe leading to a small generator housing, SEE FIGURE 10-8 </vt:lpstr>
      <vt:lpstr>MICRO-HYDRO SYSTEMS 2.</vt:lpstr>
      <vt:lpstr>MICRO-HYDRO SYSTEMS 3.</vt:lpstr>
      <vt:lpstr>PICO-HYDRO SYSTEMS 1.</vt:lpstr>
      <vt:lpstr>FIGURE 10-10 Pico-hydro installation</vt:lpstr>
      <vt:lpstr>GRID ENERGY STORAGE 1.</vt:lpstr>
      <vt:lpstr>FIGURE 10-11 hydroelectricity power grid system</vt:lpstr>
      <vt:lpstr>STUDENT ACTIVITY 2.</vt:lpstr>
      <vt:lpstr>GRID ENERGY STORAGE 2.</vt:lpstr>
      <vt:lpstr>HYDROELECTRICITY EROEI (ENERGY RETURNED ON ENERGY INVESTED) EROEI 1.</vt:lpstr>
      <vt:lpstr>HYDROELECTRICITY EROEI (ENERGY RETURNED ON ENERGY INVESTED) EROEI 2.</vt:lpstr>
      <vt:lpstr>GEOTHERMAL ENERGY 1.</vt:lpstr>
      <vt:lpstr>FIGURE 10-12 geothermal power plant schematic.</vt:lpstr>
      <vt:lpstr>GEO-THERMAL ELECTRICITY</vt:lpstr>
      <vt:lpstr>GEOTHERMAL BINARY CYCLE</vt:lpstr>
      <vt:lpstr>FREQUENTLY ASKED QUESTION?</vt:lpstr>
      <vt:lpstr>FIGURE 10-13 We used geothermal energy from hot springs for therapeutic baths and space heating since ancient Roman times, however it is now better known for electricity generation</vt:lpstr>
      <vt:lpstr>GEOTHERMAL ENERGY 2.</vt:lpstr>
      <vt:lpstr>FIGURE 10-14 For industrial project, you need to drill well into hot aquifer. Aquifer is an underground layer of water-bearing permeable rock, rock fractures or unconsolidated materials (gravel, sand, or silt) from which groundwater can be extracted using a water well.  If no adequate aquifer is available, artificial one may be built by injecting water to hydraulically fracture bedrock </vt:lpstr>
      <vt:lpstr>GEOTHERMAL ENERGY 3.</vt:lpstr>
      <vt:lpstr>QUESTION 5: </vt:lpstr>
      <vt:lpstr>ANSWER 5:</vt:lpstr>
      <vt:lpstr>STUDENT ACTIVITY 3.</vt:lpstr>
      <vt:lpstr>STUDENT ACTIVITY 4.</vt:lpstr>
      <vt:lpstr>Summary (1 of 3)</vt:lpstr>
      <vt:lpstr>Summary (2 of 3)</vt:lpstr>
      <vt:lpstr>Summary (3 of 3)</vt:lpstr>
    </vt:vector>
  </TitlesOfParts>
  <Company>echosvoice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cp:lastModifiedBy>Dr. John KERSHAW</cp:lastModifiedBy>
  <cp:revision>339</cp:revision>
  <dcterms:created xsi:type="dcterms:W3CDTF">2014-07-14T20:04:21Z</dcterms:created>
  <dcterms:modified xsi:type="dcterms:W3CDTF">2020-09-27T00:35:02Z</dcterms:modified>
</cp:coreProperties>
</file>