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376" r:id="rId2"/>
    <p:sldId id="395" r:id="rId3"/>
    <p:sldId id="569" r:id="rId4"/>
    <p:sldId id="570" r:id="rId5"/>
    <p:sldId id="592" r:id="rId6"/>
    <p:sldId id="591" r:id="rId7"/>
    <p:sldId id="622" r:id="rId8"/>
    <p:sldId id="629" r:id="rId9"/>
    <p:sldId id="628" r:id="rId10"/>
    <p:sldId id="627" r:id="rId11"/>
    <p:sldId id="626" r:id="rId12"/>
    <p:sldId id="625" r:id="rId13"/>
    <p:sldId id="624" r:id="rId14"/>
    <p:sldId id="623" r:id="rId15"/>
    <p:sldId id="630" r:id="rId16"/>
    <p:sldId id="634" r:id="rId17"/>
    <p:sldId id="633" r:id="rId18"/>
    <p:sldId id="632" r:id="rId19"/>
    <p:sldId id="652" r:id="rId20"/>
    <p:sldId id="653" r:id="rId21"/>
    <p:sldId id="654" r:id="rId22"/>
    <p:sldId id="655" r:id="rId23"/>
    <p:sldId id="660" r:id="rId24"/>
    <p:sldId id="589" r:id="rId25"/>
    <p:sldId id="598" r:id="rId26"/>
    <p:sldId id="588" r:id="rId27"/>
    <p:sldId id="601" r:id="rId28"/>
    <p:sldId id="600" r:id="rId29"/>
    <p:sldId id="599" r:id="rId30"/>
    <p:sldId id="635" r:id="rId31"/>
    <p:sldId id="621" r:id="rId32"/>
    <p:sldId id="656" r:id="rId33"/>
    <p:sldId id="657" r:id="rId34"/>
    <p:sldId id="663" r:id="rId35"/>
    <p:sldId id="587" r:id="rId36"/>
    <p:sldId id="607" r:id="rId37"/>
    <p:sldId id="606" r:id="rId38"/>
    <p:sldId id="605" r:id="rId39"/>
    <p:sldId id="620" r:id="rId40"/>
    <p:sldId id="664" r:id="rId41"/>
    <p:sldId id="603" r:id="rId42"/>
    <p:sldId id="602" r:id="rId43"/>
    <p:sldId id="636" r:id="rId44"/>
    <p:sldId id="637" r:id="rId45"/>
    <p:sldId id="638" r:id="rId46"/>
    <p:sldId id="639" r:id="rId47"/>
    <p:sldId id="586" r:id="rId48"/>
    <p:sldId id="641" r:id="rId49"/>
    <p:sldId id="642" r:id="rId50"/>
    <p:sldId id="646" r:id="rId51"/>
    <p:sldId id="645" r:id="rId52"/>
    <p:sldId id="644" r:id="rId53"/>
    <p:sldId id="643" r:id="rId54"/>
    <p:sldId id="648" r:id="rId55"/>
    <p:sldId id="658" r:id="rId56"/>
    <p:sldId id="659" r:id="rId57"/>
    <p:sldId id="640" r:id="rId58"/>
    <p:sldId id="661" r:id="rId59"/>
    <p:sldId id="662" r:id="rId60"/>
    <p:sldId id="612" r:id="rId61"/>
    <p:sldId id="611" r:id="rId62"/>
    <p:sldId id="610" r:id="rId63"/>
    <p:sldId id="609" r:id="rId64"/>
    <p:sldId id="585" r:id="rId65"/>
    <p:sldId id="618" r:id="rId66"/>
    <p:sldId id="617" r:id="rId67"/>
    <p:sldId id="616" r:id="rId68"/>
    <p:sldId id="615" r:id="rId69"/>
    <p:sldId id="614" r:id="rId70"/>
    <p:sldId id="579" r:id="rId71"/>
    <p:sldId id="580" r:id="rId72"/>
    <p:sldId id="651" r:id="rId73"/>
    <p:sldId id="563" r:id="rId74"/>
    <p:sldId id="564" r:id="rId75"/>
    <p:sldId id="56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057"/>
    <a:srgbClr val="7EB1DE"/>
    <a:srgbClr val="005A70"/>
    <a:srgbClr val="007FA3"/>
    <a:srgbClr val="E3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7" autoAdjust="0"/>
    <p:restoredTop sz="83248" autoAdjust="0"/>
  </p:normalViewPr>
  <p:slideViewPr>
    <p:cSldViewPr>
      <p:cViewPr varScale="1">
        <p:scale>
          <a:sx n="116" d="100"/>
          <a:sy n="116" d="100"/>
        </p:scale>
        <p:origin x="1920" y="8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sorterViewPr>
    <p:cViewPr varScale="1">
      <p:scale>
        <a:sx n="1" d="1"/>
        <a:sy n="1" d="1"/>
      </p:scale>
      <p:origin x="0" y="-5592"/>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9/26/2020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9/26/2020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1315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3478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3017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533400"/>
            <a:ext cx="9144000" cy="33528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EEB1E204-C3E2-4A23-8B33-5A750439A2F3}" type="datetime1">
              <a:rPr lang="en-US" smtClean="0"/>
              <a:t>9/26/2020</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12"/>
          </p:nvPr>
        </p:nvSpPr>
        <p:spPr>
          <a:xfrm>
            <a:off x="8458200" y="0"/>
            <a:ext cx="685799" cy="304800"/>
          </a:xfrm>
        </p:spPr>
        <p:txBody>
          <a:bodyPr/>
          <a:lstStyle/>
          <a:p>
            <a:r>
              <a:rPr lang="en-US" dirty="0" smtClean="0"/>
              <a:t>Slide </a:t>
            </a:r>
            <a:fld id="{200B2350-5261-4F5C-9DF5-EF0D264FC8D2}" type="slidenum">
              <a:rPr lang="en-US" smtClean="0"/>
              <a:pPr/>
              <a:t>‹#›</a:t>
            </a:fld>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fld id="{9068B01A-3AB7-4F99-856F-9BEF9B76AD6F}" type="datetime1">
              <a:rPr lang="en-US" smtClean="0"/>
              <a:t>9/26/2020</a:t>
            </a:fld>
            <a:endParaRPr lang="en-US" dirty="0"/>
          </a:p>
        </p:txBody>
      </p:sp>
      <p:sp>
        <p:nvSpPr>
          <p:cNvPr id="4" name="Slide Number Placeholder 3"/>
          <p:cNvSpPr>
            <a:spLocks noGrp="1"/>
          </p:cNvSpPr>
          <p:nvPr>
            <p:ph type="sldNum" sz="quarter" idx="12"/>
          </p:nvPr>
        </p:nvSpPr>
        <p:spPr>
          <a:xfrm>
            <a:off x="8469312" y="-8164"/>
            <a:ext cx="674688" cy="295952"/>
          </a:xfrm>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3ABD09BB-2E1A-4503-A76B-FAB1A017F8A1}" type="datetime1">
              <a:rPr lang="en-US" smtClean="0"/>
              <a:t>9/26/2020</a:t>
            </a:fld>
            <a:endParaRPr lang="en-US" dirty="0"/>
          </a:p>
        </p:txBody>
      </p:sp>
      <p:sp>
        <p:nvSpPr>
          <p:cNvPr id="6"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76200" y="152400"/>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76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960630FA-22A7-4B3E-B365-E61686B06BF0}" type="datetime1">
              <a:rPr lang="en-US" smtClean="0"/>
              <a:t>9/26/2020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stretch>
            <a:fillRect/>
          </a:stretch>
        </p:blipFill>
        <p:spPr>
          <a:xfrm>
            <a:off x="228600" y="6475653"/>
            <a:ext cx="365792" cy="365792"/>
          </a:xfrm>
          <a:prstGeom prst="rect">
            <a:avLst/>
          </a:prstGeom>
        </p:spPr>
      </p:pic>
      <p:sp>
        <p:nvSpPr>
          <p:cNvPr id="8" name="TextBox 7"/>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4656C25A-EB2A-4FB6-AAA6-66B8CB104E7C}" type="datetime1">
              <a:rPr lang="en-US" smtClean="0"/>
              <a:t>9/26/2020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228600" y="6475653"/>
            <a:ext cx="365792" cy="365792"/>
          </a:xfrm>
          <a:prstGeom prst="rect">
            <a:avLst/>
          </a:prstGeom>
        </p:spPr>
      </p:pic>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8B4175F5-84D3-4D2F-A83A-7723BA9C27EA}" type="datetime1">
              <a:rPr lang="en-US" smtClean="0"/>
              <a:t>9/26/2020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Slide Number Placeholder 5"/>
          <p:cNvSpPr>
            <a:spLocks noGrp="1"/>
          </p:cNvSpPr>
          <p:nvPr>
            <p:ph type="sldNum" sz="quarter" idx="12"/>
          </p:nvPr>
        </p:nvSpPr>
        <p:spPr>
          <a:xfrm>
            <a:off x="8469312" y="0"/>
            <a:ext cx="674688" cy="295952"/>
          </a:xfrm>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fld id="{2BC2CE92-3FA3-4F94-AE51-EF39B2ACEAC9}" type="datetime1">
              <a:rPr lang="en-US" smtClean="0"/>
              <a:t>9/26/2020</a:t>
            </a:fld>
            <a:endParaRPr lang="en-US" dirty="0"/>
          </a:p>
        </p:txBody>
      </p:sp>
      <p:sp>
        <p:nvSpPr>
          <p:cNvPr id="4" name="Slide Number Placeholder 3"/>
          <p:cNvSpPr>
            <a:spLocks noGrp="1"/>
          </p:cNvSpPr>
          <p:nvPr>
            <p:ph type="sldNum" sz="quarter" idx="12"/>
          </p:nvPr>
        </p:nvSpPr>
        <p:spPr>
          <a:xfrm>
            <a:off x="8469312" y="0"/>
            <a:ext cx="674688" cy="295952"/>
          </a:xfrm>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F44BECEC-A0B8-4B43-BDF9-86D196C84C3A}" type="datetime1">
              <a:rPr lang="en-US" smtClean="0"/>
              <a:t>9/26/2020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BA0579D9-AD2E-4CB8-A3BC-32A95FCD26ED}" type="datetime1">
              <a:rPr lang="en-US" smtClean="0"/>
              <a:t>9/26/2020</a:t>
            </a:fld>
            <a:endParaRPr lang="en-US" dirty="0"/>
          </a:p>
        </p:txBody>
      </p:sp>
      <p:sp>
        <p:nvSpPr>
          <p:cNvPr id="7"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fld id="{5A15206B-1D83-4D1C-88F6-AF9FF1AA2CFD}" type="datetime1">
              <a:rPr lang="en-US" smtClean="0"/>
              <a:t>9/26/2020</a:t>
            </a:fld>
            <a:endParaRPr lang="en-US" dirty="0"/>
          </a:p>
        </p:txBody>
      </p:sp>
      <p:sp>
        <p:nvSpPr>
          <p:cNvPr id="6"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6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8469312" y="0"/>
            <a:ext cx="674688" cy="295952"/>
          </a:xfrm>
          <a:prstGeom prst="rect">
            <a:avLst/>
          </a:prstGeom>
        </p:spPr>
        <p:txBody>
          <a:bodyPr vert="horz" lIns="91440" tIns="45720" rIns="91440" bIns="45720" rtlCol="0" anchor="ctr"/>
          <a:lstStyle>
            <a:lvl1pPr algn="r">
              <a:defRPr sz="900">
                <a:solidFill>
                  <a:schemeClr val="bg1"/>
                </a:solidFill>
              </a:defRPr>
            </a:lvl1pPr>
          </a:lstStyle>
          <a:p>
            <a:r>
              <a:rPr lang="en-US" dirty="0" smtClean="0"/>
              <a:t> Slide </a:t>
            </a:r>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hyperlink" Target="https://youtu.be/cWZ3JjPZNf0"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mW9fMfgL5Zg"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5jeOWjXOg9c"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EuPDPGc7mks"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N8bQ67XBXt8"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youtu.be/-fMQMgUURMI"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youtu.be/JnK1DpcXTTU" TargetMode="External"/><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hyperlink" Target="https://youtu.be/K5BWPqMtlwE"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youtu.be/3_5F5kZEwEI" TargetMode="External"/><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Principles and Practices</a:t>
            </a:r>
            <a:endParaRPr lang="en-US" dirty="0" smtClean="0"/>
          </a:p>
        </p:txBody>
      </p:sp>
      <p:sp>
        <p:nvSpPr>
          <p:cNvPr id="4" name="Text Placeholder 3"/>
          <p:cNvSpPr>
            <a:spLocks noGrp="1"/>
          </p:cNvSpPr>
          <p:nvPr>
            <p:ph type="body" sz="quarter" idx="14"/>
          </p:nvPr>
        </p:nvSpPr>
        <p:spPr/>
        <p:txBody>
          <a:bodyPr/>
          <a:lstStyle/>
          <a:p>
            <a:r>
              <a:rPr lang="en-US" b="1" dirty="0" smtClean="0"/>
              <a:t>Chapter 11 </a:t>
            </a:r>
            <a:endParaRPr lang="en-US" b="1" dirty="0"/>
          </a:p>
        </p:txBody>
      </p:sp>
      <p:sp>
        <p:nvSpPr>
          <p:cNvPr id="5" name="Text Placeholder 4"/>
          <p:cNvSpPr>
            <a:spLocks noGrp="1"/>
          </p:cNvSpPr>
          <p:nvPr>
            <p:ph type="body" sz="quarter" idx="15"/>
          </p:nvPr>
        </p:nvSpPr>
        <p:spPr/>
        <p:txBody>
          <a:bodyPr/>
          <a:lstStyle/>
          <a:p>
            <a:r>
              <a:rPr lang="en-US" sz="3200" b="1" dirty="0" smtClean="0"/>
              <a:t>Construction Industry to Sustainability</a:t>
            </a:r>
          </a:p>
        </p:txBody>
      </p:sp>
      <p:sp>
        <p:nvSpPr>
          <p:cNvPr id="8" name="Text Placeholder 7"/>
          <p:cNvSpPr>
            <a:spLocks noGrp="1"/>
          </p:cNvSpPr>
          <p:nvPr>
            <p:ph type="body" sz="quarter" idx="13"/>
          </p:nvPr>
        </p:nvSpPr>
        <p:spPr/>
        <p:txBody>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8" y="1685968"/>
            <a:ext cx="3991232" cy="399123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a:t>
            </a:r>
            <a:r>
              <a:rPr lang="en-US" dirty="0" smtClean="0"/>
              <a:t>SYSTEM 3.</a:t>
            </a:r>
            <a:endParaRPr lang="en-US" dirty="0"/>
          </a:p>
        </p:txBody>
      </p:sp>
      <p:sp>
        <p:nvSpPr>
          <p:cNvPr id="3" name="Content Placeholder 2"/>
          <p:cNvSpPr>
            <a:spLocks noGrp="1"/>
          </p:cNvSpPr>
          <p:nvPr>
            <p:ph idx="1"/>
          </p:nvPr>
        </p:nvSpPr>
        <p:spPr>
          <a:xfrm>
            <a:off x="457200" y="1447800"/>
            <a:ext cx="8458200" cy="4525963"/>
          </a:xfrm>
        </p:spPr>
        <p:txBody>
          <a:bodyPr/>
          <a:lstStyle/>
          <a:p>
            <a:r>
              <a:rPr lang="en-US" b="1" dirty="0"/>
              <a:t>LEED </a:t>
            </a:r>
            <a:r>
              <a:rPr lang="en-US" b="1" dirty="0" smtClean="0"/>
              <a:t>2009</a:t>
            </a:r>
          </a:p>
          <a:p>
            <a:pPr lvl="1"/>
            <a:r>
              <a:rPr lang="en-US" dirty="0" smtClean="0"/>
              <a:t>100 </a:t>
            </a:r>
            <a:r>
              <a:rPr lang="en-US" dirty="0"/>
              <a:t>possible base points distributed </a:t>
            </a:r>
            <a:endParaRPr lang="en-US" dirty="0" smtClean="0"/>
          </a:p>
          <a:p>
            <a:pPr lvl="2"/>
            <a:r>
              <a:rPr lang="en-US" dirty="0" smtClean="0"/>
              <a:t>Across </a:t>
            </a:r>
            <a:r>
              <a:rPr lang="en-US" dirty="0"/>
              <a:t>6 credit </a:t>
            </a:r>
            <a:r>
              <a:rPr lang="en-US" dirty="0" smtClean="0"/>
              <a:t>categories</a:t>
            </a:r>
          </a:p>
          <a:p>
            <a:pPr lvl="2"/>
            <a:r>
              <a:rPr lang="en-US" dirty="0" smtClean="0"/>
              <a:t>Sustainable </a:t>
            </a:r>
            <a:r>
              <a:rPr lang="en-US" dirty="0"/>
              <a:t>Sites, Water Efficiency, </a:t>
            </a:r>
            <a:r>
              <a:rPr lang="en-US" dirty="0" smtClean="0"/>
              <a:t>Energy, Atmosphere</a:t>
            </a:r>
            <a:r>
              <a:rPr lang="en-US" dirty="0"/>
              <a:t>, Materials and Resources, Indoor Environmental </a:t>
            </a:r>
            <a:r>
              <a:rPr lang="en-US" dirty="0" smtClean="0"/>
              <a:t>Quality, &amp; Innovation </a:t>
            </a:r>
            <a:r>
              <a:rPr lang="en-US" dirty="0"/>
              <a:t>in </a:t>
            </a:r>
            <a:r>
              <a:rPr lang="en-US" dirty="0" smtClean="0"/>
              <a:t>Design</a:t>
            </a:r>
          </a:p>
          <a:p>
            <a:pPr lvl="2"/>
            <a:r>
              <a:rPr lang="en-US" dirty="0" smtClean="0"/>
              <a:t>10 additional </a:t>
            </a:r>
            <a:r>
              <a:rPr lang="en-US" dirty="0"/>
              <a:t>points may be </a:t>
            </a:r>
            <a:r>
              <a:rPr lang="en-US" dirty="0" smtClean="0"/>
              <a:t>earned</a:t>
            </a:r>
          </a:p>
          <a:p>
            <a:pPr lvl="2"/>
            <a:r>
              <a:rPr lang="en-US" dirty="0" smtClean="0"/>
              <a:t>4 additional </a:t>
            </a:r>
            <a:r>
              <a:rPr lang="en-US" dirty="0"/>
              <a:t>points </a:t>
            </a:r>
            <a:r>
              <a:rPr lang="en-US" dirty="0" smtClean="0"/>
              <a:t>for </a:t>
            </a:r>
            <a:r>
              <a:rPr lang="en-US" dirty="0"/>
              <a:t>Regional Priority </a:t>
            </a:r>
            <a:r>
              <a:rPr lang="en-US" dirty="0" smtClean="0"/>
              <a:t>Credits</a:t>
            </a:r>
          </a:p>
          <a:p>
            <a:pPr lvl="2"/>
            <a:r>
              <a:rPr lang="en-US" dirty="0" smtClean="0"/>
              <a:t>6 additional </a:t>
            </a:r>
            <a:r>
              <a:rPr lang="en-US" dirty="0"/>
              <a:t>points for Innovation in d</a:t>
            </a:r>
            <a:r>
              <a:rPr lang="en-US" dirty="0" smtClean="0"/>
              <a:t>esign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10</a:t>
            </a:fld>
            <a:endParaRPr lang="en-US" dirty="0"/>
          </a:p>
        </p:txBody>
      </p:sp>
    </p:spTree>
    <p:extLst>
      <p:ext uri="{BB962C8B-B14F-4D97-AF65-F5344CB8AC3E}">
        <p14:creationId xmlns:p14="http://schemas.microsoft.com/office/powerpoint/2010/main" val="3209994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a:t>
            </a:r>
            <a:r>
              <a:rPr lang="en-US" dirty="0" smtClean="0"/>
              <a:t>SYSTEM 4.</a:t>
            </a:r>
            <a:endParaRPr lang="en-US" dirty="0"/>
          </a:p>
        </p:txBody>
      </p:sp>
      <p:sp>
        <p:nvSpPr>
          <p:cNvPr id="3" name="Content Placeholder 2"/>
          <p:cNvSpPr>
            <a:spLocks noGrp="1"/>
          </p:cNvSpPr>
          <p:nvPr>
            <p:ph idx="1"/>
          </p:nvPr>
        </p:nvSpPr>
        <p:spPr>
          <a:xfrm>
            <a:off x="239711" y="1447800"/>
            <a:ext cx="4353057" cy="4525963"/>
          </a:xfrm>
        </p:spPr>
        <p:txBody>
          <a:bodyPr/>
          <a:lstStyle/>
          <a:p>
            <a:r>
              <a:rPr lang="en-US" b="1" dirty="0"/>
              <a:t>Certification </a:t>
            </a:r>
            <a:r>
              <a:rPr lang="en-US" b="1" dirty="0" smtClean="0"/>
              <a:t>Level</a:t>
            </a:r>
          </a:p>
          <a:p>
            <a:pPr lvl="1"/>
            <a:r>
              <a:rPr lang="en-US" dirty="0" smtClean="0"/>
              <a:t>4 Different </a:t>
            </a:r>
            <a:r>
              <a:rPr lang="en-US" dirty="0"/>
              <a:t>LEED </a:t>
            </a:r>
            <a:r>
              <a:rPr lang="en-US" dirty="0" smtClean="0"/>
              <a:t>Certification Levels:</a:t>
            </a:r>
          </a:p>
          <a:p>
            <a:pPr lvl="2"/>
            <a:r>
              <a:rPr lang="en-US" dirty="0" smtClean="0"/>
              <a:t>Certified</a:t>
            </a:r>
            <a:r>
              <a:rPr lang="en-US" dirty="0"/>
              <a:t>: 40–49 points</a:t>
            </a:r>
          </a:p>
          <a:p>
            <a:pPr lvl="2"/>
            <a:r>
              <a:rPr lang="en-US" dirty="0" smtClean="0"/>
              <a:t>Silver</a:t>
            </a:r>
            <a:r>
              <a:rPr lang="en-US" dirty="0"/>
              <a:t>: 50–59 points</a:t>
            </a:r>
          </a:p>
          <a:p>
            <a:pPr lvl="2"/>
            <a:r>
              <a:rPr lang="en-US" dirty="0" smtClean="0"/>
              <a:t>Gold</a:t>
            </a:r>
            <a:r>
              <a:rPr lang="en-US" dirty="0"/>
              <a:t>: 60–79 points</a:t>
            </a:r>
          </a:p>
          <a:p>
            <a:pPr lvl="2"/>
            <a:r>
              <a:rPr lang="en-US" dirty="0" smtClean="0"/>
              <a:t>Platinum</a:t>
            </a:r>
            <a:r>
              <a:rPr lang="en-US" dirty="0"/>
              <a:t>: 80 points </a:t>
            </a:r>
            <a:r>
              <a:rPr lang="en-US" dirty="0" smtClean="0"/>
              <a:t>&amp; above</a:t>
            </a:r>
            <a:endParaRPr lang="en-US" dirty="0"/>
          </a:p>
          <a:p>
            <a:pPr lvl="1"/>
            <a:endParaRPr lang="en-US" b="1" dirty="0" smtClean="0"/>
          </a:p>
          <a:p>
            <a:pPr lvl="1"/>
            <a:endParaRPr lang="en-US" b="1"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4760918" y="1445741"/>
            <a:ext cx="4267566" cy="2592859"/>
          </a:xfrm>
          <a:prstGeom prst="rect">
            <a:avLst/>
          </a:prstGeom>
        </p:spPr>
      </p:pic>
      <p:pic>
        <p:nvPicPr>
          <p:cNvPr id="6" name="Picture 5"/>
          <p:cNvPicPr>
            <a:picLocks noChangeAspect="1"/>
          </p:cNvPicPr>
          <p:nvPr/>
        </p:nvPicPr>
        <p:blipFill>
          <a:blip r:embed="rId3"/>
          <a:stretch>
            <a:fillRect/>
          </a:stretch>
        </p:blipFill>
        <p:spPr>
          <a:xfrm>
            <a:off x="4592769" y="4166842"/>
            <a:ext cx="4464547" cy="1857679"/>
          </a:xfrm>
          <a:prstGeom prst="rect">
            <a:avLst/>
          </a:prstGeom>
        </p:spPr>
      </p:pic>
      <p:sp>
        <p:nvSpPr>
          <p:cNvPr id="7" name="Rectangle 6"/>
          <p:cNvSpPr/>
          <p:nvPr/>
        </p:nvSpPr>
        <p:spPr>
          <a:xfrm>
            <a:off x="3996905" y="6024521"/>
            <a:ext cx="4995278" cy="369332"/>
          </a:xfrm>
          <a:prstGeom prst="rect">
            <a:avLst/>
          </a:prstGeom>
        </p:spPr>
        <p:txBody>
          <a:bodyPr wrap="none">
            <a:spAutoFit/>
          </a:bodyPr>
          <a:lstStyle/>
          <a:p>
            <a:pPr algn="ct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Figure </a:t>
            </a:r>
            <a:r>
              <a:rPr lang="en-US" b="1" dirty="0" smtClean="0">
                <a:solidFill>
                  <a:srgbClr val="0000FF"/>
                </a:solidFill>
                <a:latin typeface="Verdana" panose="020B0604030504040204" pitchFamily="34" charset="0"/>
                <a:ea typeface="Times New Roman" panose="02020603050405020304" pitchFamily="18" charset="0"/>
                <a:cs typeface="Times New Roman" panose="02020603050405020304" pitchFamily="18" charset="0"/>
              </a:rPr>
              <a:t>11-3 </a:t>
            </a: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LEED Certification Levels</a:t>
            </a:r>
            <a:endParaRPr lang="en-US" b="1"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204988" y="5293001"/>
            <a:ext cx="731520" cy="731520"/>
          </a:xfrm>
          <a:prstGeom prst="rect">
            <a:avLst/>
          </a:prstGeom>
        </p:spPr>
      </p:pic>
      <p:sp>
        <p:nvSpPr>
          <p:cNvPr id="9" name="Rectangle 8"/>
          <p:cNvSpPr/>
          <p:nvPr/>
        </p:nvSpPr>
        <p:spPr>
          <a:xfrm>
            <a:off x="936508" y="5335595"/>
            <a:ext cx="3559292" cy="923330"/>
          </a:xfrm>
          <a:prstGeom prst="rect">
            <a:avLst/>
          </a:prstGeom>
        </p:spPr>
        <p:txBody>
          <a:bodyPr wrap="square">
            <a:spAutoFit/>
          </a:bodyPr>
          <a:lstStyle/>
          <a:p>
            <a:pPr fontAlgn="base"/>
            <a:r>
              <a:rPr lang="en-US" b="1" dirty="0">
                <a:solidFill>
                  <a:srgbClr val="E09900"/>
                </a:solidFill>
                <a:latin typeface="Arial" panose="020B0604020202020204" pitchFamily="34" charset="0"/>
                <a:hlinkClick r:id="rId5"/>
              </a:rPr>
              <a:t>How to get LEED Certified: 2:22</a:t>
            </a:r>
            <a:endParaRPr lang="en-US" dirty="0">
              <a:solidFill>
                <a:srgbClr val="4F4F4F"/>
              </a:solidFill>
              <a:latin typeface="Arial" panose="020B0604020202020204" pitchFamily="34" charset="0"/>
            </a:endParaRPr>
          </a:p>
          <a:p>
            <a:pPr fontAlgn="base"/>
            <a:endParaRPr lang="en-US" b="0" i="0" dirty="0">
              <a:solidFill>
                <a:srgbClr val="4F4F4F"/>
              </a:solidFill>
              <a:effectLst/>
              <a:latin typeface="Arial" panose="020B0604020202020204" pitchFamily="34" charset="0"/>
            </a:endParaRPr>
          </a:p>
        </p:txBody>
      </p:sp>
    </p:spTree>
    <p:extLst>
      <p:ext uri="{BB962C8B-B14F-4D97-AF65-F5344CB8AC3E}">
        <p14:creationId xmlns:p14="http://schemas.microsoft.com/office/powerpoint/2010/main" val="133403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a:t>
            </a:r>
            <a:r>
              <a:rPr lang="en-US" dirty="0" smtClean="0"/>
              <a:t>SYSTEM 5.</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t>LEED 2009 </a:t>
            </a:r>
            <a:r>
              <a:rPr lang="en-US" b="1" dirty="0" smtClean="0"/>
              <a:t>Performance Credit System</a:t>
            </a:r>
          </a:p>
          <a:p>
            <a:pPr lvl="1"/>
            <a:r>
              <a:rPr lang="en-US" dirty="0" smtClean="0"/>
              <a:t>Assign </a:t>
            </a:r>
            <a:r>
              <a:rPr lang="en-US" dirty="0"/>
              <a:t>points based on </a:t>
            </a:r>
            <a:r>
              <a:rPr lang="en-US" dirty="0" smtClean="0"/>
              <a:t>environmental impacts</a:t>
            </a:r>
          </a:p>
          <a:p>
            <a:pPr lvl="1"/>
            <a:r>
              <a:rPr lang="en-US" dirty="0" smtClean="0"/>
              <a:t>Human </a:t>
            </a:r>
            <a:r>
              <a:rPr lang="en-US" dirty="0"/>
              <a:t>benefits of each </a:t>
            </a:r>
            <a:r>
              <a:rPr lang="en-US" dirty="0" smtClean="0"/>
              <a:t>credit</a:t>
            </a:r>
          </a:p>
          <a:p>
            <a:pPr lvl="1"/>
            <a:r>
              <a:rPr lang="en-US" dirty="0" smtClean="0"/>
              <a:t>EPA's </a:t>
            </a:r>
            <a:r>
              <a:rPr lang="en-US" dirty="0"/>
              <a:t>Tools </a:t>
            </a:r>
            <a:r>
              <a:rPr lang="en-US" dirty="0" smtClean="0"/>
              <a:t>Reduction </a:t>
            </a:r>
            <a:r>
              <a:rPr lang="en-US" dirty="0"/>
              <a:t>and Assessment of Chemical and Other Environmental Impacts (TRACI) </a:t>
            </a:r>
            <a:endParaRPr lang="en-US" dirty="0" smtClean="0"/>
          </a:p>
          <a:p>
            <a:pPr lvl="1"/>
            <a:r>
              <a:rPr lang="en-US" dirty="0" smtClean="0"/>
              <a:t>Developed </a:t>
            </a:r>
            <a:r>
              <a:rPr lang="en-US" dirty="0"/>
              <a:t>by </a:t>
            </a:r>
            <a:r>
              <a:rPr lang="en-US" dirty="0" smtClean="0"/>
              <a:t>National </a:t>
            </a:r>
            <a:r>
              <a:rPr lang="en-US" dirty="0"/>
              <a:t>Institute of Standards </a:t>
            </a:r>
            <a:r>
              <a:rPr lang="en-US" dirty="0" smtClean="0"/>
              <a:t>&amp; Technology </a:t>
            </a:r>
            <a:r>
              <a:rPr lang="en-US" dirty="0"/>
              <a:t>(NIST).</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12</a:t>
            </a:fld>
            <a:endParaRPr lang="en-US" dirty="0"/>
          </a:p>
        </p:txBody>
      </p:sp>
    </p:spTree>
    <p:extLst>
      <p:ext uri="{BB962C8B-B14F-4D97-AF65-F5344CB8AC3E}">
        <p14:creationId xmlns:p14="http://schemas.microsoft.com/office/powerpoint/2010/main" val="347214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a:t>
            </a:r>
            <a:r>
              <a:rPr lang="en-US" dirty="0" smtClean="0"/>
              <a:t>SYSTEM 6.</a:t>
            </a:r>
            <a:endParaRPr lang="en-US" dirty="0"/>
          </a:p>
        </p:txBody>
      </p:sp>
      <p:sp>
        <p:nvSpPr>
          <p:cNvPr id="3" name="Content Placeholder 2"/>
          <p:cNvSpPr>
            <a:spLocks noGrp="1"/>
          </p:cNvSpPr>
          <p:nvPr>
            <p:ph idx="1"/>
          </p:nvPr>
        </p:nvSpPr>
        <p:spPr>
          <a:xfrm>
            <a:off x="228600" y="1447800"/>
            <a:ext cx="4648200" cy="4525963"/>
          </a:xfrm>
        </p:spPr>
        <p:txBody>
          <a:bodyPr/>
          <a:lstStyle/>
          <a:p>
            <a:r>
              <a:rPr lang="en-US" b="1" dirty="0" smtClean="0">
                <a:solidFill>
                  <a:srgbClr val="0000FF"/>
                </a:solidFill>
              </a:rPr>
              <a:t>Figure 11-4 Requirements</a:t>
            </a:r>
          </a:p>
          <a:p>
            <a:pPr lvl="1"/>
            <a:r>
              <a:rPr lang="en-US" dirty="0" smtClean="0"/>
              <a:t>To </a:t>
            </a:r>
            <a:r>
              <a:rPr lang="en-US" dirty="0"/>
              <a:t>participate in LEED </a:t>
            </a:r>
            <a:r>
              <a:rPr lang="en-US" dirty="0" smtClean="0"/>
              <a:t>2009</a:t>
            </a:r>
          </a:p>
          <a:p>
            <a:pPr lvl="2"/>
            <a:r>
              <a:rPr lang="en-US" dirty="0" smtClean="0"/>
              <a:t>Building </a:t>
            </a:r>
            <a:r>
              <a:rPr lang="en-US" dirty="0"/>
              <a:t>must comply with environmental laws and regulations, occupancy scenarios, building permanence and pre-rating completion, site boundaries and area-to-site ratios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4876800" y="1828800"/>
            <a:ext cx="4023361" cy="3352800"/>
          </a:xfrm>
          <a:prstGeom prst="rect">
            <a:avLst/>
          </a:prstGeom>
        </p:spPr>
      </p:pic>
    </p:spTree>
    <p:extLst>
      <p:ext uri="{BB962C8B-B14F-4D97-AF65-F5344CB8AC3E}">
        <p14:creationId xmlns:p14="http://schemas.microsoft.com/office/powerpoint/2010/main" val="287590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a:t>
            </a:r>
            <a:r>
              <a:rPr lang="en-US" dirty="0" smtClean="0"/>
              <a:t>SYSTEM 7.</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smtClean="0"/>
              <a:t>Number </a:t>
            </a:r>
            <a:r>
              <a:rPr lang="en-US" b="1" dirty="0"/>
              <a:t>of </a:t>
            </a:r>
            <a:r>
              <a:rPr lang="en-US" b="1" dirty="0" smtClean="0"/>
              <a:t>Points Project Earns</a:t>
            </a:r>
          </a:p>
          <a:p>
            <a:pPr lvl="1"/>
            <a:r>
              <a:rPr lang="en-US" dirty="0" smtClean="0"/>
              <a:t>Determines </a:t>
            </a:r>
            <a:r>
              <a:rPr lang="en-US" dirty="0"/>
              <a:t>its level of LEED </a:t>
            </a:r>
            <a:r>
              <a:rPr lang="en-US" dirty="0" smtClean="0"/>
              <a:t>certification categories:</a:t>
            </a:r>
          </a:p>
          <a:p>
            <a:pPr lvl="2"/>
            <a:r>
              <a:rPr lang="en-US" dirty="0" smtClean="0"/>
              <a:t>Innovation </a:t>
            </a:r>
            <a:r>
              <a:rPr lang="en-US" dirty="0"/>
              <a:t>in Design</a:t>
            </a:r>
          </a:p>
          <a:p>
            <a:pPr lvl="2"/>
            <a:r>
              <a:rPr lang="en-US" dirty="0" smtClean="0"/>
              <a:t>Indoor </a:t>
            </a:r>
            <a:r>
              <a:rPr lang="en-US" dirty="0"/>
              <a:t>Environmental Quality</a:t>
            </a:r>
          </a:p>
          <a:p>
            <a:pPr lvl="2"/>
            <a:r>
              <a:rPr lang="en-US" dirty="0" smtClean="0"/>
              <a:t>Sustainable </a:t>
            </a:r>
            <a:r>
              <a:rPr lang="en-US" dirty="0"/>
              <a:t>Sites</a:t>
            </a:r>
          </a:p>
          <a:p>
            <a:pPr lvl="2"/>
            <a:r>
              <a:rPr lang="en-US" dirty="0" smtClean="0"/>
              <a:t>Water </a:t>
            </a:r>
            <a:r>
              <a:rPr lang="en-US" dirty="0"/>
              <a:t>Efficiency</a:t>
            </a:r>
          </a:p>
          <a:p>
            <a:pPr lvl="2"/>
            <a:r>
              <a:rPr lang="en-US" dirty="0" smtClean="0"/>
              <a:t>Energy </a:t>
            </a:r>
            <a:r>
              <a:rPr lang="en-US" dirty="0"/>
              <a:t>&amp; Atmosphere</a:t>
            </a:r>
          </a:p>
          <a:p>
            <a:pPr lvl="2"/>
            <a:r>
              <a:rPr lang="en-US" dirty="0" smtClean="0"/>
              <a:t>Materials </a:t>
            </a:r>
            <a:r>
              <a:rPr lang="en-US" dirty="0"/>
              <a:t>and Resources</a:t>
            </a:r>
          </a:p>
          <a:p>
            <a:pPr lvl="2"/>
            <a:r>
              <a:rPr lang="en-US" dirty="0" smtClean="0"/>
              <a:t>Regional </a:t>
            </a:r>
            <a:r>
              <a:rPr lang="en-US" dirty="0"/>
              <a:t>Priority</a:t>
            </a:r>
          </a:p>
          <a:p>
            <a:pPr lvl="2"/>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14</a:t>
            </a:fld>
            <a:endParaRPr lang="en-US" dirty="0"/>
          </a:p>
        </p:txBody>
      </p:sp>
    </p:spTree>
    <p:extLst>
      <p:ext uri="{BB962C8B-B14F-4D97-AF65-F5344CB8AC3E}">
        <p14:creationId xmlns:p14="http://schemas.microsoft.com/office/powerpoint/2010/main" val="18243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SYSTEM </a:t>
            </a:r>
            <a:r>
              <a:rPr lang="en-US" dirty="0" smtClean="0"/>
              <a:t>8.</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a:t>LEEDS Credit Weighting Process</a:t>
            </a:r>
          </a:p>
          <a:p>
            <a:pPr lvl="1"/>
            <a:r>
              <a:rPr lang="en-US" dirty="0" smtClean="0"/>
              <a:t>Following </a:t>
            </a:r>
            <a:r>
              <a:rPr lang="en-US" dirty="0"/>
              <a:t>3 steps:</a:t>
            </a:r>
          </a:p>
          <a:p>
            <a:pPr marL="1371600" lvl="2" indent="-457200">
              <a:buFont typeface="+mj-lt"/>
              <a:buAutoNum type="arabicPeriod"/>
            </a:pPr>
            <a:r>
              <a:rPr lang="en-US" dirty="0" smtClean="0"/>
              <a:t>Collection </a:t>
            </a:r>
            <a:r>
              <a:rPr lang="en-US" dirty="0"/>
              <a:t>of reference buildings are used to determine environmental impacts of any building seeking LEED certification</a:t>
            </a:r>
          </a:p>
          <a:p>
            <a:pPr marL="1371600" lvl="2" indent="-457200">
              <a:buFont typeface="+mj-lt"/>
              <a:buAutoNum type="arabicPeriod"/>
            </a:pPr>
            <a:r>
              <a:rPr lang="en-US" dirty="0" smtClean="0"/>
              <a:t>National </a:t>
            </a:r>
            <a:r>
              <a:rPr lang="en-US" dirty="0"/>
              <a:t>Institute of Standards and Technology weightings are used to judge </a:t>
            </a:r>
            <a:r>
              <a:rPr lang="en-US" dirty="0" smtClean="0"/>
              <a:t>importance </a:t>
            </a:r>
            <a:r>
              <a:rPr lang="en-US" dirty="0"/>
              <a:t>of these impacts in each </a:t>
            </a:r>
            <a:r>
              <a:rPr lang="en-US" dirty="0" smtClean="0"/>
              <a:t>category</a:t>
            </a:r>
            <a:endParaRPr lang="en-US" dirty="0"/>
          </a:p>
          <a:p>
            <a:pPr marL="1371600" lvl="2" indent="-457200">
              <a:buFont typeface="+mj-lt"/>
              <a:buAutoNum type="arabicPeriod"/>
            </a:pPr>
            <a:r>
              <a:rPr lang="en-US" dirty="0" smtClean="0"/>
              <a:t>Data </a:t>
            </a:r>
            <a:r>
              <a:rPr lang="en-US" dirty="0"/>
              <a:t>regarding actual impacts on environmental and human health </a:t>
            </a:r>
            <a:r>
              <a:rPr lang="en-US" dirty="0" smtClean="0"/>
              <a:t>used </a:t>
            </a:r>
            <a:r>
              <a:rPr lang="en-US" dirty="0"/>
              <a:t>to assign points to individual categories </a:t>
            </a:r>
            <a:r>
              <a:rPr lang="en-US" dirty="0" smtClean="0"/>
              <a:t>&amp;metrics</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15</a:t>
            </a:fld>
            <a:endParaRPr lang="en-US" dirty="0"/>
          </a:p>
        </p:txBody>
      </p:sp>
    </p:spTree>
    <p:extLst>
      <p:ext uri="{BB962C8B-B14F-4D97-AF65-F5344CB8AC3E}">
        <p14:creationId xmlns:p14="http://schemas.microsoft.com/office/powerpoint/2010/main" val="249088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SYSTEM </a:t>
            </a:r>
            <a:r>
              <a:rPr lang="en-US" dirty="0" smtClean="0"/>
              <a:t>9.</a:t>
            </a:r>
            <a:endParaRPr lang="en-US" dirty="0"/>
          </a:p>
        </p:txBody>
      </p:sp>
      <p:sp>
        <p:nvSpPr>
          <p:cNvPr id="3" name="Content Placeholder 2"/>
          <p:cNvSpPr>
            <a:spLocks noGrp="1"/>
          </p:cNvSpPr>
          <p:nvPr>
            <p:ph idx="1"/>
          </p:nvPr>
        </p:nvSpPr>
        <p:spPr/>
        <p:txBody>
          <a:bodyPr/>
          <a:lstStyle/>
          <a:p>
            <a:r>
              <a:rPr lang="en-US" b="1" dirty="0"/>
              <a:t>LEEDS Environmental Impact</a:t>
            </a:r>
          </a:p>
          <a:p>
            <a:pPr lvl="1"/>
            <a:r>
              <a:rPr lang="en-US" dirty="0" smtClean="0"/>
              <a:t>Use same </a:t>
            </a:r>
            <a:r>
              <a:rPr lang="en-US" dirty="0"/>
              <a:t>source energy </a:t>
            </a:r>
            <a:endParaRPr lang="en-US" dirty="0" smtClean="0"/>
          </a:p>
          <a:p>
            <a:pPr lvl="2"/>
            <a:r>
              <a:rPr lang="en-US" dirty="0" smtClean="0"/>
              <a:t>Produce </a:t>
            </a:r>
            <a:r>
              <a:rPr lang="en-US" dirty="0"/>
              <a:t>equal greenhouse gas emissions </a:t>
            </a:r>
            <a:endParaRPr lang="en-US" dirty="0" smtClean="0"/>
          </a:p>
          <a:p>
            <a:pPr lvl="2"/>
            <a:r>
              <a:rPr lang="en-US" dirty="0" smtClean="0"/>
              <a:t>As non-LEED-certified buildings</a:t>
            </a:r>
          </a:p>
          <a:p>
            <a:pPr lvl="1"/>
            <a:r>
              <a:rPr lang="en-US" dirty="0" smtClean="0"/>
              <a:t>However</a:t>
            </a:r>
            <a:r>
              <a:rPr lang="en-US" dirty="0"/>
              <a:t>, </a:t>
            </a:r>
            <a:r>
              <a:rPr lang="en-US" dirty="0" smtClean="0"/>
              <a:t>use </a:t>
            </a:r>
            <a:r>
              <a:rPr lang="en-US" dirty="0"/>
              <a:t>between 11% and 39% less site energy </a:t>
            </a:r>
            <a:endParaRPr lang="en-US" dirty="0" smtClean="0"/>
          </a:p>
          <a:p>
            <a:pPr lvl="2"/>
            <a:r>
              <a:rPr lang="en-US" dirty="0" smtClean="0"/>
              <a:t>Than non-LEED buildings</a:t>
            </a:r>
          </a:p>
          <a:p>
            <a:pPr lvl="1"/>
            <a:r>
              <a:rPr lang="en-US" sz="2800" b="1" dirty="0" smtClean="0">
                <a:solidFill>
                  <a:srgbClr val="0000FF"/>
                </a:solidFill>
              </a:rPr>
              <a:t>Reduces ecological footprint</a:t>
            </a:r>
            <a:endParaRPr lang="en-US" sz="2800" b="1" dirty="0">
              <a:solidFill>
                <a:srgbClr val="0000FF"/>
              </a:solidFill>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16</a:t>
            </a:fld>
            <a:endParaRPr lang="en-US" dirty="0"/>
          </a:p>
        </p:txBody>
      </p:sp>
    </p:spTree>
    <p:extLst>
      <p:ext uri="{BB962C8B-B14F-4D97-AF65-F5344CB8AC3E}">
        <p14:creationId xmlns:p14="http://schemas.microsoft.com/office/powerpoint/2010/main" val="161712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915400" cy="1097280"/>
          </a:xfrm>
        </p:spPr>
        <p:txBody>
          <a:bodyPr/>
          <a:lstStyle/>
          <a:p>
            <a:r>
              <a:rPr lang="en-US" sz="2400" dirty="0"/>
              <a:t>FIGURE </a:t>
            </a:r>
            <a:r>
              <a:rPr lang="en-US" sz="2400" dirty="0" smtClean="0"/>
              <a:t>11-5 Green </a:t>
            </a:r>
            <a:r>
              <a:rPr lang="en-US" sz="2400" dirty="0"/>
              <a:t>Building Information Gateway (GBIG) is a web-based tool, search engine and data platform for exploring and comparing the green dimensions of the built environment  </a:t>
            </a:r>
          </a:p>
        </p:txBody>
      </p:sp>
      <p:pic>
        <p:nvPicPr>
          <p:cNvPr id="5" name="Content Placeholder 4"/>
          <p:cNvPicPr>
            <a:picLocks noGrp="1" noChangeAspect="1"/>
          </p:cNvPicPr>
          <p:nvPr>
            <p:ph idx="1"/>
          </p:nvPr>
        </p:nvPicPr>
        <p:blipFill>
          <a:blip r:embed="rId2"/>
          <a:stretch>
            <a:fillRect/>
          </a:stretch>
        </p:blipFill>
        <p:spPr>
          <a:xfrm>
            <a:off x="838200" y="1371600"/>
            <a:ext cx="7734180" cy="50292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17</a:t>
            </a:fld>
            <a:endParaRPr lang="en-US" dirty="0"/>
          </a:p>
        </p:txBody>
      </p:sp>
    </p:spTree>
    <p:extLst>
      <p:ext uri="{BB962C8B-B14F-4D97-AF65-F5344CB8AC3E}">
        <p14:creationId xmlns:p14="http://schemas.microsoft.com/office/powerpoint/2010/main" val="151197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SYSTEM </a:t>
            </a:r>
            <a:r>
              <a:rPr lang="en-US" dirty="0" smtClean="0"/>
              <a:t>10.</a:t>
            </a:r>
            <a:endParaRPr lang="en-US" dirty="0"/>
          </a:p>
        </p:txBody>
      </p:sp>
      <p:sp>
        <p:nvSpPr>
          <p:cNvPr id="3" name="Content Placeholder 2"/>
          <p:cNvSpPr>
            <a:spLocks noGrp="1"/>
          </p:cNvSpPr>
          <p:nvPr>
            <p:ph idx="1"/>
          </p:nvPr>
        </p:nvSpPr>
        <p:spPr/>
        <p:txBody>
          <a:bodyPr/>
          <a:lstStyle/>
          <a:p>
            <a:r>
              <a:rPr lang="en-US" b="1" dirty="0"/>
              <a:t>GBIG </a:t>
            </a:r>
            <a:r>
              <a:rPr lang="en-US" b="1" dirty="0" smtClean="0"/>
              <a:t>Categories Available With Tool:</a:t>
            </a:r>
          </a:p>
          <a:p>
            <a:pPr lvl="1"/>
            <a:r>
              <a:rPr lang="en-US" b="1" dirty="0" smtClean="0"/>
              <a:t>Activities </a:t>
            </a:r>
          </a:p>
          <a:p>
            <a:pPr lvl="1"/>
            <a:r>
              <a:rPr lang="en-US" b="1" dirty="0" smtClean="0"/>
              <a:t>Buildings</a:t>
            </a:r>
          </a:p>
          <a:p>
            <a:pPr lvl="1"/>
            <a:r>
              <a:rPr lang="en-US" b="1" dirty="0" smtClean="0"/>
              <a:t>Places</a:t>
            </a:r>
          </a:p>
          <a:p>
            <a:pPr lvl="1"/>
            <a:r>
              <a:rPr lang="en-US" b="1" dirty="0" smtClean="0"/>
              <a:t>Strategies</a:t>
            </a:r>
          </a:p>
          <a:p>
            <a:pPr lvl="1"/>
            <a:r>
              <a:rPr lang="en-US" b="1" dirty="0" smtClean="0"/>
              <a:t>Collections</a:t>
            </a:r>
            <a:endParaRPr lang="en-US" b="1"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18</a:t>
            </a:fld>
            <a:endParaRPr lang="en-US" dirty="0"/>
          </a:p>
        </p:txBody>
      </p:sp>
    </p:spTree>
    <p:extLst>
      <p:ext uri="{BB962C8B-B14F-4D97-AF65-F5344CB8AC3E}">
        <p14:creationId xmlns:p14="http://schemas.microsoft.com/office/powerpoint/2010/main" val="201105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1: </a:t>
            </a:r>
            <a:endParaRPr lang="en-US" dirty="0">
              <a:solidFill>
                <a:srgbClr val="F8F9D3"/>
              </a:solidFill>
            </a:endParaRPr>
          </a:p>
        </p:txBody>
      </p:sp>
      <p:sp>
        <p:nvSpPr>
          <p:cNvPr id="3" name="Rectangle 2"/>
          <p:cNvSpPr/>
          <p:nvPr/>
        </p:nvSpPr>
        <p:spPr>
          <a:xfrm>
            <a:off x="196678" y="1447800"/>
            <a:ext cx="8750643" cy="3539430"/>
          </a:xfrm>
          <a:prstGeom prst="rect">
            <a:avLst/>
          </a:prstGeom>
        </p:spPr>
        <p:txBody>
          <a:bodyPr wrap="square">
            <a:spAutoFit/>
          </a:bodyPr>
          <a:lstStyle/>
          <a:p>
            <a:r>
              <a:rPr lang="en-US" sz="3200" dirty="0" smtClean="0">
                <a:solidFill>
                  <a:srgbClr val="000000"/>
                </a:solidFill>
              </a:rPr>
              <a:t>LEED </a:t>
            </a:r>
            <a:r>
              <a:rPr lang="en-US" sz="3200" dirty="0">
                <a:solidFill>
                  <a:srgbClr val="000000"/>
                </a:solidFill>
              </a:rPr>
              <a:t>(Leadership in Energy &amp; Environmental Design) is a worldwide green building certification program that was developed by?</a:t>
            </a:r>
          </a:p>
          <a:p>
            <a:r>
              <a:rPr lang="en-US" sz="3200" dirty="0">
                <a:solidFill>
                  <a:srgbClr val="000000"/>
                </a:solidFill>
              </a:rPr>
              <a:t>a.	EPA (environmental Protection Agency)</a:t>
            </a:r>
          </a:p>
          <a:p>
            <a:r>
              <a:rPr lang="en-US" sz="3200" dirty="0">
                <a:solidFill>
                  <a:srgbClr val="000000"/>
                </a:solidFill>
              </a:rPr>
              <a:t>b.	USGBC (US Green Building </a:t>
            </a:r>
            <a:r>
              <a:rPr lang="en-US" sz="3200" dirty="0" smtClean="0">
                <a:solidFill>
                  <a:srgbClr val="000000"/>
                </a:solidFill>
              </a:rPr>
              <a:t>Council</a:t>
            </a:r>
            <a:endParaRPr lang="en-US" sz="3200" dirty="0">
              <a:solidFill>
                <a:srgbClr val="000000"/>
              </a:solidFill>
            </a:endParaRPr>
          </a:p>
          <a:p>
            <a:r>
              <a:rPr lang="en-US" sz="3200" dirty="0">
                <a:solidFill>
                  <a:srgbClr val="000000"/>
                </a:solidFill>
              </a:rPr>
              <a:t>c.	DOE (US Department of Energy)</a:t>
            </a:r>
          </a:p>
          <a:p>
            <a:r>
              <a:rPr lang="en-US" sz="3200" dirty="0">
                <a:solidFill>
                  <a:srgbClr val="000000"/>
                </a:solidFill>
              </a:rPr>
              <a:t>d.	The UN (United Nations)</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19</a:t>
            </a:fld>
            <a:endParaRPr lang="en-US" dirty="0"/>
          </a:p>
        </p:txBody>
      </p:sp>
    </p:spTree>
    <p:extLst>
      <p:ext uri="{BB962C8B-B14F-4D97-AF65-F5344CB8AC3E}">
        <p14:creationId xmlns:p14="http://schemas.microsoft.com/office/powerpoint/2010/main" val="2936922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a:t>
            </a:r>
            <a:r>
              <a:rPr lang="en-US" sz="3600" dirty="0" smtClean="0"/>
              <a:t>OBJECTIVES</a:t>
            </a:r>
            <a:endParaRPr lang="en-US" sz="3600" dirty="0"/>
          </a:p>
        </p:txBody>
      </p:sp>
      <p:sp>
        <p:nvSpPr>
          <p:cNvPr id="23555" name="Content Placeholder 2"/>
          <p:cNvSpPr>
            <a:spLocks noGrp="1"/>
          </p:cNvSpPr>
          <p:nvPr>
            <p:ph idx="1"/>
          </p:nvPr>
        </p:nvSpPr>
        <p:spPr>
          <a:xfrm>
            <a:off x="76200" y="1447800"/>
            <a:ext cx="9067800" cy="4724400"/>
          </a:xfrm>
        </p:spPr>
        <p:txBody>
          <a:bodyPr/>
          <a:lstStyle/>
          <a:p>
            <a:pPr marL="514350" indent="-514350">
              <a:buFont typeface="+mj-lt"/>
              <a:buAutoNum type="arabicPeriod"/>
            </a:pPr>
            <a:r>
              <a:rPr lang="en-US" sz="2200" dirty="0" smtClean="0"/>
              <a:t>Explain </a:t>
            </a:r>
            <a:r>
              <a:rPr lang="en-US" sz="2200" dirty="0"/>
              <a:t>the levels of LEED certification</a:t>
            </a:r>
          </a:p>
          <a:p>
            <a:pPr marL="514350" indent="-514350">
              <a:buFont typeface="+mj-lt"/>
              <a:buAutoNum type="arabicPeriod"/>
            </a:pPr>
            <a:r>
              <a:rPr lang="en-US" sz="2200" dirty="0" smtClean="0"/>
              <a:t>Discuss </a:t>
            </a:r>
            <a:r>
              <a:rPr lang="en-US" sz="2200" dirty="0"/>
              <a:t>how using LEED standards will lower the ecological footprint</a:t>
            </a:r>
          </a:p>
          <a:p>
            <a:pPr marL="514350" indent="-514350">
              <a:buFont typeface="+mj-lt"/>
              <a:buAutoNum type="arabicPeriod"/>
            </a:pPr>
            <a:r>
              <a:rPr lang="en-US" sz="2200" dirty="0" smtClean="0"/>
              <a:t>Describe </a:t>
            </a:r>
            <a:r>
              <a:rPr lang="en-US" sz="2200" dirty="0"/>
              <a:t>the LEED credit weighting process</a:t>
            </a:r>
          </a:p>
          <a:p>
            <a:pPr marL="514350" indent="-514350">
              <a:buFont typeface="+mj-lt"/>
              <a:buAutoNum type="arabicPeriod"/>
            </a:pPr>
            <a:r>
              <a:rPr lang="en-US" sz="2200" dirty="0" smtClean="0"/>
              <a:t>Describe </a:t>
            </a:r>
            <a:r>
              <a:rPr lang="en-US" sz="2200" dirty="0"/>
              <a:t>how a green roof saves energy</a:t>
            </a:r>
          </a:p>
          <a:p>
            <a:pPr marL="514350" indent="-514350">
              <a:buFont typeface="+mj-lt"/>
              <a:buAutoNum type="arabicPeriod"/>
            </a:pPr>
            <a:r>
              <a:rPr lang="en-US" sz="2200" dirty="0" smtClean="0"/>
              <a:t>Discuss </a:t>
            </a:r>
            <a:r>
              <a:rPr lang="en-US" sz="2200" dirty="0"/>
              <a:t>the meaning of a passive house</a:t>
            </a:r>
          </a:p>
          <a:p>
            <a:pPr marL="514350" indent="-514350">
              <a:buFont typeface="+mj-lt"/>
              <a:buAutoNum type="arabicPeriod"/>
            </a:pPr>
            <a:r>
              <a:rPr lang="en-US" sz="2200" dirty="0" smtClean="0"/>
              <a:t>Discuss </a:t>
            </a:r>
            <a:r>
              <a:rPr lang="en-US" sz="2200" dirty="0"/>
              <a:t>the advantages of using recycled and local materials</a:t>
            </a:r>
          </a:p>
          <a:p>
            <a:pPr marL="514350" indent="-514350">
              <a:buFont typeface="+mj-lt"/>
              <a:buAutoNum type="arabicPeriod"/>
            </a:pPr>
            <a:r>
              <a:rPr lang="en-US" sz="2200" dirty="0" smtClean="0"/>
              <a:t>Describe </a:t>
            </a:r>
            <a:r>
              <a:rPr lang="en-US" sz="2200" dirty="0"/>
              <a:t>why thermal controls are needed</a:t>
            </a:r>
          </a:p>
          <a:p>
            <a:pPr marL="514350" indent="-514350">
              <a:buFont typeface="+mj-lt"/>
              <a:buAutoNum type="arabicPeriod"/>
            </a:pPr>
            <a:r>
              <a:rPr lang="en-US" sz="2200" dirty="0" smtClean="0"/>
              <a:t>Explain </a:t>
            </a:r>
            <a:r>
              <a:rPr lang="en-US" sz="2200" dirty="0"/>
              <a:t>how using natural light and LED lighting helps sustainability </a:t>
            </a:r>
          </a:p>
          <a:p>
            <a:pPr marL="514350" indent="-514350">
              <a:buFont typeface="+mj-lt"/>
              <a:buAutoNum type="arabicPeriod"/>
            </a:pPr>
            <a:r>
              <a:rPr lang="en-US" sz="2200" dirty="0" smtClean="0"/>
              <a:t>Discuss </a:t>
            </a:r>
            <a:r>
              <a:rPr lang="en-US" sz="2200" dirty="0"/>
              <a:t>how using CMMS (Computerized Maintenance Management Systems) helps control costs</a:t>
            </a:r>
          </a:p>
          <a:p>
            <a:pPr marL="514350" indent="-514350">
              <a:buFont typeface="+mj-lt"/>
              <a:buAutoNum type="arabicPeriod"/>
            </a:pP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2</a:t>
            </a:fld>
            <a:endParaRPr lang="en-US" dirty="0"/>
          </a:p>
        </p:txBody>
      </p:sp>
    </p:spTree>
    <p:extLst>
      <p:ext uri="{BB962C8B-B14F-4D97-AF65-F5344CB8AC3E}">
        <p14:creationId xmlns:p14="http://schemas.microsoft.com/office/powerpoint/2010/main" val="14331313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1:</a:t>
            </a:r>
            <a:endParaRPr lang="en-US" sz="3200" dirty="0">
              <a:solidFill>
                <a:srgbClr val="F8F9D3"/>
              </a:solidFill>
            </a:endParaRPr>
          </a:p>
        </p:txBody>
      </p:sp>
      <p:sp>
        <p:nvSpPr>
          <p:cNvPr id="6" name="Rectangle 5"/>
          <p:cNvSpPr/>
          <p:nvPr/>
        </p:nvSpPr>
        <p:spPr>
          <a:xfrm>
            <a:off x="436605" y="1859280"/>
            <a:ext cx="8534400" cy="707886"/>
          </a:xfrm>
          <a:prstGeom prst="rect">
            <a:avLst/>
          </a:prstGeom>
        </p:spPr>
        <p:txBody>
          <a:bodyPr wrap="square">
            <a:spAutoFit/>
          </a:bodyPr>
          <a:lstStyle/>
          <a:p>
            <a:r>
              <a:rPr lang="en-US" sz="4000" dirty="0">
                <a:solidFill>
                  <a:srgbClr val="000000"/>
                </a:solidFill>
              </a:rPr>
              <a:t>USGBC (US Green Building Council</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20</a:t>
            </a:fld>
            <a:endParaRPr lang="en-US" dirty="0"/>
          </a:p>
        </p:txBody>
      </p:sp>
    </p:spTree>
    <p:extLst>
      <p:ext uri="{BB962C8B-B14F-4D97-AF65-F5344CB8AC3E}">
        <p14:creationId xmlns:p14="http://schemas.microsoft.com/office/powerpoint/2010/main" val="100168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2: </a:t>
            </a:r>
            <a:endParaRPr lang="en-US" dirty="0">
              <a:solidFill>
                <a:srgbClr val="F8F9D3"/>
              </a:solidFill>
            </a:endParaRPr>
          </a:p>
        </p:txBody>
      </p:sp>
      <p:sp>
        <p:nvSpPr>
          <p:cNvPr id="3" name="Rectangle 2"/>
          <p:cNvSpPr/>
          <p:nvPr/>
        </p:nvSpPr>
        <p:spPr>
          <a:xfrm>
            <a:off x="152400" y="1447800"/>
            <a:ext cx="8991600" cy="3416320"/>
          </a:xfrm>
          <a:prstGeom prst="rect">
            <a:avLst/>
          </a:prstGeom>
        </p:spPr>
        <p:txBody>
          <a:bodyPr wrap="square">
            <a:spAutoFit/>
          </a:bodyPr>
          <a:lstStyle/>
          <a:p>
            <a:r>
              <a:rPr lang="en-US" sz="3600" dirty="0" smtClean="0">
                <a:solidFill>
                  <a:srgbClr val="000000"/>
                </a:solidFill>
              </a:rPr>
              <a:t>How </a:t>
            </a:r>
            <a:r>
              <a:rPr lang="en-US" sz="3600" dirty="0">
                <a:solidFill>
                  <a:srgbClr val="000000"/>
                </a:solidFill>
              </a:rPr>
              <a:t>many points or credit are need for LEED Gold certification?</a:t>
            </a:r>
          </a:p>
          <a:p>
            <a:r>
              <a:rPr lang="en-US" sz="3600" dirty="0">
                <a:solidFill>
                  <a:srgbClr val="000000"/>
                </a:solidFill>
              </a:rPr>
              <a:t>a.	 40–49 points</a:t>
            </a:r>
          </a:p>
          <a:p>
            <a:r>
              <a:rPr lang="en-US" sz="3600" dirty="0">
                <a:solidFill>
                  <a:srgbClr val="000000"/>
                </a:solidFill>
              </a:rPr>
              <a:t>b.	50–59 points</a:t>
            </a:r>
          </a:p>
          <a:p>
            <a:r>
              <a:rPr lang="en-US" sz="3600" dirty="0">
                <a:solidFill>
                  <a:srgbClr val="000000"/>
                </a:solidFill>
              </a:rPr>
              <a:t>c.	 60–79 </a:t>
            </a:r>
            <a:r>
              <a:rPr lang="en-US" sz="3600" dirty="0" smtClean="0">
                <a:solidFill>
                  <a:srgbClr val="000000"/>
                </a:solidFill>
              </a:rPr>
              <a:t>points</a:t>
            </a:r>
            <a:endParaRPr lang="en-US" sz="3600" dirty="0">
              <a:solidFill>
                <a:srgbClr val="000000"/>
              </a:solidFill>
            </a:endParaRPr>
          </a:p>
          <a:p>
            <a:r>
              <a:rPr lang="en-US" sz="3600" dirty="0">
                <a:solidFill>
                  <a:srgbClr val="000000"/>
                </a:solidFill>
              </a:rPr>
              <a:t>d.	80 points and above</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21</a:t>
            </a:fld>
            <a:endParaRPr lang="en-US" dirty="0"/>
          </a:p>
        </p:txBody>
      </p:sp>
    </p:spTree>
    <p:extLst>
      <p:ext uri="{BB962C8B-B14F-4D97-AF65-F5344CB8AC3E}">
        <p14:creationId xmlns:p14="http://schemas.microsoft.com/office/powerpoint/2010/main" val="127285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2:</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smtClean="0">
                <a:solidFill>
                  <a:srgbClr val="000000"/>
                </a:solidFill>
              </a:rPr>
              <a:t>60–79 </a:t>
            </a:r>
            <a:r>
              <a:rPr lang="en-US" sz="4000" dirty="0">
                <a:solidFill>
                  <a:srgbClr val="000000"/>
                </a:solidFill>
              </a:rPr>
              <a:t>points</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22</a:t>
            </a:fld>
            <a:endParaRPr lang="en-US" dirty="0"/>
          </a:p>
        </p:txBody>
      </p:sp>
    </p:spTree>
    <p:extLst>
      <p:ext uri="{BB962C8B-B14F-4D97-AF65-F5344CB8AC3E}">
        <p14:creationId xmlns:p14="http://schemas.microsoft.com/office/powerpoint/2010/main" val="385717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1.</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LEED (Leadership in Energy &amp; Environmental Design) Certification</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23</a:t>
            </a:fld>
            <a:endParaRPr lang="en-US" dirty="0"/>
          </a:p>
        </p:txBody>
      </p:sp>
    </p:spTree>
    <p:extLst>
      <p:ext uri="{BB962C8B-B14F-4D97-AF65-F5344CB8AC3E}">
        <p14:creationId xmlns:p14="http://schemas.microsoft.com/office/powerpoint/2010/main" val="187653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BREEAM 1.</a:t>
            </a:r>
            <a:endParaRPr lang="en-US" dirty="0"/>
          </a:p>
        </p:txBody>
      </p:sp>
      <p:sp>
        <p:nvSpPr>
          <p:cNvPr id="3" name="Content Placeholder 2"/>
          <p:cNvSpPr>
            <a:spLocks noGrp="1"/>
          </p:cNvSpPr>
          <p:nvPr>
            <p:ph idx="1"/>
          </p:nvPr>
        </p:nvSpPr>
        <p:spPr/>
        <p:txBody>
          <a:bodyPr/>
          <a:lstStyle/>
          <a:p>
            <a:r>
              <a:rPr lang="en-US" b="1" dirty="0"/>
              <a:t>BREEAM (Building Research Establishment Environmental Assessment Method) </a:t>
            </a:r>
            <a:endParaRPr lang="en-US" b="1" dirty="0" smtClean="0"/>
          </a:p>
          <a:p>
            <a:pPr lvl="1"/>
            <a:r>
              <a:rPr lang="en-US" dirty="0" smtClean="0"/>
              <a:t>Longest </a:t>
            </a:r>
            <a:r>
              <a:rPr lang="en-US" dirty="0"/>
              <a:t>established method of assessing, </a:t>
            </a:r>
            <a:r>
              <a:rPr lang="en-US" dirty="0" smtClean="0"/>
              <a:t>rating</a:t>
            </a:r>
          </a:p>
          <a:p>
            <a:pPr lvl="1"/>
            <a:r>
              <a:rPr lang="en-US" dirty="0" smtClean="0"/>
              <a:t>Certifying sustainability </a:t>
            </a:r>
            <a:r>
              <a:rPr lang="en-US" dirty="0"/>
              <a:t>of </a:t>
            </a:r>
            <a:r>
              <a:rPr lang="en-US" dirty="0" smtClean="0"/>
              <a:t>buildings</a:t>
            </a:r>
          </a:p>
          <a:p>
            <a:pPr lvl="1"/>
            <a:r>
              <a:rPr lang="en-US" dirty="0"/>
              <a:t>R</a:t>
            </a:r>
            <a:r>
              <a:rPr lang="en-US" dirty="0" smtClean="0"/>
              <a:t>aise </a:t>
            </a:r>
            <a:r>
              <a:rPr lang="en-US" dirty="0"/>
              <a:t>awareness among builders and owners </a:t>
            </a:r>
            <a:endParaRPr lang="en-US" dirty="0" smtClean="0"/>
          </a:p>
          <a:p>
            <a:pPr lvl="1"/>
            <a:r>
              <a:rPr lang="en-US" dirty="0" smtClean="0"/>
              <a:t>Benefits </a:t>
            </a:r>
            <a:r>
              <a:rPr lang="en-US" dirty="0"/>
              <a:t>of taking a sustainability </a:t>
            </a:r>
            <a:r>
              <a:rPr lang="en-US" dirty="0" smtClean="0"/>
              <a:t>approach</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24</a:t>
            </a:fld>
            <a:endParaRPr lang="en-US" dirty="0"/>
          </a:p>
        </p:txBody>
      </p:sp>
    </p:spTree>
    <p:extLst>
      <p:ext uri="{BB962C8B-B14F-4D97-AF65-F5344CB8AC3E}">
        <p14:creationId xmlns:p14="http://schemas.microsoft.com/office/powerpoint/2010/main" val="687218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BREEAM 2.</a:t>
            </a:r>
            <a:endParaRPr lang="en-US" dirty="0"/>
          </a:p>
        </p:txBody>
      </p:sp>
      <p:sp>
        <p:nvSpPr>
          <p:cNvPr id="3" name="Content Placeholder 2"/>
          <p:cNvSpPr>
            <a:spLocks noGrp="1"/>
          </p:cNvSpPr>
          <p:nvPr>
            <p:ph idx="1"/>
          </p:nvPr>
        </p:nvSpPr>
        <p:spPr>
          <a:xfrm>
            <a:off x="228600" y="1414849"/>
            <a:ext cx="3733800" cy="4525963"/>
          </a:xfrm>
        </p:spPr>
        <p:txBody>
          <a:bodyPr/>
          <a:lstStyle/>
          <a:p>
            <a:r>
              <a:rPr lang="en-US" b="1" dirty="0"/>
              <a:t>BREEAM </a:t>
            </a:r>
            <a:r>
              <a:rPr lang="en-US" b="1" dirty="0" smtClean="0"/>
              <a:t>Assesses </a:t>
            </a:r>
          </a:p>
          <a:p>
            <a:pPr lvl="1"/>
            <a:r>
              <a:rPr lang="en-US" dirty="0"/>
              <a:t>e</a:t>
            </a:r>
            <a:r>
              <a:rPr lang="en-US" dirty="0" smtClean="0"/>
              <a:t>nergy </a:t>
            </a:r>
            <a:r>
              <a:rPr lang="en-US" dirty="0"/>
              <a:t>and water use, health, pollution, transportation, materials, waste, ecology and management processes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4157040" y="1414849"/>
            <a:ext cx="4986960" cy="2761727"/>
          </a:xfrm>
          <a:prstGeom prst="rect">
            <a:avLst/>
          </a:prstGeom>
        </p:spPr>
      </p:pic>
      <p:sp>
        <p:nvSpPr>
          <p:cNvPr id="6" name="Rectangle 5"/>
          <p:cNvSpPr/>
          <p:nvPr/>
        </p:nvSpPr>
        <p:spPr>
          <a:xfrm>
            <a:off x="4191000" y="4213282"/>
            <a:ext cx="4382931" cy="369332"/>
          </a:xfrm>
          <a:prstGeom prst="rect">
            <a:avLst/>
          </a:prstGeom>
        </p:spPr>
        <p:txBody>
          <a:bodyPr wrap="none">
            <a:spAutoFit/>
          </a:bodyPr>
          <a:lstStyle/>
          <a:p>
            <a:pPr algn="ct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Figure </a:t>
            </a:r>
            <a:r>
              <a:rPr lang="en-US" b="1" dirty="0" smtClean="0">
                <a:solidFill>
                  <a:srgbClr val="0000FF"/>
                </a:solidFill>
                <a:latin typeface="Verdana" panose="020B0604030504040204" pitchFamily="34" charset="0"/>
                <a:ea typeface="Times New Roman" panose="02020603050405020304" pitchFamily="18" charset="0"/>
                <a:cs typeface="Times New Roman" panose="02020603050405020304" pitchFamily="18" charset="0"/>
              </a:rPr>
              <a:t>11-6 </a:t>
            </a: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BREEAM Weightings</a:t>
            </a:r>
            <a:endParaRPr lang="en-US" b="1"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4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GREEN (LEED) </a:t>
            </a:r>
            <a:r>
              <a:rPr lang="en-US" dirty="0" smtClean="0"/>
              <a:t>CONSTRUCTION 1.</a:t>
            </a:r>
            <a:endParaRPr lang="en-US" dirty="0"/>
          </a:p>
        </p:txBody>
      </p:sp>
      <p:sp>
        <p:nvSpPr>
          <p:cNvPr id="3" name="Content Placeholder 2"/>
          <p:cNvSpPr>
            <a:spLocks noGrp="1"/>
          </p:cNvSpPr>
          <p:nvPr>
            <p:ph idx="1"/>
          </p:nvPr>
        </p:nvSpPr>
        <p:spPr>
          <a:xfrm>
            <a:off x="457200" y="1447800"/>
            <a:ext cx="8534400" cy="4876800"/>
          </a:xfrm>
        </p:spPr>
        <p:txBody>
          <a:bodyPr/>
          <a:lstStyle/>
          <a:p>
            <a:r>
              <a:rPr lang="en-US" b="1" dirty="0">
                <a:solidFill>
                  <a:srgbClr val="00B050"/>
                </a:solidFill>
              </a:rPr>
              <a:t>G</a:t>
            </a:r>
            <a:r>
              <a:rPr lang="en-US" b="1" dirty="0" smtClean="0">
                <a:solidFill>
                  <a:srgbClr val="00B050"/>
                </a:solidFill>
              </a:rPr>
              <a:t>reen Roof </a:t>
            </a:r>
            <a:r>
              <a:rPr lang="en-US" b="1" dirty="0">
                <a:solidFill>
                  <a:srgbClr val="00B050"/>
                </a:solidFill>
              </a:rPr>
              <a:t>(Figure </a:t>
            </a:r>
            <a:r>
              <a:rPr lang="en-US" b="1" dirty="0" smtClean="0">
                <a:solidFill>
                  <a:srgbClr val="00B050"/>
                </a:solidFill>
              </a:rPr>
              <a:t>11-7)</a:t>
            </a:r>
          </a:p>
          <a:p>
            <a:pPr lvl="1"/>
            <a:r>
              <a:rPr lang="en-US" b="1" dirty="0" smtClean="0">
                <a:solidFill>
                  <a:srgbClr val="00B050"/>
                </a:solidFill>
              </a:rPr>
              <a:t>Living </a:t>
            </a:r>
            <a:r>
              <a:rPr lang="en-US" b="1" dirty="0">
                <a:solidFill>
                  <a:srgbClr val="00B050"/>
                </a:solidFill>
              </a:rPr>
              <a:t>building roof </a:t>
            </a:r>
            <a:endParaRPr lang="en-US" b="1" dirty="0" smtClean="0">
              <a:solidFill>
                <a:srgbClr val="00B050"/>
              </a:solidFill>
            </a:endParaRPr>
          </a:p>
          <a:p>
            <a:pPr lvl="2"/>
            <a:r>
              <a:rPr lang="en-US" dirty="0" smtClean="0"/>
              <a:t>Partially </a:t>
            </a:r>
            <a:r>
              <a:rPr lang="en-US" dirty="0"/>
              <a:t>or completely covered with </a:t>
            </a:r>
            <a:r>
              <a:rPr lang="en-US" dirty="0" smtClean="0"/>
              <a:t>vegetation</a:t>
            </a:r>
          </a:p>
          <a:p>
            <a:pPr lvl="3"/>
            <a:r>
              <a:rPr lang="en-US" dirty="0" smtClean="0"/>
              <a:t>Growing </a:t>
            </a:r>
            <a:r>
              <a:rPr lang="en-US" dirty="0"/>
              <a:t>medium, planted over </a:t>
            </a:r>
            <a:r>
              <a:rPr lang="en-US" dirty="0" smtClean="0"/>
              <a:t>waterproofing membrane</a:t>
            </a:r>
          </a:p>
          <a:p>
            <a:pPr lvl="3"/>
            <a:r>
              <a:rPr lang="en-US" dirty="0" smtClean="0"/>
              <a:t>Root </a:t>
            </a:r>
            <a:r>
              <a:rPr lang="en-US" dirty="0"/>
              <a:t>barrier and drainage and irrigation </a:t>
            </a:r>
            <a:r>
              <a:rPr lang="en-US" dirty="0" smtClean="0"/>
              <a:t>systems</a:t>
            </a:r>
          </a:p>
          <a:p>
            <a:pPr lvl="3"/>
            <a:r>
              <a:rPr lang="en-US" dirty="0" smtClean="0"/>
              <a:t>They </a:t>
            </a:r>
            <a:r>
              <a:rPr lang="en-US" dirty="0"/>
              <a:t>serve several purposes including: </a:t>
            </a:r>
            <a:endParaRPr lang="en-US" dirty="0" smtClean="0"/>
          </a:p>
          <a:p>
            <a:pPr lvl="4"/>
            <a:r>
              <a:rPr lang="en-US" dirty="0" smtClean="0"/>
              <a:t>absorbing </a:t>
            </a:r>
            <a:r>
              <a:rPr lang="en-US" dirty="0"/>
              <a:t>rainwater</a:t>
            </a:r>
          </a:p>
          <a:p>
            <a:pPr lvl="4"/>
            <a:r>
              <a:rPr lang="en-US" dirty="0" smtClean="0"/>
              <a:t> </a:t>
            </a:r>
            <a:r>
              <a:rPr lang="en-US" dirty="0"/>
              <a:t>providing insulation </a:t>
            </a:r>
          </a:p>
          <a:p>
            <a:pPr lvl="4"/>
            <a:r>
              <a:rPr lang="en-US" dirty="0" smtClean="0"/>
              <a:t>creating </a:t>
            </a:r>
            <a:r>
              <a:rPr lang="en-US" dirty="0"/>
              <a:t>a habitat for wildlife</a:t>
            </a:r>
          </a:p>
          <a:p>
            <a:pPr lvl="4"/>
            <a:r>
              <a:rPr lang="en-US" dirty="0" smtClean="0"/>
              <a:t>Aesthetically </a:t>
            </a:r>
            <a:r>
              <a:rPr lang="en-US" dirty="0"/>
              <a:t>pleasing </a:t>
            </a:r>
            <a:r>
              <a:rPr lang="en-US" dirty="0" smtClean="0"/>
              <a:t>landscape</a:t>
            </a:r>
          </a:p>
          <a:p>
            <a:pPr lvl="4"/>
            <a:r>
              <a:rPr lang="en-US" dirty="0" smtClean="0"/>
              <a:t>Lower </a:t>
            </a:r>
            <a:r>
              <a:rPr lang="en-US" dirty="0"/>
              <a:t>urban air </a:t>
            </a:r>
            <a:r>
              <a:rPr lang="en-US" dirty="0" smtClean="0"/>
              <a:t>temperatures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26</a:t>
            </a:fld>
            <a:endParaRPr lang="en-US" dirty="0"/>
          </a:p>
        </p:txBody>
      </p:sp>
    </p:spTree>
    <p:extLst>
      <p:ext uri="{BB962C8B-B14F-4D97-AF65-F5344CB8AC3E}">
        <p14:creationId xmlns:p14="http://schemas.microsoft.com/office/powerpoint/2010/main" val="349478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 </a:t>
            </a:r>
            <a:r>
              <a:rPr lang="en-US" sz="2800" dirty="0" smtClean="0"/>
              <a:t>FIGURE 11-7 Green Roof</a:t>
            </a:r>
            <a:endParaRPr lang="en-US" sz="2800" dirty="0"/>
          </a:p>
        </p:txBody>
      </p:sp>
      <p:pic>
        <p:nvPicPr>
          <p:cNvPr id="5" name="Content Placeholder 4"/>
          <p:cNvPicPr>
            <a:picLocks noGrp="1" noChangeAspect="1"/>
          </p:cNvPicPr>
          <p:nvPr>
            <p:ph idx="1"/>
          </p:nvPr>
        </p:nvPicPr>
        <p:blipFill>
          <a:blip r:embed="rId2"/>
          <a:stretch>
            <a:fillRect/>
          </a:stretch>
        </p:blipFill>
        <p:spPr>
          <a:xfrm>
            <a:off x="1865385" y="1447800"/>
            <a:ext cx="5811055" cy="49530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27</a:t>
            </a:fld>
            <a:endParaRPr lang="en-US" dirty="0"/>
          </a:p>
        </p:txBody>
      </p:sp>
    </p:spTree>
    <p:extLst>
      <p:ext uri="{BB962C8B-B14F-4D97-AF65-F5344CB8AC3E}">
        <p14:creationId xmlns:p14="http://schemas.microsoft.com/office/powerpoint/2010/main" val="60301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GREEN (LEED) </a:t>
            </a:r>
            <a:r>
              <a:rPr lang="en-US" dirty="0" smtClean="0"/>
              <a:t>CONSTRUCTION 2.</a:t>
            </a:r>
            <a:endParaRPr lang="en-US" dirty="0"/>
          </a:p>
        </p:txBody>
      </p:sp>
      <p:sp>
        <p:nvSpPr>
          <p:cNvPr id="3" name="Content Placeholder 2"/>
          <p:cNvSpPr>
            <a:spLocks noGrp="1"/>
          </p:cNvSpPr>
          <p:nvPr>
            <p:ph idx="1"/>
          </p:nvPr>
        </p:nvSpPr>
        <p:spPr>
          <a:xfrm>
            <a:off x="457200" y="1447801"/>
            <a:ext cx="8229600" cy="4191000"/>
          </a:xfrm>
        </p:spPr>
        <p:txBody>
          <a:bodyPr/>
          <a:lstStyle/>
          <a:p>
            <a:r>
              <a:rPr lang="en-US" b="1" dirty="0" smtClean="0">
                <a:solidFill>
                  <a:srgbClr val="00B050"/>
                </a:solidFill>
              </a:rPr>
              <a:t>Green Roof</a:t>
            </a:r>
          </a:p>
          <a:p>
            <a:pPr lvl="1"/>
            <a:r>
              <a:rPr lang="en-US" dirty="0" smtClean="0"/>
              <a:t>Serve </a:t>
            </a:r>
            <a:r>
              <a:rPr lang="en-US" dirty="0"/>
              <a:t>several purposes including: </a:t>
            </a:r>
          </a:p>
          <a:p>
            <a:pPr lvl="2"/>
            <a:r>
              <a:rPr lang="en-US" sz="2400" dirty="0" smtClean="0"/>
              <a:t>Absorbing rainwater</a:t>
            </a:r>
          </a:p>
          <a:p>
            <a:pPr lvl="2"/>
            <a:r>
              <a:rPr lang="en-US" sz="2400" dirty="0" smtClean="0"/>
              <a:t>Providing insulation </a:t>
            </a:r>
          </a:p>
          <a:p>
            <a:pPr lvl="2"/>
            <a:r>
              <a:rPr lang="en-US" sz="2400" dirty="0" smtClean="0"/>
              <a:t>Creating a habitat for wildlife</a:t>
            </a:r>
          </a:p>
          <a:p>
            <a:pPr lvl="2"/>
            <a:r>
              <a:rPr lang="en-US" sz="2400" dirty="0" smtClean="0"/>
              <a:t>More aesthetically pleasing landscape</a:t>
            </a:r>
          </a:p>
          <a:p>
            <a:pPr lvl="2"/>
            <a:r>
              <a:rPr lang="en-US" sz="2400" dirty="0" smtClean="0"/>
              <a:t>Helping to lower urban air temperatures</a:t>
            </a:r>
          </a:p>
          <a:p>
            <a:pPr lvl="2"/>
            <a:r>
              <a:rPr lang="en-US" sz="2400" dirty="0" smtClean="0"/>
              <a:t>Mitigate heat island effect </a:t>
            </a:r>
            <a:endParaRPr lang="en-US" sz="2400"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1143000" y="5661455"/>
            <a:ext cx="731583" cy="731583"/>
          </a:xfrm>
          <a:prstGeom prst="rect">
            <a:avLst/>
          </a:prstGeom>
        </p:spPr>
      </p:pic>
      <p:sp>
        <p:nvSpPr>
          <p:cNvPr id="6" name="Rectangle 5"/>
          <p:cNvSpPr/>
          <p:nvPr/>
        </p:nvSpPr>
        <p:spPr>
          <a:xfrm>
            <a:off x="1874583" y="5691555"/>
            <a:ext cx="5364417" cy="369332"/>
          </a:xfrm>
          <a:prstGeom prst="rect">
            <a:avLst/>
          </a:prstGeom>
        </p:spPr>
        <p:txBody>
          <a:bodyPr wrap="square">
            <a:spAutoFit/>
          </a:bodyPr>
          <a:lstStyle/>
          <a:p>
            <a:r>
              <a:rPr lang="en-US" b="1" dirty="0">
                <a:solidFill>
                  <a:srgbClr val="E09900"/>
                </a:solidFill>
                <a:latin typeface="Arial" panose="020B0604020202020204" pitchFamily="34" charset="0"/>
                <a:hlinkClick r:id="rId3"/>
              </a:rPr>
              <a:t>Green Roofs Save Energy (Speaker): 6:22</a:t>
            </a:r>
            <a:endParaRPr lang="en-US" dirty="0"/>
          </a:p>
        </p:txBody>
      </p:sp>
    </p:spTree>
    <p:extLst>
      <p:ext uri="{BB962C8B-B14F-4D97-AF65-F5344CB8AC3E}">
        <p14:creationId xmlns:p14="http://schemas.microsoft.com/office/powerpoint/2010/main" val="427837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GREEN (LEED) </a:t>
            </a:r>
            <a:r>
              <a:rPr lang="en-US" dirty="0" smtClean="0"/>
              <a:t>CONSTRUCTION 3.</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solidFill>
                  <a:srgbClr val="00B050"/>
                </a:solidFill>
              </a:rPr>
              <a:t>Green Roof Advantages</a:t>
            </a:r>
          </a:p>
          <a:p>
            <a:pPr lvl="1"/>
            <a:r>
              <a:rPr lang="en-US" dirty="0" smtClean="0"/>
              <a:t>Reducing </a:t>
            </a:r>
            <a:r>
              <a:rPr lang="en-US" dirty="0"/>
              <a:t>Energy </a:t>
            </a:r>
            <a:r>
              <a:rPr lang="en-US" dirty="0" smtClean="0"/>
              <a:t>use</a:t>
            </a:r>
          </a:p>
          <a:p>
            <a:pPr lvl="2"/>
            <a:r>
              <a:rPr lang="en-US" dirty="0"/>
              <a:t>R</a:t>
            </a:r>
            <a:r>
              <a:rPr lang="en-US" dirty="0" smtClean="0"/>
              <a:t>educing </a:t>
            </a:r>
            <a:r>
              <a:rPr lang="en-US" dirty="0"/>
              <a:t>heating </a:t>
            </a:r>
            <a:r>
              <a:rPr lang="en-US" dirty="0" smtClean="0"/>
              <a:t>&amp; cooling by </a:t>
            </a:r>
            <a:r>
              <a:rPr lang="en-US" dirty="0"/>
              <a:t>50-90% </a:t>
            </a:r>
          </a:p>
          <a:p>
            <a:pPr lvl="1"/>
            <a:r>
              <a:rPr lang="en-US" dirty="0" smtClean="0"/>
              <a:t>Extend lifespan </a:t>
            </a:r>
            <a:r>
              <a:rPr lang="en-US" dirty="0"/>
              <a:t>of a roof by over 200% </a:t>
            </a:r>
            <a:endParaRPr lang="en-US" dirty="0" smtClean="0"/>
          </a:p>
          <a:p>
            <a:pPr lvl="2"/>
            <a:r>
              <a:rPr lang="en-US" dirty="0" smtClean="0"/>
              <a:t>Waterproofing </a:t>
            </a:r>
            <a:r>
              <a:rPr lang="en-US" dirty="0"/>
              <a:t>membrane with growing </a:t>
            </a:r>
            <a:r>
              <a:rPr lang="en-US" dirty="0" smtClean="0"/>
              <a:t>medium</a:t>
            </a:r>
          </a:p>
          <a:p>
            <a:pPr lvl="1"/>
            <a:r>
              <a:rPr lang="en-US" dirty="0"/>
              <a:t>L</a:t>
            </a:r>
            <a:r>
              <a:rPr lang="en-US" dirty="0" smtClean="0"/>
              <a:t>ifespan </a:t>
            </a:r>
            <a:r>
              <a:rPr lang="en-US" dirty="0"/>
              <a:t>of </a:t>
            </a:r>
            <a:r>
              <a:rPr lang="en-US" dirty="0" smtClean="0"/>
              <a:t>roof 3 times </a:t>
            </a:r>
            <a:r>
              <a:rPr lang="en-US" dirty="0"/>
              <a:t>after greening </a:t>
            </a:r>
            <a:r>
              <a:rPr lang="en-US" dirty="0" smtClean="0"/>
              <a:t>roof</a:t>
            </a:r>
          </a:p>
          <a:p>
            <a:pPr lvl="1"/>
            <a:r>
              <a:rPr lang="en-US" dirty="0" smtClean="0"/>
              <a:t>Increase real </a:t>
            </a:r>
            <a:r>
              <a:rPr lang="en-US" dirty="0"/>
              <a:t>estate </a:t>
            </a:r>
            <a:r>
              <a:rPr lang="en-US" dirty="0" smtClean="0"/>
              <a:t>value by </a:t>
            </a:r>
            <a:r>
              <a:rPr lang="en-US" dirty="0"/>
              <a:t>about 7%.</a:t>
            </a:r>
          </a:p>
          <a:p>
            <a:pPr lvl="1"/>
            <a:r>
              <a:rPr lang="en-US" dirty="0" smtClean="0"/>
              <a:t>Stormwater </a:t>
            </a:r>
            <a:r>
              <a:rPr lang="en-US" dirty="0"/>
              <a:t>tax reduction, grants, or rebates.</a:t>
            </a:r>
          </a:p>
          <a:p>
            <a:pPr lvl="1"/>
            <a:r>
              <a:rPr lang="en-US" dirty="0" smtClean="0"/>
              <a:t>Reduce </a:t>
            </a:r>
            <a:r>
              <a:rPr lang="en-US" dirty="0"/>
              <a:t>Carbon Dioxide (CO2) </a:t>
            </a:r>
            <a:r>
              <a:rPr lang="en-US" dirty="0" smtClean="0"/>
              <a:t>emissions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29</a:t>
            </a:fld>
            <a:endParaRPr lang="en-US" dirty="0"/>
          </a:p>
        </p:txBody>
      </p:sp>
    </p:spTree>
    <p:extLst>
      <p:ext uri="{BB962C8B-B14F-4D97-AF65-F5344CB8AC3E}">
        <p14:creationId xmlns:p14="http://schemas.microsoft.com/office/powerpoint/2010/main" val="17775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447800"/>
            <a:ext cx="8534400" cy="4525963"/>
          </a:xfrm>
        </p:spPr>
        <p:txBody>
          <a:bodyPr/>
          <a:lstStyle/>
          <a:p>
            <a:r>
              <a:rPr lang="en-US" b="1" dirty="0" smtClean="0"/>
              <a:t>Opportunities In Construction </a:t>
            </a:r>
          </a:p>
          <a:p>
            <a:pPr lvl="1"/>
            <a:r>
              <a:rPr lang="en-US" dirty="0" smtClean="0"/>
              <a:t>Apply principles </a:t>
            </a:r>
            <a:r>
              <a:rPr lang="en-US" dirty="0"/>
              <a:t>of sustainability </a:t>
            </a:r>
            <a:endParaRPr lang="en-US" dirty="0" smtClean="0"/>
          </a:p>
          <a:p>
            <a:pPr lvl="1"/>
            <a:r>
              <a:rPr lang="en-US" dirty="0" smtClean="0"/>
              <a:t>End waste/abuse improve carbon </a:t>
            </a:r>
            <a:r>
              <a:rPr lang="en-US" dirty="0"/>
              <a:t>footprint </a:t>
            </a:r>
            <a:endParaRPr lang="en-US" dirty="0" smtClean="0"/>
          </a:p>
          <a:p>
            <a:pPr lvl="2"/>
            <a:r>
              <a:rPr lang="en-US" dirty="0" smtClean="0"/>
              <a:t>Through </a:t>
            </a:r>
            <a:r>
              <a:rPr lang="en-US" dirty="0"/>
              <a:t>conservation and </a:t>
            </a:r>
            <a:r>
              <a:rPr lang="en-US" dirty="0" smtClean="0"/>
              <a:t>reuse</a:t>
            </a:r>
          </a:p>
          <a:p>
            <a:pPr lvl="1"/>
            <a:r>
              <a:rPr lang="en-US" dirty="0" smtClean="0"/>
              <a:t>USGBC</a:t>
            </a:r>
            <a:r>
              <a:rPr lang="en-US" dirty="0"/>
              <a:t>, </a:t>
            </a:r>
            <a:r>
              <a:rPr lang="en-US" dirty="0" smtClean="0"/>
              <a:t>US </a:t>
            </a:r>
            <a:r>
              <a:rPr lang="en-US" dirty="0"/>
              <a:t>Green Building Council </a:t>
            </a:r>
            <a:endParaRPr lang="en-US" dirty="0" smtClean="0"/>
          </a:p>
          <a:p>
            <a:pPr lvl="2"/>
            <a:r>
              <a:rPr lang="en-US" dirty="0" smtClean="0"/>
              <a:t>Developed </a:t>
            </a:r>
          </a:p>
          <a:p>
            <a:pPr lvl="3"/>
            <a:r>
              <a:rPr lang="en-US" dirty="0" smtClean="0"/>
              <a:t>LEED </a:t>
            </a:r>
            <a:r>
              <a:rPr lang="en-US" dirty="0"/>
              <a:t>(LEADERSHIP IN ENERGY &amp; ENVIRONMENTAL DESIGN) </a:t>
            </a:r>
            <a:endParaRPr lang="en-US" dirty="0" smtClean="0"/>
          </a:p>
          <a:p>
            <a:pPr lvl="3"/>
            <a:r>
              <a:rPr lang="en-US" dirty="0" smtClean="0"/>
              <a:t>Rating systems: </a:t>
            </a:r>
            <a:r>
              <a:rPr lang="en-US" dirty="0"/>
              <a:t>design, construction, operation, </a:t>
            </a:r>
            <a:r>
              <a:rPr lang="en-US" dirty="0" smtClean="0"/>
              <a:t>maintenance </a:t>
            </a:r>
          </a:p>
          <a:p>
            <a:pPr lvl="3"/>
            <a:r>
              <a:rPr lang="en-US" dirty="0" smtClean="0"/>
              <a:t>Green </a:t>
            </a:r>
            <a:r>
              <a:rPr lang="en-US" dirty="0"/>
              <a:t>buildings, homes, </a:t>
            </a:r>
            <a:r>
              <a:rPr lang="en-US" dirty="0" smtClean="0"/>
              <a:t>&amp; neighborhoods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a:t>
            </a:fld>
            <a:endParaRPr lang="en-US" dirty="0"/>
          </a:p>
        </p:txBody>
      </p:sp>
    </p:spTree>
    <p:extLst>
      <p:ext uri="{BB962C8B-B14F-4D97-AF65-F5344CB8AC3E}">
        <p14:creationId xmlns:p14="http://schemas.microsoft.com/office/powerpoint/2010/main" val="34053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GREEN (LEED) </a:t>
            </a:r>
            <a:r>
              <a:rPr lang="en-US" dirty="0" smtClean="0"/>
              <a:t>CONSTRUCTION 4.</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solidFill>
                  <a:srgbClr val="00B050"/>
                </a:solidFill>
              </a:rPr>
              <a:t>Green Roof Disadvantages</a:t>
            </a:r>
          </a:p>
          <a:p>
            <a:pPr lvl="1"/>
            <a:r>
              <a:rPr lang="en-US" dirty="0" smtClean="0"/>
              <a:t>Initial </a:t>
            </a:r>
            <a:r>
              <a:rPr lang="en-US" dirty="0"/>
              <a:t>cost of installing a green roof can be </a:t>
            </a:r>
            <a:r>
              <a:rPr lang="en-US" dirty="0" smtClean="0"/>
              <a:t>double</a:t>
            </a:r>
            <a:endParaRPr lang="en-US" dirty="0"/>
          </a:p>
          <a:p>
            <a:pPr lvl="1"/>
            <a:r>
              <a:rPr lang="en-US" dirty="0" smtClean="0"/>
              <a:t>Large </a:t>
            </a:r>
            <a:r>
              <a:rPr lang="en-US" dirty="0"/>
              <a:t>strain on the structural support of a building</a:t>
            </a:r>
          </a:p>
          <a:p>
            <a:pPr lvl="1"/>
            <a:r>
              <a:rPr lang="en-US" dirty="0" smtClean="0"/>
              <a:t>More </a:t>
            </a:r>
            <a:r>
              <a:rPr lang="en-US" dirty="0"/>
              <a:t>maintenance and maintenance energy </a:t>
            </a:r>
            <a:endParaRPr lang="en-US" dirty="0" smtClean="0"/>
          </a:p>
          <a:p>
            <a:pPr lvl="2"/>
            <a:r>
              <a:rPr lang="en-US" dirty="0" smtClean="0"/>
              <a:t>Compared </a:t>
            </a:r>
            <a:r>
              <a:rPr lang="en-US" dirty="0"/>
              <a:t>to a standard </a:t>
            </a:r>
            <a:r>
              <a:rPr lang="en-US" dirty="0" smtClean="0"/>
              <a:t>roof</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30</a:t>
            </a:fld>
            <a:endParaRPr lang="en-US" dirty="0"/>
          </a:p>
        </p:txBody>
      </p:sp>
    </p:spTree>
    <p:extLst>
      <p:ext uri="{BB962C8B-B14F-4D97-AF65-F5344CB8AC3E}">
        <p14:creationId xmlns:p14="http://schemas.microsoft.com/office/powerpoint/2010/main" val="182232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097280"/>
          </a:xfrm>
        </p:spPr>
        <p:txBody>
          <a:bodyPr/>
          <a:lstStyle/>
          <a:p>
            <a:r>
              <a:rPr lang="en-US" sz="3600" dirty="0" smtClean="0"/>
              <a:t>FREQUENTLY ASKED QUESTION?</a:t>
            </a:r>
            <a:endParaRPr lang="en-US" sz="3600" dirty="0"/>
          </a:p>
        </p:txBody>
      </p:sp>
      <p:pic>
        <p:nvPicPr>
          <p:cNvPr id="3" name="Picture 2"/>
          <p:cNvPicPr>
            <a:picLocks noChangeAspect="1"/>
          </p:cNvPicPr>
          <p:nvPr/>
        </p:nvPicPr>
        <p:blipFill>
          <a:blip r:embed="rId2"/>
          <a:stretch>
            <a:fillRect/>
          </a:stretch>
        </p:blipFill>
        <p:spPr>
          <a:xfrm>
            <a:off x="57665" y="107696"/>
            <a:ext cx="838200" cy="1218184"/>
          </a:xfrm>
          <a:prstGeom prst="rect">
            <a:avLst/>
          </a:prstGeom>
        </p:spPr>
      </p:pic>
      <p:sp>
        <p:nvSpPr>
          <p:cNvPr id="4" name="Content Placeholder 2"/>
          <p:cNvSpPr txBox="1">
            <a:spLocks/>
          </p:cNvSpPr>
          <p:nvPr/>
        </p:nvSpPr>
        <p:spPr>
          <a:xfrm>
            <a:off x="152399" y="1447800"/>
            <a:ext cx="8991599" cy="4876800"/>
          </a:xfrm>
          <a:prstGeom prst="rect">
            <a:avLst/>
          </a:prstGeom>
        </p:spPr>
        <p:txBody>
          <a:bodyPr/>
          <a:lst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b="1" dirty="0" smtClean="0"/>
              <a:t>How </a:t>
            </a:r>
            <a:r>
              <a:rPr lang="en-US" b="1" dirty="0"/>
              <a:t>Does </a:t>
            </a:r>
            <a:r>
              <a:rPr lang="en-US" b="1" dirty="0" smtClean="0">
                <a:solidFill>
                  <a:srgbClr val="00B050"/>
                </a:solidFill>
              </a:rPr>
              <a:t>Green </a:t>
            </a:r>
            <a:r>
              <a:rPr lang="en-US" b="1" dirty="0">
                <a:solidFill>
                  <a:srgbClr val="00B050"/>
                </a:solidFill>
              </a:rPr>
              <a:t>Roof </a:t>
            </a:r>
            <a:r>
              <a:rPr lang="en-US" b="1" dirty="0"/>
              <a:t>Reduce </a:t>
            </a:r>
            <a:r>
              <a:rPr lang="en-US" b="1" dirty="0" smtClean="0"/>
              <a:t>NOx, </a:t>
            </a:r>
            <a:r>
              <a:rPr lang="en-US" b="1" dirty="0"/>
              <a:t>Particulate </a:t>
            </a:r>
            <a:r>
              <a:rPr lang="en-US" b="1" dirty="0" smtClean="0"/>
              <a:t>Matter &amp; CO</a:t>
            </a:r>
            <a:r>
              <a:rPr lang="en-US" b="1" baseline="-25000" dirty="0" smtClean="0"/>
              <a:t>2</a:t>
            </a:r>
            <a:r>
              <a:rPr lang="en-US" b="1" dirty="0" smtClean="0"/>
              <a:t> </a:t>
            </a:r>
            <a:r>
              <a:rPr lang="en-US" b="1" dirty="0"/>
              <a:t>emissions?</a:t>
            </a:r>
          </a:p>
          <a:p>
            <a:pPr lvl="1"/>
            <a:r>
              <a:rPr lang="en-US" dirty="0"/>
              <a:t>Nitrogen-oxides (NOx) and particulate matter (PM) is produced in combustion and creates smog and acid rain.  Plants remove these pollutants from the air through their pores, or stomates.  Thicker growth medium or growth medium on a green roof that includes expanded clays and shales can allow a roof to remove or absorb large amounts of carbon dioxide.  Plants like large perennials can also increase a roof’s ability to absorb carbon, while the application of fertilizer, composition of growth medium and irrigation can also have an effect</a:t>
            </a:r>
          </a:p>
          <a:p>
            <a:endParaRPr lang="en-US" sz="2000" dirty="0"/>
          </a:p>
          <a:p>
            <a:pPr lvl="1"/>
            <a:endParaRPr lang="en-US" sz="1600" dirty="0"/>
          </a:p>
          <a:p>
            <a:endParaRPr lang="en-US" sz="2000" dirty="0"/>
          </a:p>
          <a:p>
            <a:pPr lvl="1"/>
            <a:endParaRPr lang="en-US" sz="2000" b="1" dirty="0" smtClean="0">
              <a:solidFill>
                <a:srgbClr val="0000FF"/>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pPr/>
              <a:t>31</a:t>
            </a:fld>
            <a:endParaRPr lang="en-US" dirty="0"/>
          </a:p>
        </p:txBody>
      </p:sp>
    </p:spTree>
    <p:extLst>
      <p:ext uri="{BB962C8B-B14F-4D97-AF65-F5344CB8AC3E}">
        <p14:creationId xmlns:p14="http://schemas.microsoft.com/office/powerpoint/2010/main" val="76112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3: </a:t>
            </a:r>
            <a:endParaRPr lang="en-US" dirty="0">
              <a:solidFill>
                <a:srgbClr val="F8F9D3"/>
              </a:solidFill>
            </a:endParaRPr>
          </a:p>
        </p:txBody>
      </p:sp>
      <p:sp>
        <p:nvSpPr>
          <p:cNvPr id="3" name="Rectangle 2"/>
          <p:cNvSpPr/>
          <p:nvPr/>
        </p:nvSpPr>
        <p:spPr>
          <a:xfrm>
            <a:off x="152400" y="1447800"/>
            <a:ext cx="8991600" cy="3108543"/>
          </a:xfrm>
          <a:prstGeom prst="rect">
            <a:avLst/>
          </a:prstGeom>
        </p:spPr>
        <p:txBody>
          <a:bodyPr wrap="square">
            <a:spAutoFit/>
          </a:bodyPr>
          <a:lstStyle/>
          <a:p>
            <a:r>
              <a:rPr lang="en-US" sz="2800" dirty="0" smtClean="0">
                <a:solidFill>
                  <a:srgbClr val="000000"/>
                </a:solidFill>
              </a:rPr>
              <a:t>Which </a:t>
            </a:r>
            <a:r>
              <a:rPr lang="en-US" sz="2800" dirty="0">
                <a:solidFill>
                  <a:srgbClr val="000000"/>
                </a:solidFill>
              </a:rPr>
              <a:t>of these is a living building top that is partially or completely covered with vegetation and a growing medium, planted over a waterproofing membrane?</a:t>
            </a:r>
          </a:p>
          <a:p>
            <a:r>
              <a:rPr lang="en-US" sz="2800" dirty="0">
                <a:solidFill>
                  <a:srgbClr val="000000"/>
                </a:solidFill>
              </a:rPr>
              <a:t>a.	Solar panel roof</a:t>
            </a:r>
          </a:p>
          <a:p>
            <a:r>
              <a:rPr lang="en-US" sz="2800" dirty="0">
                <a:solidFill>
                  <a:srgbClr val="000000"/>
                </a:solidFill>
              </a:rPr>
              <a:t>b.	Green </a:t>
            </a:r>
            <a:r>
              <a:rPr lang="en-US" sz="2800" dirty="0" smtClean="0">
                <a:solidFill>
                  <a:srgbClr val="000000"/>
                </a:solidFill>
              </a:rPr>
              <a:t>roof</a:t>
            </a:r>
            <a:endParaRPr lang="en-US" sz="2800" dirty="0">
              <a:solidFill>
                <a:srgbClr val="000000"/>
              </a:solidFill>
            </a:endParaRPr>
          </a:p>
          <a:p>
            <a:r>
              <a:rPr lang="en-US" sz="2800" dirty="0">
                <a:solidFill>
                  <a:srgbClr val="000000"/>
                </a:solidFill>
              </a:rPr>
              <a:t>c.	Passive house </a:t>
            </a:r>
          </a:p>
          <a:p>
            <a:r>
              <a:rPr lang="en-US" sz="2800" dirty="0">
                <a:solidFill>
                  <a:srgbClr val="000000"/>
                </a:solidFill>
              </a:rPr>
              <a:t>d.	Geothermal roof</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32</a:t>
            </a:fld>
            <a:endParaRPr lang="en-US" dirty="0"/>
          </a:p>
        </p:txBody>
      </p:sp>
    </p:spTree>
    <p:extLst>
      <p:ext uri="{BB962C8B-B14F-4D97-AF65-F5344CB8AC3E}">
        <p14:creationId xmlns:p14="http://schemas.microsoft.com/office/powerpoint/2010/main" val="420156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3:</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Green </a:t>
            </a:r>
            <a:r>
              <a:rPr lang="en-US" sz="4000" dirty="0" smtClean="0">
                <a:solidFill>
                  <a:srgbClr val="000000"/>
                </a:solidFill>
              </a:rPr>
              <a:t>roof</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33</a:t>
            </a:fld>
            <a:endParaRPr lang="en-US" dirty="0"/>
          </a:p>
        </p:txBody>
      </p:sp>
    </p:spTree>
    <p:extLst>
      <p:ext uri="{BB962C8B-B14F-4D97-AF65-F5344CB8AC3E}">
        <p14:creationId xmlns:p14="http://schemas.microsoft.com/office/powerpoint/2010/main" val="82966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4.</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Green Building Best Practices</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34</a:t>
            </a:fld>
            <a:endParaRPr lang="en-US" dirty="0"/>
          </a:p>
        </p:txBody>
      </p:sp>
    </p:spTree>
    <p:extLst>
      <p:ext uri="{BB962C8B-B14F-4D97-AF65-F5344CB8AC3E}">
        <p14:creationId xmlns:p14="http://schemas.microsoft.com/office/powerpoint/2010/main" val="299687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a:t>
            </a:r>
            <a:r>
              <a:rPr lang="en-US" dirty="0" smtClean="0"/>
              <a:t>HOUSE 1.</a:t>
            </a:r>
            <a:endParaRPr lang="en-US" dirty="0"/>
          </a:p>
        </p:txBody>
      </p:sp>
      <p:sp>
        <p:nvSpPr>
          <p:cNvPr id="3" name="Content Placeholder 2"/>
          <p:cNvSpPr>
            <a:spLocks noGrp="1"/>
          </p:cNvSpPr>
          <p:nvPr>
            <p:ph idx="1"/>
          </p:nvPr>
        </p:nvSpPr>
        <p:spPr>
          <a:xfrm>
            <a:off x="457200" y="1447801"/>
            <a:ext cx="8229600" cy="3657600"/>
          </a:xfrm>
        </p:spPr>
        <p:txBody>
          <a:bodyPr/>
          <a:lstStyle/>
          <a:p>
            <a:r>
              <a:rPr lang="en-US" b="1" dirty="0" smtClean="0"/>
              <a:t>Passive House</a:t>
            </a:r>
          </a:p>
          <a:p>
            <a:pPr lvl="1"/>
            <a:r>
              <a:rPr lang="en-US" dirty="0" smtClean="0"/>
              <a:t>Voluntary </a:t>
            </a:r>
            <a:r>
              <a:rPr lang="en-US" dirty="0"/>
              <a:t>standard for energy efficiency </a:t>
            </a:r>
            <a:endParaRPr lang="en-US" dirty="0" smtClean="0"/>
          </a:p>
          <a:p>
            <a:pPr lvl="1"/>
            <a:r>
              <a:rPr lang="en-US" dirty="0" smtClean="0"/>
              <a:t>Reducing </a:t>
            </a:r>
            <a:r>
              <a:rPr lang="en-US" dirty="0"/>
              <a:t>its ecological </a:t>
            </a:r>
            <a:r>
              <a:rPr lang="en-US" dirty="0" smtClean="0"/>
              <a:t>footprint</a:t>
            </a:r>
          </a:p>
          <a:p>
            <a:pPr lvl="2"/>
            <a:r>
              <a:rPr lang="en-US" dirty="0" smtClean="0"/>
              <a:t>MINERGIE-P</a:t>
            </a:r>
            <a:r>
              <a:rPr lang="en-US" dirty="0"/>
              <a:t>, is used in </a:t>
            </a:r>
            <a:r>
              <a:rPr lang="en-US" dirty="0" smtClean="0"/>
              <a:t>Switzerland Standard</a:t>
            </a:r>
          </a:p>
          <a:p>
            <a:pPr lvl="1"/>
            <a:r>
              <a:rPr lang="en-US" dirty="0" smtClean="0"/>
              <a:t>Not </a:t>
            </a:r>
            <a:r>
              <a:rPr lang="en-US" dirty="0"/>
              <a:t>confined to residential </a:t>
            </a:r>
            <a:r>
              <a:rPr lang="en-US" dirty="0" smtClean="0"/>
              <a:t>properties</a:t>
            </a:r>
          </a:p>
          <a:p>
            <a:pPr lvl="1"/>
            <a:r>
              <a:rPr lang="en-US" dirty="0" smtClean="0"/>
              <a:t>Design </a:t>
            </a:r>
            <a:r>
              <a:rPr lang="en-US" dirty="0"/>
              <a:t>process </a:t>
            </a:r>
            <a:r>
              <a:rPr lang="en-US" dirty="0" smtClean="0"/>
              <a:t>integrated </a:t>
            </a:r>
            <a:r>
              <a:rPr lang="en-US" dirty="0"/>
              <a:t>with architectural design </a:t>
            </a:r>
            <a:endParaRPr lang="en-US" dirty="0" smtClean="0"/>
          </a:p>
          <a:p>
            <a:pPr lvl="1"/>
            <a:r>
              <a:rPr lang="en-US" dirty="0"/>
              <a:t>A</a:t>
            </a:r>
            <a:r>
              <a:rPr lang="en-US" dirty="0" smtClean="0"/>
              <a:t>pplied </a:t>
            </a:r>
            <a:r>
              <a:rPr lang="en-US" dirty="0"/>
              <a:t>to new </a:t>
            </a:r>
            <a:r>
              <a:rPr lang="en-US" dirty="0" smtClean="0"/>
              <a:t>buildings &amp; renovation projects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35</a:t>
            </a:fld>
            <a:endParaRPr lang="en-US" dirty="0"/>
          </a:p>
        </p:txBody>
      </p:sp>
      <p:pic>
        <p:nvPicPr>
          <p:cNvPr id="5" name="Picture 4"/>
          <p:cNvPicPr>
            <a:picLocks noChangeAspect="1"/>
          </p:cNvPicPr>
          <p:nvPr/>
        </p:nvPicPr>
        <p:blipFill>
          <a:blip r:embed="rId2"/>
          <a:stretch>
            <a:fillRect/>
          </a:stretch>
        </p:blipFill>
        <p:spPr>
          <a:xfrm>
            <a:off x="228600" y="5607971"/>
            <a:ext cx="731583" cy="731583"/>
          </a:xfrm>
          <a:prstGeom prst="rect">
            <a:avLst/>
          </a:prstGeom>
        </p:spPr>
      </p:pic>
      <p:sp>
        <p:nvSpPr>
          <p:cNvPr id="6" name="Rectangle 5"/>
          <p:cNvSpPr/>
          <p:nvPr/>
        </p:nvSpPr>
        <p:spPr>
          <a:xfrm>
            <a:off x="960183" y="5607971"/>
            <a:ext cx="4572000" cy="646331"/>
          </a:xfrm>
          <a:prstGeom prst="rect">
            <a:avLst/>
          </a:prstGeom>
        </p:spPr>
        <p:txBody>
          <a:bodyPr>
            <a:spAutoFit/>
          </a:bodyPr>
          <a:lstStyle/>
          <a:p>
            <a:r>
              <a:rPr lang="en-US" b="1" dirty="0">
                <a:solidFill>
                  <a:srgbClr val="E09900"/>
                </a:solidFill>
                <a:latin typeface="Arial" panose="020B0604020202020204" pitchFamily="34" charset="0"/>
                <a:hlinkClick r:id="rId3"/>
              </a:rPr>
              <a:t>Passive House Explained in 90 Seconds: 1:35</a:t>
            </a:r>
            <a:endParaRPr lang="en-US" dirty="0"/>
          </a:p>
        </p:txBody>
      </p:sp>
    </p:spTree>
    <p:extLst>
      <p:ext uri="{BB962C8B-B14F-4D97-AF65-F5344CB8AC3E}">
        <p14:creationId xmlns:p14="http://schemas.microsoft.com/office/powerpoint/2010/main" val="181784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11-8 Passive House</a:t>
            </a:r>
          </a:p>
        </p:txBody>
      </p:sp>
      <p:pic>
        <p:nvPicPr>
          <p:cNvPr id="5" name="Content Placeholder 4"/>
          <p:cNvPicPr>
            <a:picLocks noGrp="1" noChangeAspect="1"/>
          </p:cNvPicPr>
          <p:nvPr>
            <p:ph idx="1"/>
          </p:nvPr>
        </p:nvPicPr>
        <p:blipFill>
          <a:blip r:embed="rId2"/>
          <a:stretch>
            <a:fillRect/>
          </a:stretch>
        </p:blipFill>
        <p:spPr>
          <a:xfrm>
            <a:off x="1371600" y="1409683"/>
            <a:ext cx="6245715" cy="4991117"/>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36</a:t>
            </a:fld>
            <a:endParaRPr lang="en-US" dirty="0"/>
          </a:p>
        </p:txBody>
      </p:sp>
    </p:spTree>
    <p:extLst>
      <p:ext uri="{BB962C8B-B14F-4D97-AF65-F5344CB8AC3E}">
        <p14:creationId xmlns:p14="http://schemas.microsoft.com/office/powerpoint/2010/main" val="276839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a:t>
            </a:r>
            <a:r>
              <a:rPr lang="en-US" dirty="0" smtClean="0"/>
              <a:t>HOUSE 2.</a:t>
            </a:r>
            <a:endParaRPr lang="en-US" dirty="0"/>
          </a:p>
        </p:txBody>
      </p:sp>
      <p:sp>
        <p:nvSpPr>
          <p:cNvPr id="3" name="Content Placeholder 2"/>
          <p:cNvSpPr>
            <a:spLocks noGrp="1"/>
          </p:cNvSpPr>
          <p:nvPr>
            <p:ph idx="1"/>
          </p:nvPr>
        </p:nvSpPr>
        <p:spPr>
          <a:xfrm>
            <a:off x="457200" y="1447800"/>
            <a:ext cx="8458200" cy="4525963"/>
          </a:xfrm>
        </p:spPr>
        <p:txBody>
          <a:bodyPr/>
          <a:lstStyle/>
          <a:p>
            <a:r>
              <a:rPr lang="en-US" b="1" dirty="0"/>
              <a:t>Passive House Standard</a:t>
            </a:r>
          </a:p>
          <a:p>
            <a:pPr lvl="1"/>
            <a:r>
              <a:rPr lang="en-US" dirty="0" smtClean="0"/>
              <a:t>Annual </a:t>
            </a:r>
            <a:r>
              <a:rPr lang="en-US" dirty="0"/>
              <a:t>heating and cooling demand </a:t>
            </a:r>
            <a:endParaRPr lang="en-US" dirty="0" smtClean="0"/>
          </a:p>
          <a:p>
            <a:pPr lvl="1"/>
            <a:r>
              <a:rPr lang="en-US" dirty="0" smtClean="0"/>
              <a:t>Not </a:t>
            </a:r>
            <a:r>
              <a:rPr lang="en-US" dirty="0"/>
              <a:t>more than 4,755 BTU/square foot </a:t>
            </a:r>
            <a:r>
              <a:rPr lang="en-US" dirty="0" smtClean="0"/>
              <a:t>per year</a:t>
            </a:r>
          </a:p>
          <a:p>
            <a:pPr lvl="1"/>
            <a:r>
              <a:rPr lang="en-US" dirty="0" smtClean="0"/>
              <a:t>Peak </a:t>
            </a:r>
            <a:r>
              <a:rPr lang="en-US" dirty="0"/>
              <a:t>heat load of 10 watts per square meter</a:t>
            </a:r>
          </a:p>
          <a:p>
            <a:pPr lvl="1"/>
            <a:r>
              <a:rPr lang="en-US" dirty="0" smtClean="0"/>
              <a:t>Total </a:t>
            </a:r>
            <a:r>
              <a:rPr lang="en-US" dirty="0"/>
              <a:t>primary </a:t>
            </a:r>
            <a:r>
              <a:rPr lang="en-US" dirty="0" smtClean="0"/>
              <a:t>energy</a:t>
            </a:r>
          </a:p>
          <a:p>
            <a:pPr lvl="2"/>
            <a:r>
              <a:rPr lang="en-US" dirty="0"/>
              <a:t>N</a:t>
            </a:r>
            <a:r>
              <a:rPr lang="en-US" dirty="0" smtClean="0"/>
              <a:t>ot </a:t>
            </a:r>
            <a:r>
              <a:rPr lang="en-US" dirty="0"/>
              <a:t>be more than 38,040 BTU/ square </a:t>
            </a:r>
            <a:r>
              <a:rPr lang="en-US" dirty="0" smtClean="0"/>
              <a:t>foot per </a:t>
            </a:r>
            <a:r>
              <a:rPr lang="en-US" dirty="0"/>
              <a:t>year.</a:t>
            </a:r>
          </a:p>
          <a:p>
            <a:pPr lvl="1"/>
            <a:r>
              <a:rPr lang="en-US" dirty="0" smtClean="0"/>
              <a:t>Not </a:t>
            </a:r>
            <a:r>
              <a:rPr lang="en-US" dirty="0"/>
              <a:t>leak more air than 0.6 times </a:t>
            </a:r>
            <a:endParaRPr lang="en-US" dirty="0" smtClean="0"/>
          </a:p>
          <a:p>
            <a:pPr lvl="2"/>
            <a:r>
              <a:rPr lang="en-US" dirty="0" smtClean="0"/>
              <a:t>House </a:t>
            </a:r>
            <a:r>
              <a:rPr lang="en-US" dirty="0"/>
              <a:t>volume per hour as tested by a blower </a:t>
            </a:r>
            <a:r>
              <a:rPr lang="en-US" dirty="0" smtClean="0"/>
              <a:t>door</a:t>
            </a:r>
          </a:p>
          <a:p>
            <a:pPr lvl="2"/>
            <a:r>
              <a:rPr lang="en-US" dirty="0" smtClean="0"/>
              <a:t>Leakage </a:t>
            </a:r>
            <a:r>
              <a:rPr lang="en-US" dirty="0"/>
              <a:t>rate must be </a:t>
            </a:r>
            <a:r>
              <a:rPr lang="en-US" dirty="0" smtClean="0"/>
              <a:t>&lt; </a:t>
            </a:r>
            <a:r>
              <a:rPr lang="en-US" dirty="0"/>
              <a:t>0.05 cubic feet per minute</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37</a:t>
            </a:fld>
            <a:endParaRPr lang="en-US" dirty="0"/>
          </a:p>
        </p:txBody>
      </p:sp>
    </p:spTree>
    <p:extLst>
      <p:ext uri="{BB962C8B-B14F-4D97-AF65-F5344CB8AC3E}">
        <p14:creationId xmlns:p14="http://schemas.microsoft.com/office/powerpoint/2010/main" val="163629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a:t>
            </a:r>
            <a:r>
              <a:rPr lang="en-US" dirty="0" smtClean="0"/>
              <a:t>HOUSE 3.</a:t>
            </a:r>
            <a:endParaRPr lang="en-US" dirty="0"/>
          </a:p>
        </p:txBody>
      </p:sp>
      <p:sp>
        <p:nvSpPr>
          <p:cNvPr id="3" name="Content Placeholder 2"/>
          <p:cNvSpPr>
            <a:spLocks noGrp="1"/>
          </p:cNvSpPr>
          <p:nvPr>
            <p:ph idx="1"/>
          </p:nvPr>
        </p:nvSpPr>
        <p:spPr>
          <a:xfrm>
            <a:off x="457200" y="1447800"/>
            <a:ext cx="8534400" cy="4876800"/>
          </a:xfrm>
        </p:spPr>
        <p:txBody>
          <a:bodyPr/>
          <a:lstStyle/>
          <a:p>
            <a:r>
              <a:rPr lang="en-US" b="1" dirty="0"/>
              <a:t>Recycled and Local Construction Materials</a:t>
            </a:r>
          </a:p>
          <a:p>
            <a:pPr lvl="1"/>
            <a:r>
              <a:rPr lang="en-US" dirty="0" smtClean="0"/>
              <a:t>Recyclables remanufactured </a:t>
            </a:r>
            <a:r>
              <a:rPr lang="en-US" dirty="0"/>
              <a:t>for </a:t>
            </a:r>
            <a:r>
              <a:rPr lang="en-US" dirty="0" smtClean="0"/>
              <a:t>reuse</a:t>
            </a:r>
          </a:p>
          <a:p>
            <a:pPr lvl="1"/>
            <a:r>
              <a:rPr lang="en-US" dirty="0" smtClean="0"/>
              <a:t>Include </a:t>
            </a:r>
            <a:r>
              <a:rPr lang="en-US" dirty="0"/>
              <a:t>many kinds of construction </a:t>
            </a:r>
            <a:r>
              <a:rPr lang="en-US" dirty="0" smtClean="0"/>
              <a:t>materials</a:t>
            </a:r>
          </a:p>
          <a:p>
            <a:pPr lvl="1"/>
            <a:r>
              <a:rPr lang="en-US" dirty="0" smtClean="0"/>
              <a:t>Demolition </a:t>
            </a:r>
            <a:r>
              <a:rPr lang="en-US" dirty="0"/>
              <a:t>materials are materials left </a:t>
            </a:r>
            <a:r>
              <a:rPr lang="en-US" dirty="0" smtClean="0"/>
              <a:t>over:</a:t>
            </a:r>
            <a:endParaRPr lang="en-US" dirty="0"/>
          </a:p>
          <a:p>
            <a:pPr lvl="2"/>
            <a:r>
              <a:rPr lang="en-US" dirty="0" smtClean="0"/>
              <a:t>Concrete</a:t>
            </a:r>
          </a:p>
          <a:p>
            <a:pPr lvl="2"/>
            <a:r>
              <a:rPr lang="en-US" dirty="0" smtClean="0"/>
              <a:t>Wood</a:t>
            </a:r>
          </a:p>
          <a:p>
            <a:pPr lvl="2"/>
            <a:r>
              <a:rPr lang="en-US" dirty="0" smtClean="0"/>
              <a:t>Drywall </a:t>
            </a:r>
          </a:p>
          <a:p>
            <a:pPr lvl="2"/>
            <a:r>
              <a:rPr lang="en-US" dirty="0" smtClean="0"/>
              <a:t>Asphalt shingles</a:t>
            </a:r>
          </a:p>
          <a:p>
            <a:pPr lvl="2"/>
            <a:r>
              <a:rPr lang="en-US" dirty="0" smtClean="0"/>
              <a:t> Asphalt pavement </a:t>
            </a:r>
          </a:p>
          <a:p>
            <a:pPr lvl="2"/>
            <a:r>
              <a:rPr lang="en-US" dirty="0" smtClean="0"/>
              <a:t>Metal </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38</a:t>
            </a:fld>
            <a:endParaRPr lang="en-US" dirty="0"/>
          </a:p>
        </p:txBody>
      </p:sp>
      <p:pic>
        <p:nvPicPr>
          <p:cNvPr id="6" name="Picture 5"/>
          <p:cNvPicPr>
            <a:picLocks noChangeAspect="1"/>
          </p:cNvPicPr>
          <p:nvPr/>
        </p:nvPicPr>
        <p:blipFill>
          <a:blip r:embed="rId2"/>
          <a:stretch>
            <a:fillRect/>
          </a:stretch>
        </p:blipFill>
        <p:spPr>
          <a:xfrm>
            <a:off x="3982520" y="4267200"/>
            <a:ext cx="731583" cy="731583"/>
          </a:xfrm>
          <a:prstGeom prst="rect">
            <a:avLst/>
          </a:prstGeom>
        </p:spPr>
      </p:pic>
      <p:sp>
        <p:nvSpPr>
          <p:cNvPr id="7" name="Rectangle 6"/>
          <p:cNvSpPr/>
          <p:nvPr/>
        </p:nvSpPr>
        <p:spPr>
          <a:xfrm>
            <a:off x="4714103" y="4267200"/>
            <a:ext cx="2492990"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Recycled Glass: 4:24</a:t>
            </a:r>
            <a:endParaRPr lang="en-US" dirty="0"/>
          </a:p>
        </p:txBody>
      </p:sp>
    </p:spTree>
    <p:extLst>
      <p:ext uri="{BB962C8B-B14F-4D97-AF65-F5344CB8AC3E}">
        <p14:creationId xmlns:p14="http://schemas.microsoft.com/office/powerpoint/2010/main" val="48629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5372"/>
            <a:ext cx="7162800" cy="1097280"/>
          </a:xfrm>
        </p:spPr>
        <p:txBody>
          <a:bodyPr/>
          <a:lstStyle/>
          <a:p>
            <a:r>
              <a:rPr lang="en-US" dirty="0" smtClean="0"/>
              <a:t>ENERGY EFFICIENT HOUSE</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39</a:t>
            </a:fld>
            <a:endParaRPr lang="en-US" dirty="0"/>
          </a:p>
        </p:txBody>
      </p:sp>
      <p:pic>
        <p:nvPicPr>
          <p:cNvPr id="5" name="Picture 4"/>
          <p:cNvPicPr>
            <a:picLocks noChangeAspect="1"/>
          </p:cNvPicPr>
          <p:nvPr/>
        </p:nvPicPr>
        <p:blipFill>
          <a:blip r:embed="rId4"/>
          <a:stretch>
            <a:fillRect/>
          </a:stretch>
        </p:blipFill>
        <p:spPr>
          <a:xfrm>
            <a:off x="128475" y="265060"/>
            <a:ext cx="932769" cy="926672"/>
          </a:xfrm>
          <a:prstGeom prst="rect">
            <a:avLst/>
          </a:prstGeom>
        </p:spPr>
      </p:pic>
      <p:pic>
        <p:nvPicPr>
          <p:cNvPr id="3" name="Energy_Efficient_Hous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0" y="1447800"/>
            <a:ext cx="7924800" cy="4457700"/>
          </a:xfrm>
          <a:prstGeom prst="rect">
            <a:avLst/>
          </a:prstGeom>
        </p:spPr>
      </p:pic>
    </p:spTree>
    <p:extLst>
      <p:ext uri="{BB962C8B-B14F-4D97-AF65-F5344CB8AC3E}">
        <p14:creationId xmlns:p14="http://schemas.microsoft.com/office/powerpoint/2010/main" val="82869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(LEADERSHIP IN ENERGY &amp; ENVIRONMENTAL DESIGN</a:t>
            </a:r>
            <a:r>
              <a:rPr lang="en-US" dirty="0" smtClean="0"/>
              <a:t>) 1.</a:t>
            </a:r>
            <a:endParaRPr lang="en-US" dirty="0"/>
          </a:p>
        </p:txBody>
      </p:sp>
      <p:sp>
        <p:nvSpPr>
          <p:cNvPr id="3" name="Content Placeholder 2"/>
          <p:cNvSpPr>
            <a:spLocks noGrp="1"/>
          </p:cNvSpPr>
          <p:nvPr>
            <p:ph idx="1"/>
          </p:nvPr>
        </p:nvSpPr>
        <p:spPr>
          <a:xfrm>
            <a:off x="457200" y="1447801"/>
            <a:ext cx="8229600" cy="3352800"/>
          </a:xfrm>
        </p:spPr>
        <p:txBody>
          <a:bodyPr/>
          <a:lstStyle/>
          <a:p>
            <a:r>
              <a:rPr lang="en-US" b="1" dirty="0"/>
              <a:t>LEED (LEADERSHIP IN ENERGY &amp; ENVIRONMENTAL DESIGN) </a:t>
            </a:r>
            <a:endParaRPr lang="en-US" b="1" dirty="0" smtClean="0"/>
          </a:p>
          <a:p>
            <a:pPr lvl="1"/>
            <a:r>
              <a:rPr lang="en-US" dirty="0" smtClean="0"/>
              <a:t>Worldwide </a:t>
            </a:r>
            <a:r>
              <a:rPr lang="en-US" dirty="0"/>
              <a:t>green building certification </a:t>
            </a:r>
            <a:r>
              <a:rPr lang="en-US" dirty="0" smtClean="0"/>
              <a:t>program</a:t>
            </a:r>
          </a:p>
          <a:p>
            <a:pPr lvl="2"/>
            <a:r>
              <a:rPr lang="en-US" dirty="0" smtClean="0"/>
              <a:t>USGBC </a:t>
            </a:r>
            <a:r>
              <a:rPr lang="en-US" dirty="0"/>
              <a:t>or U.S. Green Building </a:t>
            </a:r>
            <a:r>
              <a:rPr lang="en-US" dirty="0" smtClean="0"/>
              <a:t>Council</a:t>
            </a:r>
          </a:p>
          <a:p>
            <a:pPr lvl="2"/>
            <a:r>
              <a:rPr lang="en-US" dirty="0" smtClean="0"/>
              <a:t>Rating </a:t>
            </a:r>
            <a:r>
              <a:rPr lang="en-US" dirty="0"/>
              <a:t>systems </a:t>
            </a:r>
            <a:endParaRPr lang="en-US" dirty="0" smtClean="0"/>
          </a:p>
          <a:p>
            <a:pPr lvl="2"/>
            <a:r>
              <a:rPr lang="en-US" dirty="0" smtClean="0"/>
              <a:t>501(c</a:t>
            </a:r>
            <a:r>
              <a:rPr lang="en-US" dirty="0"/>
              <a:t>) 3 non-profit membership based </a:t>
            </a:r>
            <a:r>
              <a:rPr lang="en-US" dirty="0" smtClean="0"/>
              <a:t>organization</a:t>
            </a:r>
          </a:p>
          <a:p>
            <a:pPr lvl="2"/>
            <a:r>
              <a:rPr lang="en-US" dirty="0" smtClean="0"/>
              <a:t>Promotes </a:t>
            </a:r>
            <a:r>
              <a:rPr lang="en-US" dirty="0"/>
              <a:t>sustainability </a:t>
            </a:r>
            <a:r>
              <a:rPr lang="en-US" dirty="0" smtClean="0"/>
              <a:t>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838199" y="5290951"/>
            <a:ext cx="731520" cy="731520"/>
          </a:xfrm>
          <a:prstGeom prst="rect">
            <a:avLst/>
          </a:prstGeom>
        </p:spPr>
      </p:pic>
      <p:sp>
        <p:nvSpPr>
          <p:cNvPr id="6" name="Rectangle 5"/>
          <p:cNvSpPr/>
          <p:nvPr/>
        </p:nvSpPr>
        <p:spPr>
          <a:xfrm>
            <a:off x="1569719" y="5306119"/>
            <a:ext cx="5562600" cy="646331"/>
          </a:xfrm>
          <a:prstGeom prst="rect">
            <a:avLst/>
          </a:prstGeom>
        </p:spPr>
        <p:txBody>
          <a:bodyPr wrap="square">
            <a:spAutoFit/>
          </a:bodyPr>
          <a:lstStyle/>
          <a:p>
            <a:pPr fontAlgn="base"/>
            <a:r>
              <a:rPr lang="en-US" b="1" dirty="0" smtClean="0">
                <a:solidFill>
                  <a:srgbClr val="E09900"/>
                </a:solidFill>
                <a:latin typeface="Arial" panose="020B0604020202020204" pitchFamily="34" charset="0"/>
                <a:hlinkClick r:id="rId3"/>
              </a:rPr>
              <a:t>What </a:t>
            </a:r>
            <a:r>
              <a:rPr lang="en-US" b="1" dirty="0">
                <a:solidFill>
                  <a:srgbClr val="E09900"/>
                </a:solidFill>
                <a:latin typeface="Arial" panose="020B0604020202020204" pitchFamily="34" charset="0"/>
                <a:hlinkClick r:id="rId3"/>
              </a:rPr>
              <a:t>is LEED: 5:50</a:t>
            </a:r>
            <a:endParaRPr lang="en-US" dirty="0">
              <a:solidFill>
                <a:srgbClr val="4F4F4F"/>
              </a:solidFill>
              <a:latin typeface="Arial" panose="020B0604020202020204" pitchFamily="34" charset="0"/>
            </a:endParaRPr>
          </a:p>
          <a:p>
            <a:pPr fontAlgn="base"/>
            <a:r>
              <a:rPr lang="en-US" b="1" dirty="0">
                <a:solidFill>
                  <a:srgbClr val="E09900"/>
                </a:solidFill>
                <a:latin typeface="Arial" panose="020B0604020202020204" pitchFamily="34" charset="0"/>
                <a:hlinkClick r:id="rId4"/>
              </a:rPr>
              <a:t>LEED Credits for Energy Modelers: 1:12</a:t>
            </a:r>
            <a:endParaRPr lang="en-US" b="0" i="0" dirty="0">
              <a:solidFill>
                <a:srgbClr val="4F4F4F"/>
              </a:solidFill>
              <a:effectLst/>
              <a:latin typeface="Arial" panose="020B0604020202020204" pitchFamily="34" charset="0"/>
            </a:endParaRPr>
          </a:p>
        </p:txBody>
      </p:sp>
    </p:spTree>
    <p:extLst>
      <p:ext uri="{BB962C8B-B14F-4D97-AF65-F5344CB8AC3E}">
        <p14:creationId xmlns:p14="http://schemas.microsoft.com/office/powerpoint/2010/main" val="147644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5372"/>
            <a:ext cx="7162800" cy="1097280"/>
          </a:xfrm>
        </p:spPr>
        <p:txBody>
          <a:bodyPr/>
          <a:lstStyle/>
          <a:p>
            <a:r>
              <a:rPr lang="en-US" dirty="0" smtClean="0"/>
              <a:t>HOME AIR LEAKAGE</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128475" y="265060"/>
            <a:ext cx="932769" cy="926672"/>
          </a:xfrm>
          <a:prstGeom prst="rect">
            <a:avLst/>
          </a:prstGeom>
        </p:spPr>
      </p:pic>
      <p:sp>
        <p:nvSpPr>
          <p:cNvPr id="7" name="Content Placeholder 6"/>
          <p:cNvSpPr>
            <a:spLocks noGrp="1"/>
          </p:cNvSpPr>
          <p:nvPr>
            <p:ph idx="1"/>
          </p:nvPr>
        </p:nvSpPr>
        <p:spPr/>
        <p:txBody>
          <a:bodyPr/>
          <a:lstStyle/>
          <a:p>
            <a:r>
              <a:rPr lang="en-US" b="1" dirty="0" smtClean="0">
                <a:solidFill>
                  <a:srgbClr val="0000FF"/>
                </a:solidFill>
              </a:rPr>
              <a:t>NO ANIMATION IN FOLDER</a:t>
            </a:r>
            <a:endParaRPr lang="en-US" b="1" dirty="0">
              <a:solidFill>
                <a:srgbClr val="0000FF"/>
              </a:solidFill>
            </a:endParaRPr>
          </a:p>
        </p:txBody>
      </p:sp>
    </p:spTree>
    <p:extLst>
      <p:ext uri="{BB962C8B-B14F-4D97-AF65-F5344CB8AC3E}">
        <p14:creationId xmlns:p14="http://schemas.microsoft.com/office/powerpoint/2010/main" val="46917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CONTROLS 1.</a:t>
            </a:r>
            <a:endParaRPr lang="en-US" dirty="0"/>
          </a:p>
        </p:txBody>
      </p:sp>
      <p:sp>
        <p:nvSpPr>
          <p:cNvPr id="3" name="Content Placeholder 2"/>
          <p:cNvSpPr>
            <a:spLocks noGrp="1"/>
          </p:cNvSpPr>
          <p:nvPr>
            <p:ph idx="1"/>
          </p:nvPr>
        </p:nvSpPr>
        <p:spPr/>
        <p:txBody>
          <a:bodyPr/>
          <a:lstStyle/>
          <a:p>
            <a:r>
              <a:rPr lang="en-US" b="1" dirty="0" smtClean="0"/>
              <a:t>Thermal Control</a:t>
            </a:r>
          </a:p>
          <a:p>
            <a:pPr lvl="1"/>
            <a:r>
              <a:rPr lang="en-US" dirty="0" smtClean="0"/>
              <a:t>Used </a:t>
            </a:r>
            <a:r>
              <a:rPr lang="en-US" dirty="0"/>
              <a:t>in almost all buildings to achieve </a:t>
            </a:r>
            <a:r>
              <a:rPr lang="en-US" dirty="0" smtClean="0"/>
              <a:t>comfort</a:t>
            </a:r>
          </a:p>
          <a:p>
            <a:pPr lvl="1"/>
            <a:r>
              <a:rPr lang="en-US" dirty="0" smtClean="0"/>
              <a:t>Useful </a:t>
            </a:r>
            <a:r>
              <a:rPr lang="en-US" dirty="0"/>
              <a:t>for assessing energy </a:t>
            </a:r>
            <a:r>
              <a:rPr lang="en-US" dirty="0" smtClean="0"/>
              <a:t>use</a:t>
            </a:r>
          </a:p>
          <a:p>
            <a:pPr lvl="1"/>
            <a:r>
              <a:rPr lang="en-US" dirty="0" smtClean="0"/>
              <a:t>Requires </a:t>
            </a:r>
            <a:r>
              <a:rPr lang="en-US" dirty="0"/>
              <a:t>insulation layers </a:t>
            </a:r>
            <a:endParaRPr lang="en-US" dirty="0" smtClean="0"/>
          </a:p>
          <a:p>
            <a:pPr lvl="1"/>
            <a:r>
              <a:rPr lang="en-US" dirty="0"/>
              <a:t>F</a:t>
            </a:r>
            <a:r>
              <a:rPr lang="en-US" dirty="0" smtClean="0"/>
              <a:t>ew </a:t>
            </a:r>
            <a:r>
              <a:rPr lang="en-US" dirty="0"/>
              <a:t>thermal </a:t>
            </a:r>
            <a:r>
              <a:rPr lang="en-US" dirty="0" smtClean="0"/>
              <a:t>bridges</a:t>
            </a:r>
          </a:p>
          <a:p>
            <a:pPr lvl="1"/>
            <a:r>
              <a:rPr lang="en-US" dirty="0" smtClean="0"/>
              <a:t>Effective </a:t>
            </a:r>
            <a:r>
              <a:rPr lang="en-US" dirty="0"/>
              <a:t>air barrier </a:t>
            </a:r>
            <a:r>
              <a:rPr lang="en-US" dirty="0" smtClean="0"/>
              <a:t>system</a:t>
            </a:r>
          </a:p>
          <a:p>
            <a:pPr lvl="1"/>
            <a:r>
              <a:rPr lang="en-US" dirty="0" smtClean="0"/>
              <a:t>Good </a:t>
            </a:r>
            <a:r>
              <a:rPr lang="en-US" dirty="0"/>
              <a:t>control of </a:t>
            </a:r>
            <a:r>
              <a:rPr lang="en-US" dirty="0" smtClean="0"/>
              <a:t>radiation</a:t>
            </a:r>
          </a:p>
          <a:p>
            <a:pPr lvl="1"/>
            <a:r>
              <a:rPr lang="en-US" dirty="0" smtClean="0"/>
              <a:t>Management </a:t>
            </a:r>
            <a:r>
              <a:rPr lang="en-US" dirty="0"/>
              <a:t>of interior heat generation </a:t>
            </a:r>
            <a:endParaRPr lang="en-US" dirty="0" smtClean="0"/>
          </a:p>
          <a:p>
            <a:pPr lvl="1"/>
            <a:r>
              <a:rPr lang="en-US" dirty="0" smtClean="0"/>
              <a:t>Forms </a:t>
            </a:r>
            <a:r>
              <a:rPr lang="en-US" dirty="0"/>
              <a:t>of renewable green </a:t>
            </a:r>
            <a:r>
              <a:rPr lang="en-US" dirty="0" smtClean="0"/>
              <a:t>energy</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41</a:t>
            </a:fld>
            <a:endParaRPr lang="en-US" dirty="0"/>
          </a:p>
        </p:txBody>
      </p:sp>
    </p:spTree>
    <p:extLst>
      <p:ext uri="{BB962C8B-B14F-4D97-AF65-F5344CB8AC3E}">
        <p14:creationId xmlns:p14="http://schemas.microsoft.com/office/powerpoint/2010/main" val="273198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86800" cy="1317032"/>
          </a:xfrm>
        </p:spPr>
        <p:txBody>
          <a:bodyPr/>
          <a:lstStyle/>
          <a:p>
            <a:r>
              <a:rPr lang="en-US" sz="1800" dirty="0"/>
              <a:t>FIGURE </a:t>
            </a:r>
            <a:r>
              <a:rPr lang="en-US" sz="1800" dirty="0" smtClean="0"/>
              <a:t>11-9 Controls </a:t>
            </a:r>
            <a:r>
              <a:rPr lang="en-US" sz="1800" dirty="0"/>
              <a:t>for thermal comfort are sensors and controllers, such as thermostats, humidistats, mechanized blinds, mechanized windows or ventilation openings, and </a:t>
            </a:r>
            <a:r>
              <a:rPr lang="en-US" sz="1800" dirty="0" smtClean="0"/>
              <a:t>other </a:t>
            </a:r>
            <a:r>
              <a:rPr lang="en-US" sz="1800" dirty="0"/>
              <a:t>building automation systems like </a:t>
            </a:r>
            <a:r>
              <a:rPr lang="en-US" sz="1800" dirty="0" smtClean="0"/>
              <a:t>energy </a:t>
            </a:r>
            <a:r>
              <a:rPr lang="en-US" sz="1800" dirty="0"/>
              <a:t>management </a:t>
            </a:r>
            <a:r>
              <a:rPr lang="en-US" sz="1800" dirty="0" smtClean="0"/>
              <a:t>dashboard, </a:t>
            </a:r>
            <a:r>
              <a:rPr lang="en-US" sz="1800" dirty="0"/>
              <a:t>which keeps the environment within comfortable temperature and humidity values.   </a:t>
            </a:r>
          </a:p>
        </p:txBody>
      </p:sp>
      <p:pic>
        <p:nvPicPr>
          <p:cNvPr id="5" name="Content Placeholder 4"/>
          <p:cNvPicPr>
            <a:picLocks noGrp="1" noChangeAspect="1"/>
          </p:cNvPicPr>
          <p:nvPr>
            <p:ph idx="1"/>
          </p:nvPr>
        </p:nvPicPr>
        <p:blipFill>
          <a:blip r:embed="rId2"/>
          <a:stretch>
            <a:fillRect/>
          </a:stretch>
        </p:blipFill>
        <p:spPr>
          <a:xfrm>
            <a:off x="16329" y="1981200"/>
            <a:ext cx="9127670" cy="32766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42</a:t>
            </a:fld>
            <a:endParaRPr lang="en-US" dirty="0"/>
          </a:p>
        </p:txBody>
      </p:sp>
    </p:spTree>
    <p:extLst>
      <p:ext uri="{BB962C8B-B14F-4D97-AF65-F5344CB8AC3E}">
        <p14:creationId xmlns:p14="http://schemas.microsoft.com/office/powerpoint/2010/main" val="102203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CONTROLS </a:t>
            </a:r>
            <a:r>
              <a:rPr lang="en-US" dirty="0" smtClean="0"/>
              <a:t>2.</a:t>
            </a:r>
            <a:endParaRPr lang="en-US" dirty="0"/>
          </a:p>
        </p:txBody>
      </p:sp>
      <p:sp>
        <p:nvSpPr>
          <p:cNvPr id="3" name="Content Placeholder 2"/>
          <p:cNvSpPr>
            <a:spLocks noGrp="1"/>
          </p:cNvSpPr>
          <p:nvPr>
            <p:ph idx="1"/>
          </p:nvPr>
        </p:nvSpPr>
        <p:spPr/>
        <p:txBody>
          <a:bodyPr/>
          <a:lstStyle/>
          <a:p>
            <a:r>
              <a:rPr lang="en-US" b="1" dirty="0"/>
              <a:t>Basic and Advanced </a:t>
            </a:r>
            <a:r>
              <a:rPr lang="en-US" b="1" dirty="0" smtClean="0"/>
              <a:t>Systems</a:t>
            </a:r>
          </a:p>
          <a:p>
            <a:pPr lvl="1"/>
            <a:r>
              <a:rPr lang="en-US" dirty="0"/>
              <a:t>Climate control systems </a:t>
            </a:r>
            <a:endParaRPr lang="en-US" dirty="0" smtClean="0"/>
          </a:p>
          <a:p>
            <a:pPr lvl="2"/>
            <a:r>
              <a:rPr lang="en-US" dirty="0" smtClean="0"/>
              <a:t>Individual </a:t>
            </a:r>
            <a:r>
              <a:rPr lang="en-US" dirty="0"/>
              <a:t>controllers for different products </a:t>
            </a:r>
            <a:endParaRPr lang="en-US" dirty="0" smtClean="0"/>
          </a:p>
          <a:p>
            <a:pPr lvl="2"/>
            <a:r>
              <a:rPr lang="en-US" dirty="0" smtClean="0"/>
              <a:t>System </a:t>
            </a:r>
            <a:r>
              <a:rPr lang="en-US" dirty="0"/>
              <a:t>that connects all sensors and </a:t>
            </a:r>
            <a:r>
              <a:rPr lang="en-US" dirty="0" smtClean="0"/>
              <a:t>controllers</a:t>
            </a:r>
          </a:p>
          <a:p>
            <a:pPr lvl="2"/>
            <a:r>
              <a:rPr lang="en-US" dirty="0" smtClean="0"/>
              <a:t>Unified </a:t>
            </a:r>
            <a:r>
              <a:rPr lang="en-US" dirty="0"/>
              <a:t>systems can incorporate controls for </a:t>
            </a:r>
            <a:endParaRPr lang="en-US" dirty="0" smtClean="0"/>
          </a:p>
          <a:p>
            <a:pPr lvl="3"/>
            <a:r>
              <a:rPr lang="en-US" dirty="0" smtClean="0"/>
              <a:t>Lighting, </a:t>
            </a:r>
            <a:r>
              <a:rPr lang="en-US" dirty="0"/>
              <a:t>indoor air quality, and </a:t>
            </a:r>
            <a:r>
              <a:rPr lang="en-US" dirty="0" smtClean="0"/>
              <a:t>water</a:t>
            </a:r>
          </a:p>
          <a:p>
            <a:pPr lvl="3"/>
            <a:endParaRPr lang="en-US" b="1"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43</a:t>
            </a:fld>
            <a:endParaRPr lang="en-US" dirty="0"/>
          </a:p>
        </p:txBody>
      </p:sp>
    </p:spTree>
    <p:extLst>
      <p:ext uri="{BB962C8B-B14F-4D97-AF65-F5344CB8AC3E}">
        <p14:creationId xmlns:p14="http://schemas.microsoft.com/office/powerpoint/2010/main" val="229365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dirty="0"/>
              <a:t>Figure </a:t>
            </a:r>
            <a:r>
              <a:rPr lang="en-US" dirty="0" smtClean="0"/>
              <a:t>11-10 </a:t>
            </a:r>
            <a:r>
              <a:rPr lang="en-US" dirty="0"/>
              <a:t>Heat pump thermal storage system</a:t>
            </a:r>
          </a:p>
        </p:txBody>
      </p:sp>
      <p:pic>
        <p:nvPicPr>
          <p:cNvPr id="5" name="Content Placeholder 4"/>
          <p:cNvPicPr>
            <a:picLocks noGrp="1" noChangeAspect="1"/>
          </p:cNvPicPr>
          <p:nvPr>
            <p:ph idx="1"/>
          </p:nvPr>
        </p:nvPicPr>
        <p:blipFill>
          <a:blip r:embed="rId2"/>
          <a:stretch>
            <a:fillRect/>
          </a:stretch>
        </p:blipFill>
        <p:spPr>
          <a:xfrm>
            <a:off x="990600" y="1371600"/>
            <a:ext cx="7096835" cy="48768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44</a:t>
            </a:fld>
            <a:endParaRPr lang="en-US" dirty="0"/>
          </a:p>
        </p:txBody>
      </p:sp>
    </p:spTree>
    <p:extLst>
      <p:ext uri="{BB962C8B-B14F-4D97-AF65-F5344CB8AC3E}">
        <p14:creationId xmlns:p14="http://schemas.microsoft.com/office/powerpoint/2010/main" val="268849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CONTROLS </a:t>
            </a:r>
            <a:r>
              <a:rPr lang="en-US" dirty="0" smtClean="0"/>
              <a:t>3.</a:t>
            </a:r>
            <a:endParaRPr lang="en-US" dirty="0"/>
          </a:p>
        </p:txBody>
      </p:sp>
      <p:sp>
        <p:nvSpPr>
          <p:cNvPr id="3" name="Content Placeholder 2"/>
          <p:cNvSpPr>
            <a:spLocks noGrp="1"/>
          </p:cNvSpPr>
          <p:nvPr>
            <p:ph idx="1"/>
          </p:nvPr>
        </p:nvSpPr>
        <p:spPr>
          <a:xfrm>
            <a:off x="457200" y="1447800"/>
            <a:ext cx="3810000" cy="4525963"/>
          </a:xfrm>
        </p:spPr>
        <p:txBody>
          <a:bodyPr/>
          <a:lstStyle/>
          <a:p>
            <a:r>
              <a:rPr lang="en-US" b="1" dirty="0"/>
              <a:t>Predicting People Comfort Needs</a:t>
            </a:r>
          </a:p>
          <a:p>
            <a:pPr lvl="1"/>
            <a:r>
              <a:rPr lang="en-US" dirty="0" smtClean="0"/>
              <a:t>Predictable </a:t>
            </a:r>
            <a:r>
              <a:rPr lang="en-US" dirty="0"/>
              <a:t>occupancy and activity schedules </a:t>
            </a:r>
            <a:endParaRPr lang="en-US" dirty="0" smtClean="0"/>
          </a:p>
          <a:p>
            <a:pPr lvl="1"/>
            <a:r>
              <a:rPr lang="en-US" dirty="0" smtClean="0"/>
              <a:t>Use </a:t>
            </a:r>
            <a:r>
              <a:rPr lang="en-US" dirty="0"/>
              <a:t>advanced artificial intelligence to predict </a:t>
            </a:r>
            <a:r>
              <a:rPr lang="en-US" dirty="0" smtClean="0"/>
              <a:t>needs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45</a:t>
            </a:fld>
            <a:endParaRPr lang="en-US" dirty="0"/>
          </a:p>
        </p:txBody>
      </p:sp>
      <p:pic>
        <p:nvPicPr>
          <p:cNvPr id="5" name="Picture 4"/>
          <p:cNvPicPr>
            <a:picLocks noChangeAspect="1"/>
          </p:cNvPicPr>
          <p:nvPr/>
        </p:nvPicPr>
        <p:blipFill>
          <a:blip r:embed="rId2"/>
          <a:stretch>
            <a:fillRect/>
          </a:stretch>
        </p:blipFill>
        <p:spPr>
          <a:xfrm>
            <a:off x="6781800" y="1524000"/>
            <a:ext cx="1755800" cy="2773920"/>
          </a:xfrm>
          <a:prstGeom prst="rect">
            <a:avLst/>
          </a:prstGeom>
        </p:spPr>
      </p:pic>
      <p:sp>
        <p:nvSpPr>
          <p:cNvPr id="6" name="Rectangle 5"/>
          <p:cNvSpPr/>
          <p:nvPr/>
        </p:nvSpPr>
        <p:spPr>
          <a:xfrm>
            <a:off x="5334000" y="4419600"/>
            <a:ext cx="3810000" cy="1446550"/>
          </a:xfrm>
          <a:prstGeom prst="rect">
            <a:avLst/>
          </a:prstGeom>
        </p:spPr>
        <p:txBody>
          <a:bodyPr wrap="square">
            <a:spAutoFit/>
          </a:bodyPr>
          <a:lstStyle/>
          <a:p>
            <a:pPr algn="ctr"/>
            <a:r>
              <a:rPr lang="en-US" sz="1600"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Figure </a:t>
            </a:r>
            <a:r>
              <a:rPr lang="en-US" sz="1600" b="1" dirty="0" smtClean="0">
                <a:solidFill>
                  <a:srgbClr val="0000FF"/>
                </a:solidFill>
                <a:latin typeface="Verdana" panose="020B0604030504040204" pitchFamily="34" charset="0"/>
                <a:ea typeface="Times New Roman" panose="02020603050405020304" pitchFamily="18" charset="0"/>
                <a:cs typeface="Times New Roman" panose="02020603050405020304" pitchFamily="18" charset="0"/>
              </a:rPr>
              <a:t>11-11 </a:t>
            </a:r>
            <a:r>
              <a:rPr lang="en-US" sz="1600"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motion sensor</a:t>
            </a:r>
          </a:p>
          <a:p>
            <a:r>
              <a:rPr lang="en-US" b="1" dirty="0">
                <a:solidFill>
                  <a:srgbClr val="0000FF"/>
                </a:solidFill>
                <a:latin typeface="Times New Roman" panose="02020603050405020304" pitchFamily="18" charset="0"/>
                <a:ea typeface="Times New Roman" panose="02020603050405020304" pitchFamily="18" charset="0"/>
              </a:rPr>
              <a:t>When occupancy is less predictable, motion </a:t>
            </a:r>
            <a:r>
              <a:rPr lang="en-US" b="1" dirty="0" smtClean="0">
                <a:solidFill>
                  <a:srgbClr val="0000FF"/>
                </a:solidFill>
                <a:latin typeface="Times New Roman" panose="02020603050405020304" pitchFamily="18" charset="0"/>
                <a:ea typeface="Times New Roman" panose="02020603050405020304" pitchFamily="18" charset="0"/>
              </a:rPr>
              <a:t>sensors can </a:t>
            </a:r>
            <a:r>
              <a:rPr lang="en-US" b="1" dirty="0">
                <a:solidFill>
                  <a:srgbClr val="0000FF"/>
                </a:solidFill>
                <a:latin typeface="Times New Roman" panose="02020603050405020304" pitchFamily="18" charset="0"/>
                <a:ea typeface="Times New Roman" panose="02020603050405020304" pitchFamily="18" charset="0"/>
              </a:rPr>
              <a:t>be used to determine whether someone is in the room</a:t>
            </a:r>
            <a:r>
              <a:rPr lang="en-US"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280781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CONTROLS </a:t>
            </a:r>
            <a:r>
              <a:rPr lang="en-US" dirty="0" smtClean="0"/>
              <a:t>4.</a:t>
            </a:r>
            <a:endParaRPr lang="en-US" dirty="0"/>
          </a:p>
        </p:txBody>
      </p:sp>
      <p:sp>
        <p:nvSpPr>
          <p:cNvPr id="3" name="Content Placeholder 2"/>
          <p:cNvSpPr>
            <a:spLocks noGrp="1"/>
          </p:cNvSpPr>
          <p:nvPr>
            <p:ph idx="1"/>
          </p:nvPr>
        </p:nvSpPr>
        <p:spPr>
          <a:xfrm>
            <a:off x="457200" y="1447800"/>
            <a:ext cx="4572000" cy="4525963"/>
          </a:xfrm>
        </p:spPr>
        <p:txBody>
          <a:bodyPr/>
          <a:lstStyle/>
          <a:p>
            <a:r>
              <a:rPr lang="en-US" b="1" dirty="0" smtClean="0"/>
              <a:t>Smart Phone Control</a:t>
            </a:r>
          </a:p>
          <a:p>
            <a:pPr lvl="1"/>
            <a:r>
              <a:rPr lang="en-US" dirty="0" smtClean="0"/>
              <a:t>Anticipated </a:t>
            </a:r>
            <a:r>
              <a:rPr lang="en-US" dirty="0"/>
              <a:t>occupancy is not </a:t>
            </a:r>
            <a:r>
              <a:rPr lang="en-US" dirty="0" smtClean="0"/>
              <a:t>possible</a:t>
            </a:r>
          </a:p>
          <a:p>
            <a:pPr lvl="1"/>
            <a:r>
              <a:rPr lang="en-US" dirty="0" smtClean="0"/>
              <a:t>Remote </a:t>
            </a:r>
            <a:r>
              <a:rPr lang="en-US" dirty="0"/>
              <a:t>mobile apps for a smart </a:t>
            </a:r>
            <a:r>
              <a:rPr lang="en-US" dirty="0" smtClean="0"/>
              <a:t>phone</a:t>
            </a:r>
          </a:p>
          <a:p>
            <a:pPr lvl="1"/>
            <a:r>
              <a:rPr lang="en-US" dirty="0" smtClean="0"/>
              <a:t>Web-based </a:t>
            </a:r>
            <a:r>
              <a:rPr lang="en-US" dirty="0"/>
              <a:t>controls can be used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46</a:t>
            </a:fld>
            <a:endParaRPr lang="en-US" dirty="0"/>
          </a:p>
        </p:txBody>
      </p:sp>
      <p:pic>
        <p:nvPicPr>
          <p:cNvPr id="5" name="Picture 4"/>
          <p:cNvPicPr>
            <a:picLocks noChangeAspect="1"/>
          </p:cNvPicPr>
          <p:nvPr/>
        </p:nvPicPr>
        <p:blipFill>
          <a:blip r:embed="rId2"/>
          <a:stretch>
            <a:fillRect/>
          </a:stretch>
        </p:blipFill>
        <p:spPr>
          <a:xfrm>
            <a:off x="6248400" y="1391286"/>
            <a:ext cx="2362319" cy="4808631"/>
          </a:xfrm>
          <a:prstGeom prst="rect">
            <a:avLst/>
          </a:prstGeom>
        </p:spPr>
      </p:pic>
      <p:sp>
        <p:nvSpPr>
          <p:cNvPr id="6" name="Rectangle 5"/>
          <p:cNvSpPr/>
          <p:nvPr/>
        </p:nvSpPr>
        <p:spPr>
          <a:xfrm>
            <a:off x="5257800" y="5537110"/>
            <a:ext cx="3744912" cy="646331"/>
          </a:xfrm>
          <a:prstGeom prst="rect">
            <a:avLst/>
          </a:prstGeom>
        </p:spPr>
        <p:txBody>
          <a:bodyPr wrap="square">
            <a:spAutoFit/>
          </a:bodyPr>
          <a:lstStyle/>
          <a:p>
            <a:pPr algn="ct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Figure </a:t>
            </a:r>
            <a:r>
              <a:rPr lang="en-US" b="1" dirty="0" smtClean="0">
                <a:solidFill>
                  <a:srgbClr val="0000FF"/>
                </a:solidFill>
                <a:latin typeface="Verdana" panose="020B0604030504040204" pitchFamily="34" charset="0"/>
                <a:ea typeface="Times New Roman" panose="02020603050405020304" pitchFamily="18" charset="0"/>
                <a:cs typeface="Times New Roman" panose="02020603050405020304" pitchFamily="18" charset="0"/>
              </a:rPr>
              <a:t>11-12 </a:t>
            </a: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smart phone mobile app for HVAC </a:t>
            </a:r>
            <a:endParaRPr lang="en-US" b="1"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51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CONTROLS </a:t>
            </a:r>
            <a:r>
              <a:rPr lang="en-US" dirty="0" smtClean="0"/>
              <a:t>5.</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t>Sustainability and Lighting</a:t>
            </a:r>
          </a:p>
          <a:p>
            <a:pPr lvl="1"/>
            <a:r>
              <a:rPr lang="en-US" dirty="0" smtClean="0"/>
              <a:t>Using daylight </a:t>
            </a:r>
            <a:r>
              <a:rPr lang="en-US" dirty="0"/>
              <a:t>in </a:t>
            </a:r>
            <a:r>
              <a:rPr lang="en-US" dirty="0" smtClean="0"/>
              <a:t>design </a:t>
            </a:r>
            <a:r>
              <a:rPr lang="en-US" dirty="0"/>
              <a:t>of </a:t>
            </a:r>
            <a:r>
              <a:rPr lang="en-US" dirty="0" smtClean="0"/>
              <a:t>building</a:t>
            </a:r>
          </a:p>
          <a:p>
            <a:pPr lvl="2"/>
            <a:r>
              <a:rPr lang="en-US" sz="2400" dirty="0"/>
              <a:t>J</a:t>
            </a:r>
            <a:r>
              <a:rPr lang="en-US" sz="2400" dirty="0" smtClean="0"/>
              <a:t>ustified </a:t>
            </a:r>
            <a:r>
              <a:rPr lang="en-US" sz="2400" dirty="0"/>
              <a:t>for a number of </a:t>
            </a:r>
            <a:r>
              <a:rPr lang="en-US" sz="2400" dirty="0" smtClean="0"/>
              <a:t>reasons</a:t>
            </a:r>
          </a:p>
          <a:p>
            <a:pPr lvl="2"/>
            <a:r>
              <a:rPr lang="en-US" sz="2400" dirty="0" smtClean="0"/>
              <a:t>Increases </a:t>
            </a:r>
            <a:r>
              <a:rPr lang="en-US" sz="2400" dirty="0"/>
              <a:t>in </a:t>
            </a:r>
            <a:r>
              <a:rPr lang="en-US" sz="2400" dirty="0" smtClean="0"/>
              <a:t>productivity</a:t>
            </a:r>
          </a:p>
          <a:p>
            <a:pPr lvl="3"/>
            <a:r>
              <a:rPr lang="en-US" sz="2000" dirty="0" smtClean="0"/>
              <a:t>Regulates melatonin </a:t>
            </a:r>
            <a:r>
              <a:rPr lang="en-US" sz="2000" dirty="0"/>
              <a:t>production in the pineal </a:t>
            </a:r>
            <a:r>
              <a:rPr lang="en-US" sz="2000" dirty="0" smtClean="0"/>
              <a:t>gland</a:t>
            </a:r>
          </a:p>
          <a:p>
            <a:pPr lvl="4"/>
            <a:r>
              <a:rPr lang="en-US" sz="2000" dirty="0"/>
              <a:t>W</a:t>
            </a:r>
            <a:r>
              <a:rPr lang="en-US" sz="2000" dirty="0" smtClean="0"/>
              <a:t>hich </a:t>
            </a:r>
            <a:r>
              <a:rPr lang="en-US" sz="2000" dirty="0"/>
              <a:t>regulates </a:t>
            </a:r>
            <a:r>
              <a:rPr lang="en-US" sz="2000" dirty="0" smtClean="0"/>
              <a:t>sleep</a:t>
            </a:r>
          </a:p>
          <a:p>
            <a:pPr lvl="3"/>
            <a:r>
              <a:rPr lang="en-US" sz="2000" dirty="0" smtClean="0"/>
              <a:t>Daylight used </a:t>
            </a:r>
            <a:r>
              <a:rPr lang="en-US" sz="2000" dirty="0"/>
              <a:t>in appropriate quantities to light interior spaces </a:t>
            </a:r>
            <a:endParaRPr lang="en-US" sz="2000" dirty="0" smtClean="0"/>
          </a:p>
          <a:p>
            <a:pPr lvl="3"/>
            <a:r>
              <a:rPr lang="en-US" sz="2000" dirty="0" smtClean="0"/>
              <a:t>Will reduce dependence </a:t>
            </a:r>
            <a:r>
              <a:rPr lang="en-US" sz="2000" dirty="0"/>
              <a:t>on electric </a:t>
            </a:r>
            <a:r>
              <a:rPr lang="en-US" sz="2000" dirty="0" smtClean="0"/>
              <a:t>lighting</a:t>
            </a:r>
            <a:endParaRPr lang="en-US" sz="2000"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47</a:t>
            </a:fld>
            <a:endParaRPr lang="en-US" dirty="0"/>
          </a:p>
        </p:txBody>
      </p:sp>
    </p:spTree>
    <p:extLst>
      <p:ext uri="{BB962C8B-B14F-4D97-AF65-F5344CB8AC3E}">
        <p14:creationId xmlns:p14="http://schemas.microsoft.com/office/powerpoint/2010/main" val="182371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86800" cy="1097280"/>
          </a:xfrm>
        </p:spPr>
        <p:txBody>
          <a:bodyPr/>
          <a:lstStyle/>
          <a:p>
            <a:r>
              <a:rPr lang="en-US" sz="2800" dirty="0"/>
              <a:t>FIGURE 11-13 A light shelf </a:t>
            </a:r>
            <a:r>
              <a:rPr lang="en-US" sz="2800" dirty="0" smtClean="0"/>
              <a:t>is </a:t>
            </a:r>
            <a:r>
              <a:rPr lang="en-US" sz="2800" dirty="0"/>
              <a:t>a daylight delivery system that is used to reflect daylight to the ceiling and decrease daylight levels adjacent to a window.</a:t>
            </a:r>
          </a:p>
        </p:txBody>
      </p:sp>
      <p:pic>
        <p:nvPicPr>
          <p:cNvPr id="5" name="Content Placeholder 4"/>
          <p:cNvPicPr>
            <a:picLocks noGrp="1" noChangeAspect="1"/>
          </p:cNvPicPr>
          <p:nvPr>
            <p:ph idx="1"/>
          </p:nvPr>
        </p:nvPicPr>
        <p:blipFill>
          <a:blip r:embed="rId2"/>
          <a:stretch>
            <a:fillRect/>
          </a:stretch>
        </p:blipFill>
        <p:spPr>
          <a:xfrm>
            <a:off x="152400" y="1981200"/>
            <a:ext cx="8879157" cy="37338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48</a:t>
            </a:fld>
            <a:endParaRPr lang="en-US" dirty="0"/>
          </a:p>
        </p:txBody>
      </p:sp>
    </p:spTree>
    <p:extLst>
      <p:ext uri="{BB962C8B-B14F-4D97-AF65-F5344CB8AC3E}">
        <p14:creationId xmlns:p14="http://schemas.microsoft.com/office/powerpoint/2010/main" val="312235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48200" y="1524000"/>
            <a:ext cx="4343399" cy="3886200"/>
          </a:xfrm>
          <a:prstGeom prst="rect">
            <a:avLst/>
          </a:prstGeom>
        </p:spPr>
      </p:pic>
      <p:sp>
        <p:nvSpPr>
          <p:cNvPr id="2" name="Title 1"/>
          <p:cNvSpPr>
            <a:spLocks noGrp="1"/>
          </p:cNvSpPr>
          <p:nvPr>
            <p:ph type="title"/>
          </p:nvPr>
        </p:nvSpPr>
        <p:spPr/>
        <p:txBody>
          <a:bodyPr/>
          <a:lstStyle/>
          <a:p>
            <a:r>
              <a:rPr lang="en-US" dirty="0"/>
              <a:t>THERMAL CONTROLS 6.</a:t>
            </a:r>
          </a:p>
        </p:txBody>
      </p:sp>
      <p:sp>
        <p:nvSpPr>
          <p:cNvPr id="3" name="Content Placeholder 2"/>
          <p:cNvSpPr>
            <a:spLocks noGrp="1"/>
          </p:cNvSpPr>
          <p:nvPr>
            <p:ph idx="1"/>
          </p:nvPr>
        </p:nvSpPr>
        <p:spPr>
          <a:xfrm>
            <a:off x="152400" y="1417637"/>
            <a:ext cx="4267200" cy="4917381"/>
          </a:xfrm>
        </p:spPr>
        <p:txBody>
          <a:bodyPr/>
          <a:lstStyle/>
          <a:p>
            <a:r>
              <a:rPr lang="en-US" b="1" dirty="0"/>
              <a:t>Sustainability </a:t>
            </a:r>
            <a:r>
              <a:rPr lang="en-US" b="1" dirty="0" smtClean="0"/>
              <a:t>Lights</a:t>
            </a:r>
          </a:p>
          <a:p>
            <a:pPr lvl="1"/>
            <a:r>
              <a:rPr lang="en-US" dirty="0"/>
              <a:t>LED (Light Emitting Diode) </a:t>
            </a:r>
          </a:p>
          <a:p>
            <a:pPr lvl="2"/>
            <a:r>
              <a:rPr lang="en-US" dirty="0"/>
              <a:t>V</a:t>
            </a:r>
            <a:r>
              <a:rPr lang="en-US" dirty="0" smtClean="0"/>
              <a:t>oltage applied </a:t>
            </a:r>
            <a:r>
              <a:rPr lang="en-US" dirty="0"/>
              <a:t>to </a:t>
            </a:r>
            <a:r>
              <a:rPr lang="en-US" dirty="0" smtClean="0"/>
              <a:t>leads</a:t>
            </a:r>
            <a:r>
              <a:rPr lang="en-US" dirty="0"/>
              <a:t>, electrons recombine with electron holes within </a:t>
            </a:r>
            <a:r>
              <a:rPr lang="en-US" dirty="0" smtClean="0"/>
              <a:t>solid-state </a:t>
            </a:r>
            <a:r>
              <a:rPr lang="en-US" dirty="0"/>
              <a:t>device releasing energy in </a:t>
            </a:r>
            <a:r>
              <a:rPr lang="en-US" dirty="0" smtClean="0"/>
              <a:t>form </a:t>
            </a:r>
            <a:r>
              <a:rPr lang="en-US" dirty="0"/>
              <a:t>of </a:t>
            </a:r>
            <a:r>
              <a:rPr lang="en-US" dirty="0" smtClean="0"/>
              <a:t>photons  </a:t>
            </a:r>
          </a:p>
          <a:p>
            <a:pPr lvl="2"/>
            <a:r>
              <a:rPr lang="en-US" dirty="0" smtClean="0"/>
              <a:t>Electroluminescence</a:t>
            </a:r>
          </a:p>
          <a:p>
            <a:pPr lvl="2"/>
            <a:r>
              <a:rPr lang="en-US" dirty="0" smtClean="0"/>
              <a:t>Light COLOR determined </a:t>
            </a:r>
            <a:r>
              <a:rPr lang="en-US" dirty="0"/>
              <a:t>by </a:t>
            </a:r>
            <a:r>
              <a:rPr lang="en-US" dirty="0" smtClean="0"/>
              <a:t>energy </a:t>
            </a:r>
            <a:r>
              <a:rPr lang="en-US" dirty="0"/>
              <a:t>band gap of </a:t>
            </a:r>
            <a:r>
              <a:rPr lang="en-US" dirty="0" smtClean="0"/>
              <a:t>semiconductor</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49</a:t>
            </a:fld>
            <a:endParaRPr lang="en-US" dirty="0"/>
          </a:p>
        </p:txBody>
      </p:sp>
      <p:sp>
        <p:nvSpPr>
          <p:cNvPr id="6" name="Rectangle 5"/>
          <p:cNvSpPr/>
          <p:nvPr/>
        </p:nvSpPr>
        <p:spPr>
          <a:xfrm>
            <a:off x="4953000" y="5334000"/>
            <a:ext cx="3962400" cy="1077218"/>
          </a:xfrm>
          <a:prstGeom prst="rect">
            <a:avLst/>
          </a:prstGeom>
        </p:spPr>
        <p:txBody>
          <a:bodyPr wrap="square">
            <a:spAutoFit/>
          </a:bodyPr>
          <a:lstStyle/>
          <a:p>
            <a:r>
              <a:rPr lang="en-US" sz="1600" b="1" dirty="0" smtClean="0">
                <a:solidFill>
                  <a:srgbClr val="0000FF"/>
                </a:solidFill>
              </a:rPr>
              <a:t>FIGURE 11-14 LED  </a:t>
            </a:r>
            <a:r>
              <a:rPr lang="en-US" sz="1600" b="1" dirty="0">
                <a:solidFill>
                  <a:srgbClr val="0000FF"/>
                </a:solidFill>
              </a:rPr>
              <a:t>is a two-lead semiconductor light source. It is a PN junction diode that emits light when triggered</a:t>
            </a:r>
          </a:p>
        </p:txBody>
      </p:sp>
    </p:spTree>
    <p:extLst>
      <p:ext uri="{BB962C8B-B14F-4D97-AF65-F5344CB8AC3E}">
        <p14:creationId xmlns:p14="http://schemas.microsoft.com/office/powerpoint/2010/main" val="384233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dirty="0"/>
              <a:t>FIGURE </a:t>
            </a:r>
            <a:r>
              <a:rPr lang="en-US" dirty="0" smtClean="0"/>
              <a:t>11-1 tower </a:t>
            </a:r>
            <a:r>
              <a:rPr lang="en-US" dirty="0"/>
              <a:t>PNC building in Pittsburg that is LEED certified</a:t>
            </a:r>
          </a:p>
        </p:txBody>
      </p:sp>
      <p:pic>
        <p:nvPicPr>
          <p:cNvPr id="5" name="Content Placeholder 4"/>
          <p:cNvPicPr>
            <a:picLocks noGrp="1" noChangeAspect="1"/>
          </p:cNvPicPr>
          <p:nvPr>
            <p:ph idx="1"/>
          </p:nvPr>
        </p:nvPicPr>
        <p:blipFill>
          <a:blip r:embed="rId2"/>
          <a:stretch>
            <a:fillRect/>
          </a:stretch>
        </p:blipFill>
        <p:spPr>
          <a:xfrm>
            <a:off x="1676400" y="1521846"/>
            <a:ext cx="5745760" cy="431474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5</a:t>
            </a:fld>
            <a:endParaRPr lang="en-US" dirty="0"/>
          </a:p>
        </p:txBody>
      </p:sp>
    </p:spTree>
    <p:extLst>
      <p:ext uri="{BB962C8B-B14F-4D97-AF65-F5344CB8AC3E}">
        <p14:creationId xmlns:p14="http://schemas.microsoft.com/office/powerpoint/2010/main" val="908134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29200" y="1905000"/>
            <a:ext cx="4071938" cy="3429000"/>
          </a:xfrm>
          <a:prstGeom prst="rect">
            <a:avLst/>
          </a:prstGeom>
        </p:spPr>
      </p:pic>
      <p:sp>
        <p:nvSpPr>
          <p:cNvPr id="2" name="Title 1"/>
          <p:cNvSpPr>
            <a:spLocks noGrp="1"/>
          </p:cNvSpPr>
          <p:nvPr>
            <p:ph type="title"/>
          </p:nvPr>
        </p:nvSpPr>
        <p:spPr/>
        <p:txBody>
          <a:bodyPr/>
          <a:lstStyle/>
          <a:p>
            <a:r>
              <a:rPr lang="en-US" dirty="0"/>
              <a:t>THERMAL CONTROLS </a:t>
            </a:r>
            <a:r>
              <a:rPr lang="en-US" dirty="0" smtClean="0"/>
              <a:t>7.</a:t>
            </a:r>
            <a:endParaRPr lang="en-US" dirty="0"/>
          </a:p>
        </p:txBody>
      </p:sp>
      <p:sp>
        <p:nvSpPr>
          <p:cNvPr id="3" name="Content Placeholder 2"/>
          <p:cNvSpPr>
            <a:spLocks noGrp="1"/>
          </p:cNvSpPr>
          <p:nvPr>
            <p:ph idx="1"/>
          </p:nvPr>
        </p:nvSpPr>
        <p:spPr>
          <a:xfrm>
            <a:off x="239712" y="1447800"/>
            <a:ext cx="4941888" cy="4953000"/>
          </a:xfrm>
        </p:spPr>
        <p:txBody>
          <a:bodyPr/>
          <a:lstStyle/>
          <a:p>
            <a:pPr>
              <a:spcBef>
                <a:spcPts val="400"/>
              </a:spcBef>
              <a:spcAft>
                <a:spcPts val="400"/>
              </a:spcAft>
            </a:pPr>
            <a:r>
              <a:rPr lang="en-US" b="1" dirty="0" smtClean="0"/>
              <a:t>LED Lighting Different</a:t>
            </a:r>
          </a:p>
          <a:p>
            <a:pPr lvl="1">
              <a:spcBef>
                <a:spcPts val="400"/>
              </a:spcBef>
              <a:spcAft>
                <a:spcPts val="400"/>
              </a:spcAft>
            </a:pPr>
            <a:r>
              <a:rPr lang="en-US" dirty="0" smtClean="0"/>
              <a:t>Than </a:t>
            </a:r>
            <a:r>
              <a:rPr lang="en-US" dirty="0"/>
              <a:t>incandescent </a:t>
            </a:r>
            <a:r>
              <a:rPr lang="en-US" dirty="0" smtClean="0"/>
              <a:t>&amp; fluorescent</a:t>
            </a:r>
          </a:p>
          <a:p>
            <a:pPr lvl="2">
              <a:spcBef>
                <a:spcPts val="400"/>
              </a:spcBef>
              <a:spcAft>
                <a:spcPts val="400"/>
              </a:spcAft>
            </a:pPr>
            <a:r>
              <a:rPr lang="en-US" dirty="0" smtClean="0"/>
              <a:t>Produces </a:t>
            </a:r>
            <a:r>
              <a:rPr lang="en-US" dirty="0"/>
              <a:t>light very </a:t>
            </a:r>
            <a:r>
              <a:rPr lang="en-US" dirty="0" smtClean="0"/>
              <a:t>efficiently</a:t>
            </a:r>
          </a:p>
          <a:p>
            <a:pPr lvl="2">
              <a:spcBef>
                <a:spcPts val="400"/>
              </a:spcBef>
              <a:spcAft>
                <a:spcPts val="400"/>
              </a:spcAft>
            </a:pPr>
            <a:r>
              <a:rPr lang="en-US" dirty="0" smtClean="0"/>
              <a:t>Electrical </a:t>
            </a:r>
            <a:r>
              <a:rPr lang="en-US" dirty="0"/>
              <a:t>current passes through semiconductor </a:t>
            </a:r>
            <a:endParaRPr lang="en-US" dirty="0" smtClean="0"/>
          </a:p>
          <a:p>
            <a:pPr lvl="2">
              <a:spcBef>
                <a:spcPts val="400"/>
              </a:spcBef>
              <a:spcAft>
                <a:spcPts val="400"/>
              </a:spcAft>
            </a:pPr>
            <a:r>
              <a:rPr lang="en-US" dirty="0" smtClean="0"/>
              <a:t>Illuminates LED, heat absorbed </a:t>
            </a:r>
            <a:r>
              <a:rPr lang="en-US" dirty="0"/>
              <a:t>into </a:t>
            </a:r>
            <a:r>
              <a:rPr lang="en-US" dirty="0" smtClean="0"/>
              <a:t>heat </a:t>
            </a:r>
            <a:r>
              <a:rPr lang="en-US" dirty="0"/>
              <a:t>sink</a:t>
            </a:r>
          </a:p>
          <a:p>
            <a:pPr lvl="3">
              <a:spcBef>
                <a:spcPts val="400"/>
              </a:spcBef>
              <a:spcAft>
                <a:spcPts val="400"/>
              </a:spcAft>
            </a:pPr>
            <a:r>
              <a:rPr lang="en-US" dirty="0"/>
              <a:t>Common LED colors include:</a:t>
            </a:r>
          </a:p>
          <a:p>
            <a:pPr lvl="4">
              <a:spcBef>
                <a:spcPts val="400"/>
              </a:spcBef>
              <a:spcAft>
                <a:spcPts val="400"/>
              </a:spcAft>
            </a:pPr>
            <a:r>
              <a:rPr lang="en-US" sz="2000" b="1" dirty="0" smtClean="0"/>
              <a:t>Amber </a:t>
            </a:r>
          </a:p>
          <a:p>
            <a:pPr lvl="4">
              <a:spcBef>
                <a:spcPts val="400"/>
              </a:spcBef>
              <a:spcAft>
                <a:spcPts val="400"/>
              </a:spcAft>
            </a:pPr>
            <a:r>
              <a:rPr lang="en-US" sz="2000" b="1" dirty="0" smtClean="0"/>
              <a:t>Red </a:t>
            </a:r>
          </a:p>
          <a:p>
            <a:pPr lvl="4">
              <a:spcBef>
                <a:spcPts val="400"/>
              </a:spcBef>
              <a:spcAft>
                <a:spcPts val="400"/>
              </a:spcAft>
            </a:pPr>
            <a:r>
              <a:rPr lang="en-US" sz="2000" b="1" dirty="0" smtClean="0"/>
              <a:t>Green </a:t>
            </a:r>
          </a:p>
          <a:p>
            <a:pPr>
              <a:spcBef>
                <a:spcPts val="400"/>
              </a:spcBef>
              <a:spcAft>
                <a:spcPts val="400"/>
              </a:spcAft>
            </a:pP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50</a:t>
            </a:fld>
            <a:endParaRPr lang="en-US" dirty="0"/>
          </a:p>
        </p:txBody>
      </p:sp>
      <p:sp>
        <p:nvSpPr>
          <p:cNvPr id="6" name="Rectangle 5"/>
          <p:cNvSpPr/>
          <p:nvPr/>
        </p:nvSpPr>
        <p:spPr>
          <a:xfrm>
            <a:off x="4953000" y="5334000"/>
            <a:ext cx="3962400" cy="338554"/>
          </a:xfrm>
          <a:prstGeom prst="rect">
            <a:avLst/>
          </a:prstGeom>
        </p:spPr>
        <p:txBody>
          <a:bodyPr wrap="square">
            <a:spAutoFit/>
          </a:bodyPr>
          <a:lstStyle/>
          <a:p>
            <a:r>
              <a:rPr lang="en-US" sz="1600" b="1" dirty="0" smtClean="0">
                <a:solidFill>
                  <a:srgbClr val="0000FF"/>
                </a:solidFill>
              </a:rPr>
              <a:t>FIGURE 11-14 LED colors</a:t>
            </a:r>
            <a:endParaRPr lang="en-US" sz="1600" b="1" dirty="0">
              <a:solidFill>
                <a:srgbClr val="0000FF"/>
              </a:solidFill>
            </a:endParaRPr>
          </a:p>
        </p:txBody>
      </p:sp>
    </p:spTree>
    <p:extLst>
      <p:ext uri="{BB962C8B-B14F-4D97-AF65-F5344CB8AC3E}">
        <p14:creationId xmlns:p14="http://schemas.microsoft.com/office/powerpoint/2010/main" val="92863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1236452"/>
          </a:xfrm>
        </p:spPr>
        <p:txBody>
          <a:bodyPr/>
          <a:lstStyle/>
          <a:p>
            <a:r>
              <a:rPr lang="en-US" sz="2800" dirty="0"/>
              <a:t>Figure </a:t>
            </a:r>
            <a:r>
              <a:rPr lang="en-US" sz="2800" dirty="0" smtClean="0"/>
              <a:t>11-15 </a:t>
            </a:r>
            <a:r>
              <a:rPr lang="en-US" sz="2800" dirty="0"/>
              <a:t>LED </a:t>
            </a:r>
            <a:r>
              <a:rPr lang="en-US" sz="2800" dirty="0" smtClean="0"/>
              <a:t>Bulbs: The </a:t>
            </a:r>
            <a:r>
              <a:rPr lang="en-US" sz="2800" dirty="0"/>
              <a:t>useful life of LED lighting products </a:t>
            </a:r>
            <a:r>
              <a:rPr lang="en-US" sz="2800" dirty="0" smtClean="0"/>
              <a:t>is </a:t>
            </a:r>
            <a:r>
              <a:rPr lang="en-US" sz="2800" dirty="0"/>
              <a:t>much higher than other light </a:t>
            </a:r>
            <a:r>
              <a:rPr lang="en-US" sz="2800" dirty="0" smtClean="0"/>
              <a:t>sources</a:t>
            </a:r>
            <a:endParaRPr lang="en-US" sz="2800" dirty="0"/>
          </a:p>
        </p:txBody>
      </p:sp>
      <p:pic>
        <p:nvPicPr>
          <p:cNvPr id="5" name="Content Placeholder 4"/>
          <p:cNvPicPr>
            <a:picLocks noGrp="1" noChangeAspect="1"/>
          </p:cNvPicPr>
          <p:nvPr>
            <p:ph idx="1"/>
          </p:nvPr>
        </p:nvPicPr>
        <p:blipFill>
          <a:blip r:embed="rId2"/>
          <a:stretch>
            <a:fillRect/>
          </a:stretch>
        </p:blipFill>
        <p:spPr>
          <a:xfrm>
            <a:off x="1143000" y="1905000"/>
            <a:ext cx="6982571" cy="37338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51</a:t>
            </a:fld>
            <a:endParaRPr lang="en-US" dirty="0"/>
          </a:p>
        </p:txBody>
      </p:sp>
    </p:spTree>
    <p:extLst>
      <p:ext uri="{BB962C8B-B14F-4D97-AF65-F5344CB8AC3E}">
        <p14:creationId xmlns:p14="http://schemas.microsoft.com/office/powerpoint/2010/main" val="34772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CONTROLS </a:t>
            </a:r>
            <a:r>
              <a:rPr lang="en-US" dirty="0" smtClean="0"/>
              <a:t>8.</a:t>
            </a:r>
            <a:endParaRPr lang="en-US" dirty="0"/>
          </a:p>
        </p:txBody>
      </p:sp>
      <p:sp>
        <p:nvSpPr>
          <p:cNvPr id="3" name="Content Placeholder 2"/>
          <p:cNvSpPr>
            <a:spLocks noGrp="1"/>
          </p:cNvSpPr>
          <p:nvPr>
            <p:ph idx="1"/>
          </p:nvPr>
        </p:nvSpPr>
        <p:spPr>
          <a:xfrm>
            <a:off x="457200" y="1447801"/>
            <a:ext cx="8610600" cy="3200400"/>
          </a:xfrm>
        </p:spPr>
        <p:txBody>
          <a:bodyPr/>
          <a:lstStyle/>
          <a:p>
            <a:r>
              <a:rPr lang="en-US" b="1" dirty="0"/>
              <a:t>LED Lighting Lifetime</a:t>
            </a:r>
          </a:p>
          <a:p>
            <a:pPr lvl="1"/>
            <a:r>
              <a:rPr lang="en-US" dirty="0"/>
              <a:t>LED lights </a:t>
            </a:r>
            <a:r>
              <a:rPr lang="en-US" dirty="0" smtClean="0"/>
              <a:t>do </a:t>
            </a:r>
            <a:r>
              <a:rPr lang="en-US" dirty="0"/>
              <a:t>not “burn out” or </a:t>
            </a:r>
            <a:r>
              <a:rPr lang="en-US" dirty="0" smtClean="0"/>
              <a:t>fail</a:t>
            </a:r>
          </a:p>
          <a:p>
            <a:pPr lvl="1"/>
            <a:r>
              <a:rPr lang="en-US" dirty="0" smtClean="0"/>
              <a:t>Lumen </a:t>
            </a:r>
            <a:r>
              <a:rPr lang="en-US" dirty="0"/>
              <a:t>depreciation, where </a:t>
            </a:r>
            <a:r>
              <a:rPr lang="en-US" dirty="0" smtClean="0"/>
              <a:t>amount </a:t>
            </a:r>
            <a:r>
              <a:rPr lang="en-US" dirty="0"/>
              <a:t>of light produced </a:t>
            </a:r>
            <a:endParaRPr lang="en-US" dirty="0" smtClean="0"/>
          </a:p>
          <a:p>
            <a:pPr lvl="1"/>
            <a:r>
              <a:rPr lang="en-US" dirty="0" smtClean="0"/>
              <a:t>Decreases </a:t>
            </a:r>
            <a:r>
              <a:rPr lang="en-US" dirty="0"/>
              <a:t>and light color appearance can change </a:t>
            </a:r>
            <a:endParaRPr lang="en-US" dirty="0" smtClean="0"/>
          </a:p>
          <a:p>
            <a:pPr lvl="1"/>
            <a:r>
              <a:rPr lang="en-US" dirty="0" smtClean="0"/>
              <a:t>Useful </a:t>
            </a:r>
            <a:r>
              <a:rPr lang="en-US" dirty="0"/>
              <a:t>life of </a:t>
            </a:r>
            <a:r>
              <a:rPr lang="en-US" dirty="0" smtClean="0"/>
              <a:t>LED </a:t>
            </a:r>
            <a:r>
              <a:rPr lang="en-US" dirty="0"/>
              <a:t>product </a:t>
            </a:r>
            <a:endParaRPr lang="en-US" dirty="0" smtClean="0"/>
          </a:p>
          <a:p>
            <a:pPr lvl="1"/>
            <a:r>
              <a:rPr lang="en-US" dirty="0"/>
              <a:t>B</a:t>
            </a:r>
            <a:r>
              <a:rPr lang="en-US" dirty="0" smtClean="0"/>
              <a:t>ased </a:t>
            </a:r>
            <a:r>
              <a:rPr lang="en-US" dirty="0"/>
              <a:t>on </a:t>
            </a:r>
            <a:r>
              <a:rPr lang="en-US" dirty="0" smtClean="0"/>
              <a:t>prediction </a:t>
            </a:r>
            <a:r>
              <a:rPr lang="en-US" dirty="0"/>
              <a:t>of when </a:t>
            </a:r>
            <a:r>
              <a:rPr lang="en-US" dirty="0" smtClean="0"/>
              <a:t>output </a:t>
            </a:r>
            <a:r>
              <a:rPr lang="en-US" dirty="0"/>
              <a:t>decreases to 30</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52</a:t>
            </a:fld>
            <a:endParaRPr lang="en-US" dirty="0"/>
          </a:p>
        </p:txBody>
      </p:sp>
      <p:pic>
        <p:nvPicPr>
          <p:cNvPr id="5" name="Picture 4"/>
          <p:cNvPicPr>
            <a:picLocks noChangeAspect="1"/>
          </p:cNvPicPr>
          <p:nvPr/>
        </p:nvPicPr>
        <p:blipFill>
          <a:blip r:embed="rId2"/>
          <a:stretch>
            <a:fillRect/>
          </a:stretch>
        </p:blipFill>
        <p:spPr>
          <a:xfrm>
            <a:off x="457200" y="5607971"/>
            <a:ext cx="731583" cy="731583"/>
          </a:xfrm>
          <a:prstGeom prst="rect">
            <a:avLst/>
          </a:prstGeom>
        </p:spPr>
      </p:pic>
      <p:sp>
        <p:nvSpPr>
          <p:cNvPr id="6" name="Rectangle 5"/>
          <p:cNvSpPr/>
          <p:nvPr/>
        </p:nvSpPr>
        <p:spPr>
          <a:xfrm>
            <a:off x="1143000" y="5599733"/>
            <a:ext cx="5867400" cy="646331"/>
          </a:xfrm>
          <a:prstGeom prst="rect">
            <a:avLst/>
          </a:prstGeom>
        </p:spPr>
        <p:txBody>
          <a:bodyPr wrap="square">
            <a:spAutoFit/>
          </a:bodyPr>
          <a:lstStyle/>
          <a:p>
            <a:pPr fontAlgn="base"/>
            <a:r>
              <a:rPr lang="en-US" b="1" dirty="0">
                <a:solidFill>
                  <a:srgbClr val="E09900"/>
                </a:solidFill>
                <a:latin typeface="Arial" panose="020B0604020202020204" pitchFamily="34" charset="0"/>
                <a:hlinkClick r:id="rId3"/>
              </a:rPr>
              <a:t>Sustainability and LED Lighting (Ted Talk): 5:58</a:t>
            </a:r>
            <a:endParaRPr lang="en-US" dirty="0">
              <a:solidFill>
                <a:srgbClr val="4F4F4F"/>
              </a:solidFill>
              <a:latin typeface="Arial" panose="020B0604020202020204" pitchFamily="34" charset="0"/>
            </a:endParaRPr>
          </a:p>
          <a:p>
            <a:pPr fontAlgn="base"/>
            <a:r>
              <a:rPr lang="en-US" b="1" dirty="0">
                <a:solidFill>
                  <a:srgbClr val="E09900"/>
                </a:solidFill>
                <a:latin typeface="Arial" panose="020B0604020202020204" pitchFamily="34" charset="0"/>
                <a:hlinkClick r:id="rId4"/>
              </a:rPr>
              <a:t>Light &amp; Sustainability a Revolution: 58:41</a:t>
            </a:r>
            <a:endParaRPr lang="en-US" b="0" i="0" dirty="0">
              <a:solidFill>
                <a:srgbClr val="4F4F4F"/>
              </a:solidFill>
              <a:effectLst/>
              <a:latin typeface="Arial" panose="020B0604020202020204" pitchFamily="34" charset="0"/>
            </a:endParaRPr>
          </a:p>
        </p:txBody>
      </p:sp>
    </p:spTree>
    <p:extLst>
      <p:ext uri="{BB962C8B-B14F-4D97-AF65-F5344CB8AC3E}">
        <p14:creationId xmlns:p14="http://schemas.microsoft.com/office/powerpoint/2010/main" val="213885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CONTROLS </a:t>
            </a:r>
            <a:r>
              <a:rPr lang="en-US" dirty="0" smtClean="0"/>
              <a:t>9.</a:t>
            </a:r>
            <a:endParaRPr lang="en-US" dirty="0"/>
          </a:p>
        </p:txBody>
      </p:sp>
      <p:sp>
        <p:nvSpPr>
          <p:cNvPr id="3" name="Content Placeholder 2"/>
          <p:cNvSpPr>
            <a:spLocks noGrp="1"/>
          </p:cNvSpPr>
          <p:nvPr>
            <p:ph idx="1"/>
          </p:nvPr>
        </p:nvSpPr>
        <p:spPr/>
        <p:txBody>
          <a:bodyPr/>
          <a:lstStyle/>
          <a:p>
            <a:r>
              <a:rPr lang="en-US" b="1" dirty="0"/>
              <a:t>Fluorescent Lamps</a:t>
            </a:r>
          </a:p>
          <a:p>
            <a:pPr lvl="1"/>
            <a:r>
              <a:rPr lang="en-US" dirty="0" smtClean="0"/>
              <a:t>Creates </a:t>
            </a:r>
            <a:r>
              <a:rPr lang="en-US" dirty="0"/>
              <a:t>light by using an electric current in a </a:t>
            </a:r>
            <a:r>
              <a:rPr lang="en-US" dirty="0" smtClean="0"/>
              <a:t>gas</a:t>
            </a:r>
          </a:p>
          <a:p>
            <a:pPr lvl="1"/>
            <a:r>
              <a:rPr lang="en-US" dirty="0" smtClean="0"/>
              <a:t>Contains </a:t>
            </a:r>
            <a:r>
              <a:rPr lang="en-US" dirty="0"/>
              <a:t>mercury plus other </a:t>
            </a:r>
            <a:r>
              <a:rPr lang="en-US" dirty="0" smtClean="0"/>
              <a:t>gases</a:t>
            </a:r>
          </a:p>
          <a:p>
            <a:pPr lvl="1"/>
            <a:r>
              <a:rPr lang="en-US" dirty="0"/>
              <a:t>E</a:t>
            </a:r>
            <a:r>
              <a:rPr lang="en-US" dirty="0" smtClean="0"/>
              <a:t>lectric </a:t>
            </a:r>
            <a:r>
              <a:rPr lang="en-US" dirty="0"/>
              <a:t>current excites </a:t>
            </a:r>
            <a:r>
              <a:rPr lang="en-US" dirty="0" smtClean="0"/>
              <a:t>mercury </a:t>
            </a:r>
            <a:r>
              <a:rPr lang="en-US" dirty="0"/>
              <a:t>vapor </a:t>
            </a:r>
            <a:endParaRPr lang="en-US" dirty="0" smtClean="0"/>
          </a:p>
          <a:p>
            <a:pPr lvl="1"/>
            <a:r>
              <a:rPr lang="en-US" dirty="0" smtClean="0"/>
              <a:t>Causes </a:t>
            </a:r>
            <a:r>
              <a:rPr lang="en-US" dirty="0"/>
              <a:t>a phosphor coating on </a:t>
            </a:r>
            <a:r>
              <a:rPr lang="en-US" dirty="0" smtClean="0"/>
              <a:t>inside </a:t>
            </a:r>
            <a:r>
              <a:rPr lang="en-US" dirty="0"/>
              <a:t>of </a:t>
            </a:r>
            <a:r>
              <a:rPr lang="en-US" dirty="0" smtClean="0"/>
              <a:t>lamp </a:t>
            </a:r>
            <a:r>
              <a:rPr lang="en-US" dirty="0"/>
              <a:t>to </a:t>
            </a:r>
            <a:r>
              <a:rPr lang="en-US" dirty="0" smtClean="0"/>
              <a:t>glow</a:t>
            </a:r>
          </a:p>
          <a:p>
            <a:pPr lvl="2"/>
            <a:r>
              <a:rPr lang="en-US" dirty="0" smtClean="0"/>
              <a:t>Straight </a:t>
            </a:r>
            <a:r>
              <a:rPr lang="en-US" dirty="0"/>
              <a:t>and range in length from </a:t>
            </a:r>
            <a:r>
              <a:rPr lang="en-US" dirty="0" smtClean="0"/>
              <a:t>3.9” to </a:t>
            </a:r>
            <a:r>
              <a:rPr lang="en-US" dirty="0"/>
              <a:t>8 </a:t>
            </a:r>
            <a:r>
              <a:rPr lang="en-US" dirty="0" smtClean="0"/>
              <a:t>feet</a:t>
            </a:r>
          </a:p>
          <a:p>
            <a:pPr lvl="2"/>
            <a:r>
              <a:rPr lang="en-US" dirty="0" smtClean="0"/>
              <a:t>Some </a:t>
            </a:r>
            <a:r>
              <a:rPr lang="en-US" dirty="0"/>
              <a:t>tubes are bent into a circle or a </a:t>
            </a:r>
            <a:r>
              <a:rPr lang="en-US" dirty="0" smtClean="0"/>
              <a:t>U-shape</a:t>
            </a:r>
          </a:p>
          <a:p>
            <a:pPr lvl="2"/>
            <a:r>
              <a:rPr lang="en-US" dirty="0"/>
              <a:t>M</a:t>
            </a:r>
            <a:r>
              <a:rPr lang="en-US" dirty="0" smtClean="0"/>
              <a:t>ust </a:t>
            </a:r>
            <a:r>
              <a:rPr lang="en-US" dirty="0"/>
              <a:t>use </a:t>
            </a:r>
            <a:r>
              <a:rPr lang="en-US" dirty="0" smtClean="0"/>
              <a:t>ballast </a:t>
            </a:r>
            <a:r>
              <a:rPr lang="en-US" dirty="0"/>
              <a:t>to control </a:t>
            </a:r>
            <a:r>
              <a:rPr lang="en-US" dirty="0" smtClean="0"/>
              <a:t>current </a:t>
            </a:r>
            <a:r>
              <a:rPr lang="en-US" dirty="0"/>
              <a:t>through </a:t>
            </a:r>
            <a:r>
              <a:rPr lang="en-US" dirty="0" smtClean="0"/>
              <a:t>lamp</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53</a:t>
            </a:fld>
            <a:endParaRPr lang="en-US" dirty="0"/>
          </a:p>
        </p:txBody>
      </p:sp>
    </p:spTree>
    <p:extLst>
      <p:ext uri="{BB962C8B-B14F-4D97-AF65-F5344CB8AC3E}">
        <p14:creationId xmlns:p14="http://schemas.microsoft.com/office/powerpoint/2010/main" val="168251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CONTROLS </a:t>
            </a:r>
            <a:r>
              <a:rPr lang="en-US" dirty="0" smtClean="0"/>
              <a:t>10.</a:t>
            </a:r>
            <a:endParaRPr lang="en-US" dirty="0"/>
          </a:p>
        </p:txBody>
      </p:sp>
      <p:sp>
        <p:nvSpPr>
          <p:cNvPr id="3" name="Content Placeholder 2"/>
          <p:cNvSpPr>
            <a:spLocks noGrp="1"/>
          </p:cNvSpPr>
          <p:nvPr>
            <p:ph idx="1"/>
          </p:nvPr>
        </p:nvSpPr>
        <p:spPr>
          <a:xfrm>
            <a:off x="457200" y="1447800"/>
            <a:ext cx="4724400" cy="4525963"/>
          </a:xfrm>
        </p:spPr>
        <p:txBody>
          <a:bodyPr/>
          <a:lstStyle/>
          <a:p>
            <a:r>
              <a:rPr lang="en-US" b="1" dirty="0" smtClean="0"/>
              <a:t>CFL (Compact Fluorescent Lamp)</a:t>
            </a:r>
          </a:p>
          <a:p>
            <a:pPr lvl="1"/>
            <a:r>
              <a:rPr lang="en-US" dirty="0" smtClean="0"/>
              <a:t>Fluorescent </a:t>
            </a:r>
            <a:r>
              <a:rPr lang="en-US" dirty="0"/>
              <a:t>lamp </a:t>
            </a:r>
            <a:r>
              <a:rPr lang="en-US" dirty="0" smtClean="0"/>
              <a:t>replaces incandescent lamp</a:t>
            </a:r>
          </a:p>
          <a:p>
            <a:pPr lvl="2"/>
            <a:r>
              <a:rPr lang="en-US" dirty="0" smtClean="0"/>
              <a:t>Tube </a:t>
            </a:r>
            <a:r>
              <a:rPr lang="en-US" dirty="0"/>
              <a:t>which is curved or folded to fit into </a:t>
            </a:r>
            <a:r>
              <a:rPr lang="en-US" dirty="0" smtClean="0"/>
              <a:t>space </a:t>
            </a:r>
          </a:p>
          <a:p>
            <a:pPr lvl="2"/>
            <a:r>
              <a:rPr lang="en-US" dirty="0" smtClean="0"/>
              <a:t>Of incandescent bulb</a:t>
            </a:r>
          </a:p>
          <a:p>
            <a:pPr lvl="2"/>
            <a:r>
              <a:rPr lang="en-US" dirty="0" smtClean="0"/>
              <a:t>Compact </a:t>
            </a:r>
            <a:r>
              <a:rPr lang="en-US" dirty="0"/>
              <a:t>electronic ballast in </a:t>
            </a:r>
            <a:r>
              <a:rPr lang="en-US" dirty="0" smtClean="0"/>
              <a:t>base </a:t>
            </a:r>
            <a:r>
              <a:rPr lang="en-US" dirty="0"/>
              <a:t>of </a:t>
            </a:r>
            <a:r>
              <a:rPr lang="en-US" dirty="0" smtClean="0"/>
              <a:t>lamp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54</a:t>
            </a:fld>
            <a:endParaRPr lang="en-US" dirty="0"/>
          </a:p>
        </p:txBody>
      </p:sp>
      <p:pic>
        <p:nvPicPr>
          <p:cNvPr id="5" name="Picture 4"/>
          <p:cNvPicPr>
            <a:picLocks noChangeAspect="1"/>
          </p:cNvPicPr>
          <p:nvPr/>
        </p:nvPicPr>
        <p:blipFill>
          <a:blip r:embed="rId2"/>
          <a:stretch>
            <a:fillRect/>
          </a:stretch>
        </p:blipFill>
        <p:spPr>
          <a:xfrm>
            <a:off x="5795726" y="1377729"/>
            <a:ext cx="2673586" cy="4346290"/>
          </a:xfrm>
          <a:prstGeom prst="rect">
            <a:avLst/>
          </a:prstGeom>
        </p:spPr>
      </p:pic>
      <p:sp>
        <p:nvSpPr>
          <p:cNvPr id="6" name="Rectangle 5"/>
          <p:cNvSpPr/>
          <p:nvPr/>
        </p:nvSpPr>
        <p:spPr>
          <a:xfrm>
            <a:off x="5267590" y="5789097"/>
            <a:ext cx="3042821" cy="369332"/>
          </a:xfrm>
          <a:prstGeom prst="rect">
            <a:avLst/>
          </a:prstGeom>
        </p:spPr>
        <p:txBody>
          <a:bodyPr wrap="none">
            <a:spAutoFit/>
          </a:bodyPr>
          <a:lstStyle/>
          <a:p>
            <a:pPr algn="ct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Figure </a:t>
            </a:r>
            <a:r>
              <a:rPr lang="en-US" b="1" dirty="0" smtClean="0">
                <a:solidFill>
                  <a:srgbClr val="0000FF"/>
                </a:solidFill>
                <a:latin typeface="Verdana" panose="020B0604030504040204" pitchFamily="34" charset="0"/>
                <a:ea typeface="Times New Roman" panose="02020603050405020304" pitchFamily="18" charset="0"/>
                <a:cs typeface="Times New Roman" panose="02020603050405020304" pitchFamily="18" charset="0"/>
              </a:rPr>
              <a:t>11-16 </a:t>
            </a:r>
            <a:r>
              <a:rPr lang="en-US" b="1"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CFL bulb</a:t>
            </a:r>
            <a:endParaRPr lang="en-US" b="1"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19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4: </a:t>
            </a:r>
            <a:endParaRPr lang="en-US" dirty="0">
              <a:solidFill>
                <a:srgbClr val="F8F9D3"/>
              </a:solidFill>
            </a:endParaRPr>
          </a:p>
        </p:txBody>
      </p:sp>
      <p:sp>
        <p:nvSpPr>
          <p:cNvPr id="3" name="Rectangle 2"/>
          <p:cNvSpPr/>
          <p:nvPr/>
        </p:nvSpPr>
        <p:spPr>
          <a:xfrm>
            <a:off x="152400" y="1447800"/>
            <a:ext cx="8991600" cy="3416320"/>
          </a:xfrm>
          <a:prstGeom prst="rect">
            <a:avLst/>
          </a:prstGeom>
        </p:spPr>
        <p:txBody>
          <a:bodyPr wrap="square">
            <a:spAutoFit/>
          </a:bodyPr>
          <a:lstStyle/>
          <a:p>
            <a:r>
              <a:rPr lang="en-US" sz="3600" dirty="0" smtClean="0">
                <a:solidFill>
                  <a:srgbClr val="000000"/>
                </a:solidFill>
              </a:rPr>
              <a:t>On-Demand-Control </a:t>
            </a:r>
            <a:r>
              <a:rPr lang="en-US" sz="3600" dirty="0">
                <a:solidFill>
                  <a:srgbClr val="000000"/>
                </a:solidFill>
              </a:rPr>
              <a:t>ventilation by itself can save about how much HVAC energy?</a:t>
            </a:r>
          </a:p>
          <a:p>
            <a:r>
              <a:rPr lang="en-US" sz="3600" dirty="0">
                <a:solidFill>
                  <a:srgbClr val="000000"/>
                </a:solidFill>
              </a:rPr>
              <a:t>a.	15</a:t>
            </a:r>
            <a:r>
              <a:rPr lang="en-US" sz="3600" dirty="0" smtClean="0">
                <a:solidFill>
                  <a:srgbClr val="000000"/>
                </a:solidFill>
              </a:rPr>
              <a:t>%</a:t>
            </a:r>
            <a:endParaRPr lang="en-US" sz="3600" dirty="0">
              <a:solidFill>
                <a:srgbClr val="000000"/>
              </a:solidFill>
            </a:endParaRPr>
          </a:p>
          <a:p>
            <a:r>
              <a:rPr lang="en-US" sz="3600" dirty="0">
                <a:solidFill>
                  <a:srgbClr val="000000"/>
                </a:solidFill>
              </a:rPr>
              <a:t>b.	20%</a:t>
            </a:r>
          </a:p>
          <a:p>
            <a:r>
              <a:rPr lang="en-US" sz="3600" dirty="0">
                <a:solidFill>
                  <a:srgbClr val="000000"/>
                </a:solidFill>
              </a:rPr>
              <a:t>c.	30%</a:t>
            </a:r>
          </a:p>
          <a:p>
            <a:r>
              <a:rPr lang="en-US" sz="3600" dirty="0">
                <a:solidFill>
                  <a:srgbClr val="000000"/>
                </a:solidFill>
              </a:rPr>
              <a:t>d.	10%</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55</a:t>
            </a:fld>
            <a:endParaRPr lang="en-US" dirty="0"/>
          </a:p>
        </p:txBody>
      </p:sp>
    </p:spTree>
    <p:extLst>
      <p:ext uri="{BB962C8B-B14F-4D97-AF65-F5344CB8AC3E}">
        <p14:creationId xmlns:p14="http://schemas.microsoft.com/office/powerpoint/2010/main" val="89517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4:</a:t>
            </a:r>
            <a:endParaRPr lang="en-US" sz="3200" dirty="0">
              <a:solidFill>
                <a:srgbClr val="F8F9D3"/>
              </a:solidFill>
            </a:endParaRPr>
          </a:p>
        </p:txBody>
      </p:sp>
      <p:sp>
        <p:nvSpPr>
          <p:cNvPr id="6" name="Rectangle 5"/>
          <p:cNvSpPr/>
          <p:nvPr/>
        </p:nvSpPr>
        <p:spPr>
          <a:xfrm>
            <a:off x="486032" y="1657737"/>
            <a:ext cx="8534400" cy="707886"/>
          </a:xfrm>
          <a:prstGeom prst="rect">
            <a:avLst/>
          </a:prstGeom>
        </p:spPr>
        <p:txBody>
          <a:bodyPr wrap="square">
            <a:spAutoFit/>
          </a:bodyPr>
          <a:lstStyle/>
          <a:p>
            <a:r>
              <a:rPr lang="en-US" sz="4000" dirty="0">
                <a:solidFill>
                  <a:srgbClr val="000000"/>
                </a:solidFill>
              </a:rPr>
              <a:t>15%</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56</a:t>
            </a:fld>
            <a:endParaRPr lang="en-US" dirty="0"/>
          </a:p>
        </p:txBody>
      </p:sp>
    </p:spTree>
    <p:extLst>
      <p:ext uri="{BB962C8B-B14F-4D97-AF65-F5344CB8AC3E}">
        <p14:creationId xmlns:p14="http://schemas.microsoft.com/office/powerpoint/2010/main" val="356470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097280"/>
          </a:xfrm>
        </p:spPr>
        <p:txBody>
          <a:bodyPr/>
          <a:lstStyle/>
          <a:p>
            <a:r>
              <a:rPr lang="en-US" sz="3600" dirty="0" smtClean="0"/>
              <a:t>CASE STUDY</a:t>
            </a:r>
            <a:endParaRPr lang="en-US" sz="3600" dirty="0"/>
          </a:p>
        </p:txBody>
      </p:sp>
      <p:sp>
        <p:nvSpPr>
          <p:cNvPr id="4" name="Content Placeholder 2"/>
          <p:cNvSpPr txBox="1">
            <a:spLocks/>
          </p:cNvSpPr>
          <p:nvPr/>
        </p:nvSpPr>
        <p:spPr>
          <a:xfrm>
            <a:off x="152399" y="1447800"/>
            <a:ext cx="8991599" cy="4876800"/>
          </a:xfrm>
          <a:prstGeom prst="rect">
            <a:avLst/>
          </a:prstGeom>
        </p:spPr>
        <p:txBody>
          <a:bodyPr/>
          <a:lst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sz="2400" b="1" dirty="0"/>
              <a:t>Reducing Energy Costs through Lighting </a:t>
            </a:r>
            <a:r>
              <a:rPr lang="en-US" sz="2400" b="1" dirty="0" smtClean="0"/>
              <a:t>Changes</a:t>
            </a:r>
          </a:p>
          <a:p>
            <a:pPr lvl="1"/>
            <a:r>
              <a:rPr lang="en-US" sz="2000" dirty="0" smtClean="0"/>
              <a:t>Large </a:t>
            </a:r>
            <a:r>
              <a:rPr lang="en-US" sz="2000" dirty="0"/>
              <a:t>university reduced electrical usage by changing </a:t>
            </a:r>
            <a:r>
              <a:rPr lang="en-US" sz="2000" dirty="0" smtClean="0"/>
              <a:t>lighting</a:t>
            </a:r>
            <a:r>
              <a:rPr lang="en-US" sz="1800" dirty="0" smtClean="0"/>
              <a:t>:</a:t>
            </a:r>
            <a:endParaRPr lang="en-US" sz="1800" dirty="0"/>
          </a:p>
          <a:p>
            <a:pPr lvl="2"/>
            <a:r>
              <a:rPr lang="en-US" sz="1600" dirty="0" smtClean="0"/>
              <a:t>Replaced </a:t>
            </a:r>
            <a:r>
              <a:rPr lang="en-US" sz="1600" dirty="0"/>
              <a:t>conventional T8 linear fluorescent 32 watt, either 4 feet or 8 feet long tubes with 25 watt units. </a:t>
            </a:r>
            <a:r>
              <a:rPr lang="en-US" sz="1600" dirty="0" smtClean="0"/>
              <a:t>Saved </a:t>
            </a:r>
            <a:r>
              <a:rPr lang="en-US" sz="1600" dirty="0"/>
              <a:t>7 watts per bulb for a savings of about 30%.</a:t>
            </a:r>
          </a:p>
          <a:p>
            <a:pPr lvl="2"/>
            <a:r>
              <a:rPr lang="en-US" sz="1600" dirty="0" smtClean="0"/>
              <a:t>Standard </a:t>
            </a:r>
            <a:r>
              <a:rPr lang="en-US" sz="1600" dirty="0"/>
              <a:t>ballasts were replaced at the same time with high-efficiency ballasts. </a:t>
            </a:r>
            <a:endParaRPr lang="en-US" sz="1600" dirty="0" smtClean="0"/>
          </a:p>
          <a:p>
            <a:pPr lvl="2"/>
            <a:r>
              <a:rPr lang="en-US" sz="1600" dirty="0" smtClean="0"/>
              <a:t>Energy-efficient </a:t>
            </a:r>
            <a:r>
              <a:rPr lang="en-US" sz="1600" dirty="0"/>
              <a:t>magnetic ballast uses copper wire coils, and the iron cores are larger. The copper has lower resistance and the larger iron core generates less heat inside the </a:t>
            </a:r>
            <a:r>
              <a:rPr lang="en-US" sz="1600" dirty="0" smtClean="0"/>
              <a:t>ballast.</a:t>
            </a:r>
            <a:endParaRPr lang="en-US" sz="1600" dirty="0"/>
          </a:p>
          <a:p>
            <a:pPr lvl="2"/>
            <a:r>
              <a:rPr lang="en-US" sz="1600" dirty="0" smtClean="0"/>
              <a:t>Some </a:t>
            </a:r>
            <a:r>
              <a:rPr lang="en-US" sz="1600" dirty="0"/>
              <a:t>people in offices and classrooms noticed the slight decrease in the brightness of the </a:t>
            </a:r>
            <a:r>
              <a:rPr lang="en-US" sz="1600" dirty="0" smtClean="0"/>
              <a:t>light. </a:t>
            </a:r>
            <a:r>
              <a:rPr lang="en-US" sz="1600" dirty="0"/>
              <a:t>The original bulbs were warm white with a light </a:t>
            </a:r>
            <a:r>
              <a:rPr lang="en-US" sz="1600" dirty="0" smtClean="0"/>
              <a:t>temperature </a:t>
            </a:r>
            <a:r>
              <a:rPr lang="en-US" sz="1600" dirty="0"/>
              <a:t>of 2,800 degrees Kelvin (K) (a method used to describe the “whiteness” of the light). By using a whiter 3,500 degree lamp, the light appeared to be brighter.</a:t>
            </a:r>
          </a:p>
          <a:p>
            <a:pPr lvl="2"/>
            <a:r>
              <a:rPr lang="en-US" sz="1600" dirty="0" smtClean="0"/>
              <a:t>Fluorescent </a:t>
            </a:r>
            <a:r>
              <a:rPr lang="en-US" sz="1600" dirty="0"/>
              <a:t>tubes used in tunnels in underground campus were changed to 5,000 degrees K in an effort to make these closed spaces appear to be brightly illuminated. </a:t>
            </a:r>
            <a:endParaRPr lang="en-US" sz="1600" dirty="0" smtClean="0"/>
          </a:p>
          <a:p>
            <a:pPr lvl="2"/>
            <a:r>
              <a:rPr lang="en-US" sz="1600" dirty="0" smtClean="0"/>
              <a:t>These </a:t>
            </a:r>
            <a:r>
              <a:rPr lang="en-US" sz="1600" dirty="0"/>
              <a:t>changes along amounted to a huge savings in the electrical </a:t>
            </a:r>
            <a:r>
              <a:rPr lang="en-US" sz="1600" dirty="0" smtClean="0"/>
              <a:t>usage</a:t>
            </a:r>
            <a:endParaRPr lang="en-US" sz="1600" dirty="0" smtClean="0">
              <a:solidFill>
                <a:srgbClr val="0000FF"/>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pPr/>
              <a:t>57</a:t>
            </a:fld>
            <a:endParaRPr lang="en-US" dirty="0"/>
          </a:p>
        </p:txBody>
      </p:sp>
    </p:spTree>
    <p:extLst>
      <p:ext uri="{BB962C8B-B14F-4D97-AF65-F5344CB8AC3E}">
        <p14:creationId xmlns:p14="http://schemas.microsoft.com/office/powerpoint/2010/main" val="133412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2.</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Sustainable Lighting Benefits</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58</a:t>
            </a:fld>
            <a:endParaRPr lang="en-US" dirty="0"/>
          </a:p>
        </p:txBody>
      </p:sp>
    </p:spTree>
    <p:extLst>
      <p:ext uri="{BB962C8B-B14F-4D97-AF65-F5344CB8AC3E}">
        <p14:creationId xmlns:p14="http://schemas.microsoft.com/office/powerpoint/2010/main" val="234726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3.</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Sustainability and Lighting</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59</a:t>
            </a:fld>
            <a:endParaRPr lang="en-US" dirty="0"/>
          </a:p>
        </p:txBody>
      </p:sp>
    </p:spTree>
    <p:extLst>
      <p:ext uri="{BB962C8B-B14F-4D97-AF65-F5344CB8AC3E}">
        <p14:creationId xmlns:p14="http://schemas.microsoft.com/office/powerpoint/2010/main" val="203876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(LEADERSHIP IN ENERGY &amp; ENVIRONMENTAL DESIGN</a:t>
            </a:r>
            <a:r>
              <a:rPr lang="en-US" dirty="0" smtClean="0"/>
              <a:t>) 2.</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a:t>LEED Progress</a:t>
            </a:r>
          </a:p>
          <a:p>
            <a:pPr lvl="1"/>
            <a:r>
              <a:rPr lang="en-US" dirty="0" smtClean="0"/>
              <a:t>Grew </a:t>
            </a:r>
            <a:r>
              <a:rPr lang="en-US" dirty="0"/>
              <a:t>from a single building standard </a:t>
            </a:r>
            <a:endParaRPr lang="en-US" dirty="0" smtClean="0"/>
          </a:p>
          <a:p>
            <a:pPr lvl="1"/>
            <a:r>
              <a:rPr lang="en-US" dirty="0" smtClean="0"/>
              <a:t>To all-inclusive </a:t>
            </a:r>
            <a:r>
              <a:rPr lang="en-US" dirty="0"/>
              <a:t>system of interrelated </a:t>
            </a:r>
            <a:r>
              <a:rPr lang="en-US" dirty="0" smtClean="0"/>
              <a:t>standards</a:t>
            </a:r>
          </a:p>
          <a:p>
            <a:pPr lvl="1"/>
            <a:r>
              <a:rPr lang="en-US" dirty="0" smtClean="0"/>
              <a:t>Cover </a:t>
            </a:r>
            <a:r>
              <a:rPr lang="en-US" dirty="0"/>
              <a:t>all phases from design </a:t>
            </a:r>
            <a:r>
              <a:rPr lang="en-US" dirty="0" smtClean="0"/>
              <a:t>to maintenance &amp; operation</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a:t>
            </a:fld>
            <a:endParaRPr lang="en-US" dirty="0"/>
          </a:p>
        </p:txBody>
      </p:sp>
    </p:spTree>
    <p:extLst>
      <p:ext uri="{BB962C8B-B14F-4D97-AF65-F5344CB8AC3E}">
        <p14:creationId xmlns:p14="http://schemas.microsoft.com/office/powerpoint/2010/main" val="264902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t>
            </a:r>
            <a:r>
              <a:rPr lang="en-US" dirty="0" smtClean="0"/>
              <a:t>MANAGEMENT 1.</a:t>
            </a:r>
            <a:endParaRPr lang="en-US" dirty="0"/>
          </a:p>
        </p:txBody>
      </p:sp>
      <p:sp>
        <p:nvSpPr>
          <p:cNvPr id="3" name="Content Placeholder 2"/>
          <p:cNvSpPr>
            <a:spLocks noGrp="1"/>
          </p:cNvSpPr>
          <p:nvPr>
            <p:ph idx="1"/>
          </p:nvPr>
        </p:nvSpPr>
        <p:spPr>
          <a:xfrm>
            <a:off x="457200" y="1447801"/>
            <a:ext cx="8610600" cy="3733800"/>
          </a:xfrm>
        </p:spPr>
        <p:txBody>
          <a:bodyPr/>
          <a:lstStyle/>
          <a:p>
            <a:r>
              <a:rPr lang="en-US" b="1" dirty="0"/>
              <a:t>Computerized Maintenance Management System (CMMS)</a:t>
            </a:r>
          </a:p>
          <a:p>
            <a:pPr lvl="1"/>
            <a:r>
              <a:rPr lang="en-US" dirty="0" smtClean="0"/>
              <a:t>Software maintains </a:t>
            </a:r>
            <a:r>
              <a:rPr lang="en-US" dirty="0"/>
              <a:t>a computer database of </a:t>
            </a:r>
            <a:r>
              <a:rPr lang="en-US" dirty="0" smtClean="0"/>
              <a:t>information</a:t>
            </a:r>
          </a:p>
          <a:p>
            <a:pPr lvl="1"/>
            <a:r>
              <a:rPr lang="en-US" dirty="0" smtClean="0"/>
              <a:t>CMMIS </a:t>
            </a:r>
            <a:r>
              <a:rPr lang="en-US" dirty="0"/>
              <a:t>(Computerized Maintenance Management Information System</a:t>
            </a:r>
            <a:r>
              <a:rPr lang="en-US" dirty="0" smtClean="0"/>
              <a:t>)</a:t>
            </a:r>
          </a:p>
          <a:p>
            <a:pPr lvl="1"/>
            <a:r>
              <a:rPr lang="en-US" dirty="0" smtClean="0"/>
              <a:t>Help </a:t>
            </a:r>
            <a:r>
              <a:rPr lang="en-US" dirty="0"/>
              <a:t>maintenance workers be more </a:t>
            </a:r>
            <a:r>
              <a:rPr lang="en-US" dirty="0" smtClean="0"/>
              <a:t>efficient</a:t>
            </a:r>
          </a:p>
          <a:p>
            <a:pPr lvl="1"/>
            <a:r>
              <a:rPr lang="en-US" dirty="0" smtClean="0"/>
              <a:t>Verify </a:t>
            </a:r>
            <a:r>
              <a:rPr lang="en-US" dirty="0"/>
              <a:t>regulatory compliance</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60</a:t>
            </a:fld>
            <a:endParaRPr lang="en-US" dirty="0"/>
          </a:p>
        </p:txBody>
      </p:sp>
      <p:pic>
        <p:nvPicPr>
          <p:cNvPr id="5" name="Picture 4"/>
          <p:cNvPicPr>
            <a:picLocks noChangeAspect="1"/>
          </p:cNvPicPr>
          <p:nvPr/>
        </p:nvPicPr>
        <p:blipFill>
          <a:blip r:embed="rId2"/>
          <a:stretch>
            <a:fillRect/>
          </a:stretch>
        </p:blipFill>
        <p:spPr>
          <a:xfrm>
            <a:off x="533400" y="5607971"/>
            <a:ext cx="731583" cy="731583"/>
          </a:xfrm>
          <a:prstGeom prst="rect">
            <a:avLst/>
          </a:prstGeom>
        </p:spPr>
      </p:pic>
      <p:sp>
        <p:nvSpPr>
          <p:cNvPr id="6" name="Rectangle 5"/>
          <p:cNvSpPr/>
          <p:nvPr/>
        </p:nvSpPr>
        <p:spPr>
          <a:xfrm>
            <a:off x="1264983" y="5607971"/>
            <a:ext cx="4215706"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Maintenance Assistance CMMS: 2:11</a:t>
            </a:r>
            <a:endParaRPr lang="en-US" dirty="0"/>
          </a:p>
        </p:txBody>
      </p:sp>
    </p:spTree>
    <p:extLst>
      <p:ext uri="{BB962C8B-B14F-4D97-AF65-F5344CB8AC3E}">
        <p14:creationId xmlns:p14="http://schemas.microsoft.com/office/powerpoint/2010/main" val="2337873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t>
            </a:r>
            <a:r>
              <a:rPr lang="en-US" dirty="0" smtClean="0"/>
              <a:t>MANAGEMENT 2.</a:t>
            </a:r>
            <a:endParaRPr lang="en-US" dirty="0"/>
          </a:p>
        </p:txBody>
      </p:sp>
      <p:sp>
        <p:nvSpPr>
          <p:cNvPr id="3" name="Content Placeholder 2"/>
          <p:cNvSpPr>
            <a:spLocks noGrp="1"/>
          </p:cNvSpPr>
          <p:nvPr>
            <p:ph idx="1"/>
          </p:nvPr>
        </p:nvSpPr>
        <p:spPr/>
        <p:txBody>
          <a:bodyPr/>
          <a:lstStyle/>
          <a:p>
            <a:r>
              <a:rPr lang="en-US" b="1" dirty="0"/>
              <a:t>Deferred Maintenance </a:t>
            </a:r>
          </a:p>
          <a:p>
            <a:pPr lvl="1"/>
            <a:r>
              <a:rPr lang="en-US" dirty="0" smtClean="0"/>
              <a:t>Postponing </a:t>
            </a:r>
            <a:r>
              <a:rPr lang="en-US" dirty="0"/>
              <a:t>maintenance </a:t>
            </a:r>
            <a:r>
              <a:rPr lang="en-US" dirty="0" smtClean="0"/>
              <a:t>activities</a:t>
            </a:r>
          </a:p>
          <a:p>
            <a:pPr lvl="2"/>
            <a:r>
              <a:rPr lang="en-US" dirty="0" smtClean="0"/>
              <a:t>Save </a:t>
            </a:r>
            <a:r>
              <a:rPr lang="en-US" dirty="0"/>
              <a:t>costs, meet budget funding </a:t>
            </a:r>
            <a:r>
              <a:rPr lang="en-US" dirty="0" smtClean="0"/>
              <a:t>levels</a:t>
            </a:r>
          </a:p>
          <a:p>
            <a:pPr lvl="2"/>
            <a:r>
              <a:rPr lang="en-US" dirty="0"/>
              <a:t>F</a:t>
            </a:r>
            <a:r>
              <a:rPr lang="en-US" dirty="0" smtClean="0"/>
              <a:t>ailure </a:t>
            </a:r>
            <a:r>
              <a:rPr lang="en-US" dirty="0"/>
              <a:t>to perform needed repairs could lead </a:t>
            </a:r>
            <a:r>
              <a:rPr lang="en-US" dirty="0" smtClean="0"/>
              <a:t>to impairment</a:t>
            </a:r>
            <a:r>
              <a:rPr lang="en-US" dirty="0"/>
              <a:t>.  </a:t>
            </a:r>
            <a:endParaRPr lang="en-US" dirty="0" smtClean="0"/>
          </a:p>
          <a:p>
            <a:pPr lvl="2"/>
            <a:r>
              <a:rPr lang="en-US" dirty="0"/>
              <a:t>M</a:t>
            </a:r>
            <a:r>
              <a:rPr lang="en-US" dirty="0" smtClean="0"/>
              <a:t>ay </a:t>
            </a:r>
            <a:r>
              <a:rPr lang="en-US" dirty="0"/>
              <a:t>result in higher costs, asset </a:t>
            </a:r>
            <a:r>
              <a:rPr lang="en-US" dirty="0" smtClean="0"/>
              <a:t>failure, affect sustainability</a:t>
            </a:r>
          </a:p>
          <a:p>
            <a:pPr lvl="2"/>
            <a:r>
              <a:rPr lang="en-US" dirty="0" smtClean="0"/>
              <a:t>E.G.</a:t>
            </a:r>
          </a:p>
          <a:p>
            <a:pPr lvl="3"/>
            <a:r>
              <a:rPr lang="en-US" dirty="0" smtClean="0"/>
              <a:t>Putting </a:t>
            </a:r>
            <a:r>
              <a:rPr lang="en-US" dirty="0"/>
              <a:t>off </a:t>
            </a:r>
            <a:r>
              <a:rPr lang="en-US" dirty="0" smtClean="0"/>
              <a:t>HVAC </a:t>
            </a:r>
            <a:r>
              <a:rPr lang="en-US" dirty="0"/>
              <a:t>(Heating Ventilation and Air Conditioning System) yearly furnace </a:t>
            </a:r>
            <a:r>
              <a:rPr lang="en-US" dirty="0" smtClean="0"/>
              <a:t>cleaning</a:t>
            </a:r>
          </a:p>
          <a:p>
            <a:pPr lvl="3"/>
            <a:r>
              <a:rPr lang="en-US" dirty="0" smtClean="0"/>
              <a:t>Result </a:t>
            </a:r>
            <a:r>
              <a:rPr lang="en-US" dirty="0"/>
              <a:t>in more energy </a:t>
            </a:r>
            <a:r>
              <a:rPr lang="en-US" dirty="0" smtClean="0"/>
              <a:t>consumption</a:t>
            </a:r>
          </a:p>
          <a:p>
            <a:pPr lvl="3"/>
            <a:r>
              <a:rPr lang="en-US" dirty="0" smtClean="0"/>
              <a:t>Increase building’s </a:t>
            </a:r>
            <a:r>
              <a:rPr lang="en-US" dirty="0"/>
              <a:t>carbon footprint and affect sustainability</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61</a:t>
            </a:fld>
            <a:endParaRPr lang="en-US" dirty="0"/>
          </a:p>
        </p:txBody>
      </p:sp>
    </p:spTree>
    <p:extLst>
      <p:ext uri="{BB962C8B-B14F-4D97-AF65-F5344CB8AC3E}">
        <p14:creationId xmlns:p14="http://schemas.microsoft.com/office/powerpoint/2010/main" val="113430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t>
            </a:r>
            <a:r>
              <a:rPr lang="en-US" dirty="0" smtClean="0"/>
              <a:t>MANAGEMENT 3.</a:t>
            </a:r>
            <a:endParaRPr lang="en-US" dirty="0"/>
          </a:p>
        </p:txBody>
      </p:sp>
      <p:sp>
        <p:nvSpPr>
          <p:cNvPr id="3" name="Content Placeholder 2"/>
          <p:cNvSpPr>
            <a:spLocks noGrp="1"/>
          </p:cNvSpPr>
          <p:nvPr>
            <p:ph idx="1"/>
          </p:nvPr>
        </p:nvSpPr>
        <p:spPr/>
        <p:txBody>
          <a:bodyPr/>
          <a:lstStyle/>
          <a:p>
            <a:r>
              <a:rPr lang="en-US" b="1" dirty="0"/>
              <a:t>Construction Operations Building Information Exchange (COBie)</a:t>
            </a:r>
          </a:p>
          <a:p>
            <a:pPr lvl="1"/>
            <a:r>
              <a:rPr lang="en-US" dirty="0" smtClean="0"/>
              <a:t>Standard </a:t>
            </a:r>
            <a:r>
              <a:rPr lang="en-US" dirty="0"/>
              <a:t>relating to managed asset information </a:t>
            </a:r>
            <a:endParaRPr lang="en-US" dirty="0" smtClean="0"/>
          </a:p>
          <a:p>
            <a:pPr lvl="1"/>
            <a:r>
              <a:rPr lang="en-US" dirty="0" smtClean="0"/>
              <a:t>Associated </a:t>
            </a:r>
            <a:r>
              <a:rPr lang="en-US" dirty="0"/>
              <a:t>with BIM (building information modeling) </a:t>
            </a:r>
            <a:endParaRPr lang="en-US" dirty="0" smtClean="0"/>
          </a:p>
          <a:p>
            <a:pPr lvl="2"/>
            <a:r>
              <a:rPr lang="en-US" dirty="0" smtClean="0"/>
              <a:t>Devised </a:t>
            </a:r>
            <a:r>
              <a:rPr lang="en-US" dirty="0"/>
              <a:t>by US Army Corps of </a:t>
            </a:r>
            <a:r>
              <a:rPr lang="en-US" dirty="0" smtClean="0"/>
              <a:t>Engineers</a:t>
            </a:r>
          </a:p>
          <a:p>
            <a:pPr lvl="2"/>
            <a:r>
              <a:rPr lang="en-US" dirty="0" smtClean="0"/>
              <a:t>Capture </a:t>
            </a:r>
            <a:r>
              <a:rPr lang="en-US" dirty="0"/>
              <a:t>and record important project data at </a:t>
            </a:r>
            <a:r>
              <a:rPr lang="en-US" dirty="0" smtClean="0"/>
              <a:t>point </a:t>
            </a:r>
            <a:r>
              <a:rPr lang="en-US" dirty="0"/>
              <a:t>of </a:t>
            </a:r>
            <a:r>
              <a:rPr lang="en-US" dirty="0" smtClean="0"/>
              <a:t>origin</a:t>
            </a:r>
          </a:p>
          <a:p>
            <a:pPr lvl="2"/>
            <a:r>
              <a:rPr lang="en-US" dirty="0" smtClean="0"/>
              <a:t>Support </a:t>
            </a:r>
            <a:r>
              <a:rPr lang="en-US" dirty="0"/>
              <a:t>operations, maintenance and asset </a:t>
            </a:r>
            <a:r>
              <a:rPr lang="en-US" dirty="0" smtClean="0"/>
              <a:t>management</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62</a:t>
            </a:fld>
            <a:endParaRPr lang="en-US" dirty="0"/>
          </a:p>
        </p:txBody>
      </p:sp>
    </p:spTree>
    <p:extLst>
      <p:ext uri="{BB962C8B-B14F-4D97-AF65-F5344CB8AC3E}">
        <p14:creationId xmlns:p14="http://schemas.microsoft.com/office/powerpoint/2010/main" val="453981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t>
            </a:r>
            <a:r>
              <a:rPr lang="en-US" dirty="0" smtClean="0"/>
              <a:t>MANAGEMENT 4.</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a:t>Reliability-Centered Maintenance (RCM)</a:t>
            </a:r>
          </a:p>
          <a:p>
            <a:pPr lvl="1"/>
            <a:r>
              <a:rPr lang="en-US" dirty="0" smtClean="0"/>
              <a:t>Process </a:t>
            </a:r>
            <a:r>
              <a:rPr lang="en-US" dirty="0"/>
              <a:t>to make sure that systems </a:t>
            </a:r>
            <a:endParaRPr lang="en-US" dirty="0" smtClean="0"/>
          </a:p>
          <a:p>
            <a:pPr lvl="1"/>
            <a:r>
              <a:rPr lang="en-US" dirty="0" smtClean="0"/>
              <a:t>Continue </a:t>
            </a:r>
            <a:r>
              <a:rPr lang="en-US" dirty="0"/>
              <a:t>to do what their users </a:t>
            </a:r>
            <a:r>
              <a:rPr lang="en-US" dirty="0" smtClean="0"/>
              <a:t>require</a:t>
            </a:r>
          </a:p>
          <a:p>
            <a:pPr lvl="1"/>
            <a:r>
              <a:rPr lang="en-US" dirty="0"/>
              <a:t>A</a:t>
            </a:r>
            <a:r>
              <a:rPr lang="en-US" dirty="0" smtClean="0"/>
              <a:t>chieve </a:t>
            </a:r>
            <a:r>
              <a:rPr lang="en-US" dirty="0"/>
              <a:t>improvements in </a:t>
            </a:r>
            <a:r>
              <a:rPr lang="en-US" dirty="0" smtClean="0"/>
              <a:t>minimum </a:t>
            </a:r>
            <a:r>
              <a:rPr lang="en-US" dirty="0"/>
              <a:t>levels of </a:t>
            </a:r>
            <a:r>
              <a:rPr lang="en-US" dirty="0" smtClean="0"/>
              <a:t>maintenance</a:t>
            </a:r>
          </a:p>
          <a:p>
            <a:pPr lvl="1"/>
            <a:r>
              <a:rPr lang="en-US" dirty="0" smtClean="0"/>
              <a:t>Lead </a:t>
            </a:r>
            <a:r>
              <a:rPr lang="en-US" dirty="0"/>
              <a:t>to increase in cost </a:t>
            </a:r>
            <a:r>
              <a:rPr lang="en-US" dirty="0" smtClean="0"/>
              <a:t>effectiveness &amp; reliability </a:t>
            </a:r>
          </a:p>
          <a:p>
            <a:pPr lvl="1"/>
            <a:r>
              <a:rPr lang="en-US" b="1" dirty="0" smtClean="0">
                <a:solidFill>
                  <a:srgbClr val="0000FF"/>
                </a:solidFill>
              </a:rPr>
              <a:t>Defined </a:t>
            </a:r>
            <a:r>
              <a:rPr lang="en-US" b="1" dirty="0">
                <a:solidFill>
                  <a:srgbClr val="0000FF"/>
                </a:solidFill>
              </a:rPr>
              <a:t>by </a:t>
            </a:r>
            <a:r>
              <a:rPr lang="en-US" b="1" dirty="0" smtClean="0">
                <a:solidFill>
                  <a:srgbClr val="0000FF"/>
                </a:solidFill>
              </a:rPr>
              <a:t>SAE </a:t>
            </a:r>
            <a:r>
              <a:rPr lang="en-US" b="1" dirty="0">
                <a:solidFill>
                  <a:srgbClr val="0000FF"/>
                </a:solidFill>
              </a:rPr>
              <a:t>(Society of Automotive Engineers) </a:t>
            </a:r>
            <a:endParaRPr lang="en-US" b="1" dirty="0" smtClean="0">
              <a:solidFill>
                <a:srgbClr val="0000FF"/>
              </a:solidFill>
            </a:endParaRPr>
          </a:p>
          <a:p>
            <a:pPr lvl="2"/>
            <a:r>
              <a:rPr lang="en-US" dirty="0" smtClean="0"/>
              <a:t>Standard </a:t>
            </a:r>
            <a:r>
              <a:rPr lang="en-US" dirty="0"/>
              <a:t>SAE JA1011, Evaluation Criteria for RCM Processes.</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63</a:t>
            </a:fld>
            <a:endParaRPr lang="en-US" dirty="0"/>
          </a:p>
        </p:txBody>
      </p:sp>
    </p:spTree>
    <p:extLst>
      <p:ext uri="{BB962C8B-B14F-4D97-AF65-F5344CB8AC3E}">
        <p14:creationId xmlns:p14="http://schemas.microsoft.com/office/powerpoint/2010/main" val="307137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393112" cy="1097280"/>
          </a:xfrm>
        </p:spPr>
        <p:txBody>
          <a:bodyPr/>
          <a:lstStyle/>
          <a:p>
            <a:r>
              <a:rPr lang="en-US" dirty="0"/>
              <a:t>INTERNATIONAL FACILITY MANAGEMENT ASSOCIATION (IFMA</a:t>
            </a:r>
            <a:r>
              <a:rPr lang="en-US" dirty="0" smtClean="0"/>
              <a:t>) 1.</a:t>
            </a:r>
            <a:endParaRPr lang="en-US" dirty="0"/>
          </a:p>
        </p:txBody>
      </p:sp>
      <p:sp>
        <p:nvSpPr>
          <p:cNvPr id="3" name="Content Placeholder 2"/>
          <p:cNvSpPr>
            <a:spLocks noGrp="1"/>
          </p:cNvSpPr>
          <p:nvPr>
            <p:ph idx="1"/>
          </p:nvPr>
        </p:nvSpPr>
        <p:spPr>
          <a:xfrm>
            <a:off x="457200" y="1447800"/>
            <a:ext cx="8458200" cy="4525963"/>
          </a:xfrm>
        </p:spPr>
        <p:txBody>
          <a:bodyPr/>
          <a:lstStyle/>
          <a:p>
            <a:r>
              <a:rPr lang="en-US" b="1" dirty="0" smtClean="0"/>
              <a:t>IFMA</a:t>
            </a:r>
          </a:p>
          <a:p>
            <a:pPr lvl="1"/>
            <a:r>
              <a:rPr lang="en-US" dirty="0" smtClean="0"/>
              <a:t>Guide </a:t>
            </a:r>
            <a:r>
              <a:rPr lang="en-US" dirty="0"/>
              <a:t>and develop facility management professionals </a:t>
            </a:r>
            <a:endParaRPr lang="en-US" dirty="0" smtClean="0"/>
          </a:p>
          <a:p>
            <a:pPr lvl="1"/>
            <a:r>
              <a:rPr lang="en-US" dirty="0" smtClean="0"/>
              <a:t>Providing </a:t>
            </a:r>
            <a:r>
              <a:rPr lang="en-US" dirty="0"/>
              <a:t>services, products, </a:t>
            </a:r>
            <a:r>
              <a:rPr lang="en-US" dirty="0" smtClean="0"/>
              <a:t>resources, Founded as </a:t>
            </a:r>
          </a:p>
          <a:p>
            <a:pPr lvl="2"/>
            <a:r>
              <a:rPr lang="en-US" dirty="0" smtClean="0"/>
              <a:t>National </a:t>
            </a:r>
            <a:r>
              <a:rPr lang="en-US" dirty="0"/>
              <a:t>Facility Management Association (NFMA</a:t>
            </a:r>
            <a:r>
              <a:rPr lang="en-US" dirty="0" smtClean="0"/>
              <a:t>)</a:t>
            </a:r>
          </a:p>
          <a:p>
            <a:pPr lvl="1"/>
            <a:r>
              <a:rPr lang="en-US" dirty="0" smtClean="0"/>
              <a:t>Not-for-profit </a:t>
            </a:r>
            <a:r>
              <a:rPr lang="en-US" dirty="0"/>
              <a:t>incorporated association and </a:t>
            </a:r>
            <a:r>
              <a:rPr lang="en-US" dirty="0" smtClean="0"/>
              <a:t>  </a:t>
            </a:r>
            <a:endParaRPr lang="en-US" dirty="0"/>
          </a:p>
          <a:p>
            <a:pPr lvl="1"/>
            <a:r>
              <a:rPr lang="en-US" dirty="0" smtClean="0"/>
              <a:t>Certifies </a:t>
            </a:r>
            <a:r>
              <a:rPr lang="en-US" dirty="0"/>
              <a:t>facility </a:t>
            </a:r>
            <a:r>
              <a:rPr lang="en-US" dirty="0" smtClean="0"/>
              <a:t>managers &amp; conducts research</a:t>
            </a:r>
          </a:p>
          <a:p>
            <a:pPr lvl="1"/>
            <a:r>
              <a:rPr lang="en-US" dirty="0" smtClean="0"/>
              <a:t>Provides </a:t>
            </a:r>
            <a:r>
              <a:rPr lang="en-US" dirty="0"/>
              <a:t>educational </a:t>
            </a:r>
            <a:r>
              <a:rPr lang="en-US" dirty="0" smtClean="0"/>
              <a:t>programs</a:t>
            </a:r>
          </a:p>
          <a:p>
            <a:pPr lvl="1"/>
            <a:r>
              <a:rPr lang="en-US" dirty="0" smtClean="0"/>
              <a:t>Recognizes </a:t>
            </a:r>
            <a:r>
              <a:rPr lang="en-US" dirty="0"/>
              <a:t>facility management </a:t>
            </a:r>
            <a:r>
              <a:rPr lang="en-US" dirty="0" smtClean="0"/>
              <a:t>degrees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64</a:t>
            </a:fld>
            <a:endParaRPr lang="en-US" dirty="0"/>
          </a:p>
        </p:txBody>
      </p:sp>
    </p:spTree>
    <p:extLst>
      <p:ext uri="{BB962C8B-B14F-4D97-AF65-F5344CB8AC3E}">
        <p14:creationId xmlns:p14="http://schemas.microsoft.com/office/powerpoint/2010/main" val="248602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393112" cy="1097280"/>
          </a:xfrm>
        </p:spPr>
        <p:txBody>
          <a:bodyPr/>
          <a:lstStyle/>
          <a:p>
            <a:r>
              <a:rPr lang="en-US" dirty="0"/>
              <a:t>INTERNATIONAL FACILITY MANAGEMENT ASSOCIATION (IFMA</a:t>
            </a:r>
            <a:r>
              <a:rPr lang="en-US" dirty="0" smtClean="0"/>
              <a:t>) 2.</a:t>
            </a:r>
            <a:endParaRPr lang="en-US" dirty="0"/>
          </a:p>
        </p:txBody>
      </p:sp>
      <p:sp>
        <p:nvSpPr>
          <p:cNvPr id="3" name="Content Placeholder 2"/>
          <p:cNvSpPr>
            <a:spLocks noGrp="1"/>
          </p:cNvSpPr>
          <p:nvPr>
            <p:ph idx="1"/>
          </p:nvPr>
        </p:nvSpPr>
        <p:spPr>
          <a:xfrm>
            <a:off x="457200" y="1447800"/>
            <a:ext cx="8686800" cy="4525963"/>
          </a:xfrm>
        </p:spPr>
        <p:txBody>
          <a:bodyPr/>
          <a:lstStyle/>
          <a:p>
            <a:r>
              <a:rPr lang="en-US" b="1" dirty="0"/>
              <a:t>Credentialing </a:t>
            </a:r>
            <a:r>
              <a:rPr lang="en-US" b="1" dirty="0" smtClean="0"/>
              <a:t>Programs</a:t>
            </a:r>
          </a:p>
          <a:p>
            <a:pPr lvl="1"/>
            <a:r>
              <a:rPr lang="en-US" sz="2800" dirty="0" smtClean="0"/>
              <a:t>IFMA </a:t>
            </a:r>
            <a:r>
              <a:rPr lang="en-US" sz="2800" dirty="0"/>
              <a:t>has </a:t>
            </a:r>
            <a:r>
              <a:rPr lang="en-US" sz="2800" dirty="0" smtClean="0"/>
              <a:t>3 credentialing </a:t>
            </a:r>
            <a:r>
              <a:rPr lang="en-US" sz="2800" dirty="0"/>
              <a:t>programs: </a:t>
            </a:r>
          </a:p>
          <a:p>
            <a:pPr lvl="2"/>
            <a:r>
              <a:rPr lang="en-US" sz="2400" dirty="0" smtClean="0"/>
              <a:t>Certified </a:t>
            </a:r>
            <a:r>
              <a:rPr lang="en-US" sz="2400" dirty="0"/>
              <a:t>Facility Manager (</a:t>
            </a:r>
            <a:r>
              <a:rPr lang="en-US" sz="2400" dirty="0" smtClean="0"/>
              <a:t>CFM)</a:t>
            </a:r>
          </a:p>
          <a:p>
            <a:pPr lvl="2"/>
            <a:r>
              <a:rPr lang="en-US" sz="2400" dirty="0" smtClean="0"/>
              <a:t>Facility </a:t>
            </a:r>
            <a:r>
              <a:rPr lang="en-US" sz="2400" dirty="0"/>
              <a:t>Management Professional (FMP</a:t>
            </a:r>
            <a:r>
              <a:rPr lang="en-US" sz="2400" dirty="0" smtClean="0"/>
              <a:t>)</a:t>
            </a:r>
          </a:p>
          <a:p>
            <a:pPr lvl="2"/>
            <a:r>
              <a:rPr lang="en-US" sz="2400" dirty="0" smtClean="0"/>
              <a:t>Sustainability </a:t>
            </a:r>
            <a:r>
              <a:rPr lang="en-US" sz="2400" dirty="0"/>
              <a:t>Facility Professional (SFP</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65</a:t>
            </a:fld>
            <a:endParaRPr lang="en-US" dirty="0"/>
          </a:p>
        </p:txBody>
      </p:sp>
    </p:spTree>
    <p:extLst>
      <p:ext uri="{BB962C8B-B14F-4D97-AF65-F5344CB8AC3E}">
        <p14:creationId xmlns:p14="http://schemas.microsoft.com/office/powerpoint/2010/main" val="303563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393112" cy="1097280"/>
          </a:xfrm>
        </p:spPr>
        <p:txBody>
          <a:bodyPr/>
          <a:lstStyle/>
          <a:p>
            <a:r>
              <a:rPr lang="en-US" dirty="0"/>
              <a:t>INTERNATIONAL FACILITY MANAGEMENT ASSOCIATION (IFMA</a:t>
            </a:r>
            <a:r>
              <a:rPr lang="en-US" dirty="0" smtClean="0"/>
              <a:t>) 3.</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a:t>Operations and Maintenance (O&amp;M) Program</a:t>
            </a:r>
          </a:p>
          <a:p>
            <a:pPr lvl="1"/>
            <a:r>
              <a:rPr lang="en-US" dirty="0" smtClean="0"/>
              <a:t>Plan </a:t>
            </a:r>
            <a:r>
              <a:rPr lang="en-US" dirty="0"/>
              <a:t>of training, cleaning, work practices, and surveillance </a:t>
            </a:r>
            <a:endParaRPr lang="en-US" dirty="0" smtClean="0"/>
          </a:p>
          <a:p>
            <a:pPr lvl="1"/>
            <a:r>
              <a:rPr lang="en-US" dirty="0" smtClean="0"/>
              <a:t>To Maintain </a:t>
            </a:r>
            <a:r>
              <a:rPr lang="en-US" dirty="0"/>
              <a:t>asbestos-containing materials (ACM</a:t>
            </a:r>
            <a:r>
              <a:rPr lang="en-US" dirty="0" smtClean="0"/>
              <a:t>)</a:t>
            </a:r>
          </a:p>
          <a:p>
            <a:pPr lvl="1"/>
            <a:r>
              <a:rPr lang="en-US" dirty="0" smtClean="0"/>
              <a:t>Minimize </a:t>
            </a:r>
            <a:r>
              <a:rPr lang="en-US" dirty="0"/>
              <a:t>exposure of all building occupants to asbestos </a:t>
            </a:r>
            <a:endParaRPr lang="en-US" dirty="0" smtClean="0"/>
          </a:p>
          <a:p>
            <a:pPr lvl="2"/>
            <a:r>
              <a:rPr lang="en-US" dirty="0" smtClean="0"/>
              <a:t>EPA </a:t>
            </a:r>
            <a:r>
              <a:rPr lang="en-US" dirty="0"/>
              <a:t>recommends that an O&amp;M program include work practices to:</a:t>
            </a:r>
          </a:p>
          <a:p>
            <a:pPr lvl="3"/>
            <a:r>
              <a:rPr lang="en-US" dirty="0" smtClean="0"/>
              <a:t>Maintain </a:t>
            </a:r>
            <a:r>
              <a:rPr lang="en-US" dirty="0"/>
              <a:t>ACM in good condition</a:t>
            </a:r>
          </a:p>
          <a:p>
            <a:pPr lvl="3"/>
            <a:r>
              <a:rPr lang="en-US" dirty="0" smtClean="0"/>
              <a:t>Ensure </a:t>
            </a:r>
            <a:r>
              <a:rPr lang="en-US" dirty="0"/>
              <a:t>proper cleanup of asbestos fibers previously released</a:t>
            </a:r>
          </a:p>
          <a:p>
            <a:pPr lvl="3"/>
            <a:r>
              <a:rPr lang="en-US" dirty="0" smtClean="0"/>
              <a:t>Prevent </a:t>
            </a:r>
            <a:r>
              <a:rPr lang="en-US" dirty="0"/>
              <a:t>further releases of asbestos fibers</a:t>
            </a:r>
          </a:p>
          <a:p>
            <a:pPr lvl="3"/>
            <a:r>
              <a:rPr lang="en-US" dirty="0" smtClean="0"/>
              <a:t>Monitor </a:t>
            </a:r>
            <a:r>
              <a:rPr lang="en-US" dirty="0"/>
              <a:t>the condition of ACM</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66</a:t>
            </a:fld>
            <a:endParaRPr lang="en-US" dirty="0"/>
          </a:p>
        </p:txBody>
      </p:sp>
    </p:spTree>
    <p:extLst>
      <p:ext uri="{BB962C8B-B14F-4D97-AF65-F5344CB8AC3E}">
        <p14:creationId xmlns:p14="http://schemas.microsoft.com/office/powerpoint/2010/main" val="310706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393112" cy="1097280"/>
          </a:xfrm>
        </p:spPr>
        <p:txBody>
          <a:bodyPr/>
          <a:lstStyle/>
          <a:p>
            <a:r>
              <a:rPr lang="en-US" dirty="0"/>
              <a:t>INTERNATIONAL FACILITY MANAGEMENT ASSOCIATION (IFMA</a:t>
            </a:r>
            <a:r>
              <a:rPr lang="en-US" dirty="0" smtClean="0"/>
              <a:t>) 4.</a:t>
            </a:r>
            <a:endParaRPr lang="en-US" dirty="0"/>
          </a:p>
        </p:txBody>
      </p:sp>
      <p:sp>
        <p:nvSpPr>
          <p:cNvPr id="3" name="Content Placeholder 2"/>
          <p:cNvSpPr>
            <a:spLocks noGrp="1"/>
          </p:cNvSpPr>
          <p:nvPr>
            <p:ph idx="1"/>
          </p:nvPr>
        </p:nvSpPr>
        <p:spPr>
          <a:xfrm>
            <a:off x="228600" y="1447800"/>
            <a:ext cx="8915400" cy="4800600"/>
          </a:xfrm>
        </p:spPr>
        <p:txBody>
          <a:bodyPr/>
          <a:lstStyle/>
          <a:p>
            <a:r>
              <a:rPr lang="en-US" b="1" dirty="0"/>
              <a:t>LEED Maintenance </a:t>
            </a:r>
            <a:r>
              <a:rPr lang="en-US" b="1" dirty="0" smtClean="0"/>
              <a:t>Spectrum</a:t>
            </a:r>
          </a:p>
          <a:p>
            <a:pPr lvl="1"/>
            <a:r>
              <a:rPr lang="en-US" dirty="0"/>
              <a:t>(LEED-EBOM [Existing Building Operations &amp; Maintenance]) </a:t>
            </a:r>
            <a:r>
              <a:rPr lang="en-US" dirty="0" smtClean="0"/>
              <a:t>system, offers</a:t>
            </a:r>
            <a:r>
              <a:rPr lang="en-US" dirty="0"/>
              <a:t>:</a:t>
            </a:r>
          </a:p>
          <a:p>
            <a:pPr lvl="3"/>
            <a:r>
              <a:rPr lang="en-US" dirty="0" smtClean="0"/>
              <a:t>Streamlined reporting</a:t>
            </a:r>
            <a:endParaRPr lang="en-US" dirty="0"/>
          </a:p>
          <a:p>
            <a:pPr lvl="3"/>
            <a:r>
              <a:rPr lang="en-US" dirty="0" smtClean="0"/>
              <a:t>Fewer prerequisites</a:t>
            </a:r>
            <a:endParaRPr lang="en-US" dirty="0"/>
          </a:p>
          <a:p>
            <a:pPr lvl="3"/>
            <a:r>
              <a:rPr lang="en-US" dirty="0" smtClean="0"/>
              <a:t>Emphasis </a:t>
            </a:r>
            <a:r>
              <a:rPr lang="en-US" dirty="0"/>
              <a:t>on operations, maintenance, and </a:t>
            </a:r>
            <a:r>
              <a:rPr lang="en-US" dirty="0" smtClean="0"/>
              <a:t>upgrades</a:t>
            </a:r>
            <a:endParaRPr lang="en-US" dirty="0"/>
          </a:p>
          <a:p>
            <a:pPr lvl="3"/>
            <a:r>
              <a:rPr lang="en-US" dirty="0" smtClean="0"/>
              <a:t>Ease </a:t>
            </a:r>
            <a:r>
              <a:rPr lang="en-US" dirty="0"/>
              <a:t>of scale for use in greening </a:t>
            </a:r>
            <a:r>
              <a:rPr lang="en-US" dirty="0" smtClean="0"/>
              <a:t>existing buildings</a:t>
            </a:r>
            <a:endParaRPr lang="en-US" dirty="0"/>
          </a:p>
          <a:p>
            <a:pPr lvl="3"/>
            <a:r>
              <a:rPr lang="en-US" dirty="0" smtClean="0"/>
              <a:t>High </a:t>
            </a:r>
            <a:r>
              <a:rPr lang="en-US" dirty="0"/>
              <a:t>number of rewards for measured environmental </a:t>
            </a:r>
            <a:r>
              <a:rPr lang="en-US" dirty="0" smtClean="0"/>
              <a:t>performance</a:t>
            </a:r>
            <a:endParaRPr lang="en-US" dirty="0"/>
          </a:p>
          <a:p>
            <a:pPr lvl="3"/>
            <a:r>
              <a:rPr lang="en-US" dirty="0" smtClean="0"/>
              <a:t>Green </a:t>
            </a:r>
            <a:r>
              <a:rPr lang="en-US" dirty="0"/>
              <a:t>cleaning </a:t>
            </a:r>
            <a:r>
              <a:rPr lang="en-US" dirty="0" smtClean="0"/>
              <a:t>incentives</a:t>
            </a:r>
          </a:p>
          <a:p>
            <a:pPr lvl="3"/>
            <a:r>
              <a:rPr lang="en-US" dirty="0" smtClean="0"/>
              <a:t>Strong </a:t>
            </a:r>
            <a:r>
              <a:rPr lang="en-US" dirty="0"/>
              <a:t>commitment to </a:t>
            </a:r>
            <a:r>
              <a:rPr lang="en-US" dirty="0" smtClean="0"/>
              <a:t>performance</a:t>
            </a:r>
          </a:p>
          <a:p>
            <a:pPr lvl="3"/>
            <a:r>
              <a:rPr lang="en-US" dirty="0" smtClean="0"/>
              <a:t>New </a:t>
            </a:r>
            <a:r>
              <a:rPr lang="en-US" dirty="0"/>
              <a:t>water efficiency </a:t>
            </a:r>
            <a:r>
              <a:rPr lang="en-US" dirty="0" smtClean="0"/>
              <a:t>credits</a:t>
            </a:r>
            <a:endParaRPr lang="en-US" dirty="0"/>
          </a:p>
          <a:p>
            <a:pPr lvl="2"/>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67</a:t>
            </a:fld>
            <a:endParaRPr lang="en-US" dirty="0"/>
          </a:p>
        </p:txBody>
      </p:sp>
    </p:spTree>
    <p:extLst>
      <p:ext uri="{BB962C8B-B14F-4D97-AF65-F5344CB8AC3E}">
        <p14:creationId xmlns:p14="http://schemas.microsoft.com/office/powerpoint/2010/main" val="8544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393112" cy="1097280"/>
          </a:xfrm>
        </p:spPr>
        <p:txBody>
          <a:bodyPr/>
          <a:lstStyle/>
          <a:p>
            <a:r>
              <a:rPr lang="en-US" dirty="0"/>
              <a:t>INTERNATIONAL FACILITY MANAGEMENT ASSOCIATION (IFMA</a:t>
            </a:r>
            <a:r>
              <a:rPr lang="en-US" dirty="0" smtClean="0"/>
              <a:t>) 5.</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t>Best Practices</a:t>
            </a:r>
          </a:p>
          <a:p>
            <a:pPr lvl="1"/>
            <a:r>
              <a:rPr lang="en-US" dirty="0" smtClean="0"/>
              <a:t>Ways </a:t>
            </a:r>
            <a:r>
              <a:rPr lang="en-US" dirty="0"/>
              <a:t>to reduce operating costs and carbon emissions </a:t>
            </a:r>
            <a:endParaRPr lang="en-US" dirty="0" smtClean="0"/>
          </a:p>
          <a:p>
            <a:pPr lvl="1"/>
            <a:r>
              <a:rPr lang="en-US" dirty="0" smtClean="0"/>
              <a:t>Improve </a:t>
            </a:r>
            <a:r>
              <a:rPr lang="en-US" dirty="0"/>
              <a:t>energy </a:t>
            </a:r>
            <a:r>
              <a:rPr lang="en-US" dirty="0" smtClean="0"/>
              <a:t>&amp; water </a:t>
            </a:r>
            <a:r>
              <a:rPr lang="en-US" dirty="0"/>
              <a:t>performance for green </a:t>
            </a:r>
            <a:r>
              <a:rPr lang="en-US" dirty="0" smtClean="0"/>
              <a:t>buildings</a:t>
            </a:r>
          </a:p>
          <a:p>
            <a:pPr lvl="1"/>
            <a:r>
              <a:rPr lang="en-US" dirty="0" smtClean="0"/>
              <a:t>Defined </a:t>
            </a:r>
            <a:r>
              <a:rPr lang="en-US" dirty="0"/>
              <a:t>as a policy, systems and procedures </a:t>
            </a:r>
            <a:endParaRPr lang="en-US" dirty="0" smtClean="0"/>
          </a:p>
          <a:p>
            <a:pPr lvl="1"/>
            <a:r>
              <a:rPr lang="en-US" dirty="0" smtClean="0"/>
              <a:t>Regarded </a:t>
            </a:r>
            <a:r>
              <a:rPr lang="en-US" dirty="0"/>
              <a:t>by peers as </a:t>
            </a:r>
            <a:r>
              <a:rPr lang="en-US" dirty="0" smtClean="0"/>
              <a:t>practice </a:t>
            </a:r>
          </a:p>
          <a:p>
            <a:pPr lvl="1"/>
            <a:r>
              <a:rPr lang="en-US" dirty="0" smtClean="0"/>
              <a:t>Delivers </a:t>
            </a:r>
            <a:r>
              <a:rPr lang="en-US" dirty="0"/>
              <a:t>optimal </a:t>
            </a:r>
            <a:r>
              <a:rPr lang="en-US" dirty="0" smtClean="0"/>
              <a:t>outcome</a:t>
            </a:r>
          </a:p>
          <a:p>
            <a:pPr lvl="1"/>
            <a:r>
              <a:rPr lang="en-US" dirty="0" smtClean="0"/>
              <a:t>They </a:t>
            </a:r>
            <a:r>
              <a:rPr lang="en-US" dirty="0"/>
              <a:t>are worthy of </a:t>
            </a:r>
            <a:r>
              <a:rPr lang="en-US" dirty="0" smtClean="0"/>
              <a:t>using </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68</a:t>
            </a:fld>
            <a:endParaRPr lang="en-US" dirty="0"/>
          </a:p>
        </p:txBody>
      </p:sp>
    </p:spTree>
    <p:extLst>
      <p:ext uri="{BB962C8B-B14F-4D97-AF65-F5344CB8AC3E}">
        <p14:creationId xmlns:p14="http://schemas.microsoft.com/office/powerpoint/2010/main" val="1040705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393112" cy="1097280"/>
          </a:xfrm>
        </p:spPr>
        <p:txBody>
          <a:bodyPr/>
          <a:lstStyle/>
          <a:p>
            <a:r>
              <a:rPr lang="en-US" dirty="0"/>
              <a:t>INTERNATIONAL FACILITY MANAGEMENT ASSOCIATION (IFMA</a:t>
            </a:r>
            <a:r>
              <a:rPr lang="en-US" dirty="0" smtClean="0"/>
              <a:t>) 6.</a:t>
            </a:r>
            <a:endParaRPr lang="en-US" dirty="0"/>
          </a:p>
        </p:txBody>
      </p:sp>
      <p:sp>
        <p:nvSpPr>
          <p:cNvPr id="3" name="Content Placeholder 2"/>
          <p:cNvSpPr>
            <a:spLocks noGrp="1"/>
          </p:cNvSpPr>
          <p:nvPr>
            <p:ph idx="1"/>
          </p:nvPr>
        </p:nvSpPr>
        <p:spPr/>
        <p:txBody>
          <a:bodyPr/>
          <a:lstStyle/>
          <a:p>
            <a:r>
              <a:rPr lang="en-US" b="1" dirty="0" smtClean="0"/>
              <a:t>Other IFMA Considerations</a:t>
            </a:r>
          </a:p>
          <a:p>
            <a:pPr lvl="1"/>
            <a:r>
              <a:rPr lang="en-US" dirty="0"/>
              <a:t>Site Preparation</a:t>
            </a:r>
          </a:p>
          <a:p>
            <a:pPr lvl="1"/>
            <a:r>
              <a:rPr lang="en-US" dirty="0" smtClean="0"/>
              <a:t>Building </a:t>
            </a:r>
            <a:r>
              <a:rPr lang="en-US" dirty="0"/>
              <a:t>Design</a:t>
            </a:r>
          </a:p>
          <a:p>
            <a:pPr lvl="1"/>
            <a:r>
              <a:rPr lang="en-US" dirty="0" smtClean="0"/>
              <a:t>Sustainable </a:t>
            </a:r>
            <a:r>
              <a:rPr lang="en-US" dirty="0"/>
              <a:t>Materials</a:t>
            </a:r>
          </a:p>
          <a:p>
            <a:pPr lvl="1"/>
            <a:r>
              <a:rPr lang="en-US" dirty="0" smtClean="0"/>
              <a:t>Sound </a:t>
            </a:r>
            <a:r>
              <a:rPr lang="en-US" dirty="0"/>
              <a:t>Construction Methods</a:t>
            </a:r>
          </a:p>
          <a:p>
            <a:pPr lvl="1"/>
            <a:r>
              <a:rPr lang="en-US" dirty="0" smtClean="0"/>
              <a:t>Environmentally </a:t>
            </a:r>
            <a:r>
              <a:rPr lang="en-US" dirty="0"/>
              <a:t>Sensitive Landscaping</a:t>
            </a:r>
          </a:p>
          <a:p>
            <a:pPr lvl="1"/>
            <a:r>
              <a:rPr lang="en-US" dirty="0" smtClean="0"/>
              <a:t>Waste </a:t>
            </a:r>
            <a:r>
              <a:rPr lang="en-US" dirty="0"/>
              <a:t>Management</a:t>
            </a:r>
          </a:p>
          <a:p>
            <a:pPr lvl="1"/>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69</a:t>
            </a:fld>
            <a:endParaRPr lang="en-US" dirty="0"/>
          </a:p>
        </p:txBody>
      </p:sp>
    </p:spTree>
    <p:extLst>
      <p:ext uri="{BB962C8B-B14F-4D97-AF65-F5344CB8AC3E}">
        <p14:creationId xmlns:p14="http://schemas.microsoft.com/office/powerpoint/2010/main" val="96626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a:t>
            </a:r>
            <a:r>
              <a:rPr lang="en-US" dirty="0" smtClean="0"/>
              <a:t>SYSTEM 1.</a:t>
            </a:r>
            <a:endParaRPr lang="en-US" dirty="0"/>
          </a:p>
        </p:txBody>
      </p:sp>
      <p:sp>
        <p:nvSpPr>
          <p:cNvPr id="3" name="Content Placeholder 2"/>
          <p:cNvSpPr>
            <a:spLocks noGrp="1"/>
          </p:cNvSpPr>
          <p:nvPr>
            <p:ph idx="1"/>
          </p:nvPr>
        </p:nvSpPr>
        <p:spPr/>
        <p:txBody>
          <a:bodyPr/>
          <a:lstStyle/>
          <a:p>
            <a:r>
              <a:rPr lang="en-US" b="1" dirty="0"/>
              <a:t>LEED </a:t>
            </a:r>
            <a:r>
              <a:rPr lang="en-US" b="1" dirty="0" smtClean="0"/>
              <a:t>Versions</a:t>
            </a:r>
            <a:r>
              <a:rPr lang="en-US" b="1" dirty="0"/>
              <a:t>:</a:t>
            </a:r>
          </a:p>
          <a:p>
            <a:pPr lvl="1"/>
            <a:r>
              <a:rPr lang="en-US" dirty="0" smtClean="0"/>
              <a:t>LEED </a:t>
            </a:r>
            <a:r>
              <a:rPr lang="en-US" dirty="0"/>
              <a:t>NC version 2.0,</a:t>
            </a:r>
          </a:p>
          <a:p>
            <a:pPr lvl="1"/>
            <a:r>
              <a:rPr lang="en-US" dirty="0" smtClean="0"/>
              <a:t>LEED </a:t>
            </a:r>
            <a:r>
              <a:rPr lang="en-US" dirty="0"/>
              <a:t>NC version 2.2 in 2005</a:t>
            </a:r>
          </a:p>
          <a:p>
            <a:pPr lvl="1"/>
            <a:r>
              <a:rPr lang="en-US" dirty="0" smtClean="0"/>
              <a:t>LEED </a:t>
            </a:r>
            <a:r>
              <a:rPr lang="en-US" dirty="0"/>
              <a:t>2009 (previously named LEED Version </a:t>
            </a:r>
            <a:r>
              <a:rPr lang="en-US" dirty="0" smtClean="0"/>
              <a:t>3)</a:t>
            </a:r>
          </a:p>
          <a:p>
            <a:pPr lvl="1"/>
            <a:r>
              <a:rPr lang="en-US" dirty="0" smtClean="0"/>
              <a:t>LEED </a:t>
            </a:r>
            <a:r>
              <a:rPr lang="en-US" dirty="0"/>
              <a:t>version </a:t>
            </a:r>
            <a:r>
              <a:rPr lang="en-US" dirty="0" smtClean="0"/>
              <a:t>4, 11/2013 to 10/2016</a:t>
            </a:r>
          </a:p>
          <a:p>
            <a:pPr lvl="1"/>
            <a:r>
              <a:rPr lang="en-US" dirty="0" smtClean="0"/>
              <a:t>Choose </a:t>
            </a:r>
            <a:r>
              <a:rPr lang="en-US" dirty="0"/>
              <a:t>between LEED 2009 and LEED Version </a:t>
            </a:r>
            <a:r>
              <a:rPr lang="en-US" dirty="0" smtClean="0"/>
              <a:t>4</a:t>
            </a:r>
          </a:p>
          <a:p>
            <a:pPr lvl="1"/>
            <a:r>
              <a:rPr lang="en-US" dirty="0" smtClean="0"/>
              <a:t>Projects </a:t>
            </a:r>
            <a:r>
              <a:rPr lang="en-US" dirty="0"/>
              <a:t>registering after October 31, 2016 </a:t>
            </a:r>
            <a:endParaRPr lang="en-US" dirty="0" smtClean="0"/>
          </a:p>
          <a:p>
            <a:pPr lvl="1"/>
            <a:r>
              <a:rPr lang="en-US" dirty="0" smtClean="0"/>
              <a:t>Must </a:t>
            </a:r>
            <a:r>
              <a:rPr lang="en-US" dirty="0"/>
              <a:t>use LEED Version 4</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7</a:t>
            </a:fld>
            <a:endParaRPr lang="en-US" dirty="0"/>
          </a:p>
        </p:txBody>
      </p:sp>
    </p:spTree>
    <p:extLst>
      <p:ext uri="{BB962C8B-B14F-4D97-AF65-F5344CB8AC3E}">
        <p14:creationId xmlns:p14="http://schemas.microsoft.com/office/powerpoint/2010/main" val="192717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5</a:t>
            </a:r>
            <a:r>
              <a:rPr lang="en-US" sz="3200" smtClean="0"/>
              <a:t>: </a:t>
            </a:r>
            <a:endParaRPr lang="en-US" dirty="0">
              <a:solidFill>
                <a:srgbClr val="F8F9D3"/>
              </a:solidFill>
            </a:endParaRPr>
          </a:p>
        </p:txBody>
      </p:sp>
      <p:sp>
        <p:nvSpPr>
          <p:cNvPr id="3" name="Rectangle 2"/>
          <p:cNvSpPr/>
          <p:nvPr/>
        </p:nvSpPr>
        <p:spPr>
          <a:xfrm>
            <a:off x="152400" y="1447800"/>
            <a:ext cx="8991600" cy="4524315"/>
          </a:xfrm>
          <a:prstGeom prst="rect">
            <a:avLst/>
          </a:prstGeom>
        </p:spPr>
        <p:txBody>
          <a:bodyPr wrap="square">
            <a:spAutoFit/>
          </a:bodyPr>
          <a:lstStyle/>
          <a:p>
            <a:r>
              <a:rPr lang="en-US" sz="3600" dirty="0" smtClean="0">
                <a:solidFill>
                  <a:srgbClr val="000000"/>
                </a:solidFill>
              </a:rPr>
              <a:t>What </a:t>
            </a:r>
            <a:r>
              <a:rPr lang="en-US" sz="3600" dirty="0">
                <a:solidFill>
                  <a:srgbClr val="000000"/>
                </a:solidFill>
              </a:rPr>
              <a:t>describes a policy, systems and procedures that, at any given time that delivers optimal outcome, such that they are worthy of using?</a:t>
            </a:r>
          </a:p>
          <a:p>
            <a:r>
              <a:rPr lang="en-US" sz="3600" dirty="0">
                <a:solidFill>
                  <a:srgbClr val="000000"/>
                </a:solidFill>
              </a:rPr>
              <a:t>a.	Six Sigma</a:t>
            </a:r>
          </a:p>
          <a:p>
            <a:r>
              <a:rPr lang="en-US" sz="3600" dirty="0">
                <a:solidFill>
                  <a:srgbClr val="000000"/>
                </a:solidFill>
              </a:rPr>
              <a:t>b.	Best </a:t>
            </a:r>
            <a:r>
              <a:rPr lang="en-US" sz="3600" dirty="0" smtClean="0">
                <a:solidFill>
                  <a:srgbClr val="000000"/>
                </a:solidFill>
              </a:rPr>
              <a:t>practices</a:t>
            </a:r>
            <a:endParaRPr lang="en-US" sz="3600" dirty="0">
              <a:solidFill>
                <a:srgbClr val="000000"/>
              </a:solidFill>
            </a:endParaRPr>
          </a:p>
          <a:p>
            <a:r>
              <a:rPr lang="en-US" sz="3600" dirty="0">
                <a:solidFill>
                  <a:srgbClr val="000000"/>
                </a:solidFill>
              </a:rPr>
              <a:t>c.	Controlled maintenance</a:t>
            </a:r>
          </a:p>
          <a:p>
            <a:r>
              <a:rPr lang="en-US" sz="3600" dirty="0">
                <a:solidFill>
                  <a:srgbClr val="000000"/>
                </a:solidFill>
              </a:rPr>
              <a:t>d.	 Smart Budgeting</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70</a:t>
            </a:fld>
            <a:endParaRPr lang="en-US" dirty="0"/>
          </a:p>
        </p:txBody>
      </p:sp>
    </p:spTree>
    <p:extLst>
      <p:ext uri="{BB962C8B-B14F-4D97-AF65-F5344CB8AC3E}">
        <p14:creationId xmlns:p14="http://schemas.microsoft.com/office/powerpoint/2010/main" val="184376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5:</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Best </a:t>
            </a:r>
            <a:r>
              <a:rPr lang="en-US" sz="4000" dirty="0" smtClean="0">
                <a:solidFill>
                  <a:srgbClr val="000000"/>
                </a:solidFill>
              </a:rPr>
              <a:t>practices</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71</a:t>
            </a:fld>
            <a:endParaRPr lang="en-US" dirty="0"/>
          </a:p>
        </p:txBody>
      </p:sp>
    </p:spTree>
    <p:extLst>
      <p:ext uri="{BB962C8B-B14F-4D97-AF65-F5344CB8AC3E}">
        <p14:creationId xmlns:p14="http://schemas.microsoft.com/office/powerpoint/2010/main" val="317895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PROPERTY INVENTORY (RPI</a:t>
            </a:r>
            <a:r>
              <a:rPr lang="en-US" dirty="0" smtClean="0"/>
              <a:t>) 1.</a:t>
            </a:r>
            <a:endParaRPr lang="en-US" dirty="0"/>
          </a:p>
        </p:txBody>
      </p:sp>
      <p:sp>
        <p:nvSpPr>
          <p:cNvPr id="3" name="Content Placeholder 2"/>
          <p:cNvSpPr>
            <a:spLocks noGrp="1"/>
          </p:cNvSpPr>
          <p:nvPr>
            <p:ph idx="1"/>
          </p:nvPr>
        </p:nvSpPr>
        <p:spPr>
          <a:xfrm>
            <a:off x="272256" y="1447800"/>
            <a:ext cx="8643144" cy="4525963"/>
          </a:xfrm>
        </p:spPr>
        <p:txBody>
          <a:bodyPr/>
          <a:lstStyle/>
          <a:p>
            <a:r>
              <a:rPr lang="en-US" b="1" dirty="0" smtClean="0"/>
              <a:t>Record Of Real Property Asset</a:t>
            </a:r>
          </a:p>
          <a:p>
            <a:pPr lvl="1"/>
            <a:r>
              <a:rPr lang="en-US" dirty="0" smtClean="0"/>
              <a:t>Package </a:t>
            </a:r>
            <a:r>
              <a:rPr lang="en-US" dirty="0"/>
              <a:t>for </a:t>
            </a:r>
            <a:r>
              <a:rPr lang="en-US" dirty="0" smtClean="0"/>
              <a:t>collecting/maintaining real </a:t>
            </a:r>
            <a:r>
              <a:rPr lang="en-US" dirty="0"/>
              <a:t>property </a:t>
            </a:r>
            <a:r>
              <a:rPr lang="en-US" dirty="0" smtClean="0"/>
              <a:t>inventory</a:t>
            </a:r>
          </a:p>
          <a:p>
            <a:pPr lvl="1"/>
            <a:r>
              <a:rPr lang="en-US" dirty="0" smtClean="0"/>
              <a:t>Data </a:t>
            </a:r>
            <a:r>
              <a:rPr lang="en-US" dirty="0"/>
              <a:t>to manage assets </a:t>
            </a:r>
            <a:r>
              <a:rPr lang="en-US" dirty="0" smtClean="0"/>
              <a:t>&amp;meet record/reporting</a:t>
            </a:r>
          </a:p>
          <a:p>
            <a:pPr lvl="1"/>
            <a:r>
              <a:rPr lang="en-US" dirty="0"/>
              <a:t>P</a:t>
            </a:r>
            <a:r>
              <a:rPr lang="en-US" dirty="0" smtClean="0"/>
              <a:t>rovides data </a:t>
            </a:r>
            <a:r>
              <a:rPr lang="en-US" dirty="0"/>
              <a:t>necessary to frame facility </a:t>
            </a:r>
            <a:r>
              <a:rPr lang="en-US" dirty="0" smtClean="0"/>
              <a:t>budgets</a:t>
            </a:r>
          </a:p>
          <a:p>
            <a:pPr lvl="2"/>
            <a:r>
              <a:rPr lang="en-US" dirty="0" smtClean="0"/>
              <a:t>Make </a:t>
            </a:r>
            <a:r>
              <a:rPr lang="en-US" dirty="0"/>
              <a:t>decisions on facility replacement, organize repair and penalty costs, and improve the management of investments in property </a:t>
            </a:r>
            <a:r>
              <a:rPr lang="en-US" dirty="0" smtClean="0"/>
              <a:t>assets</a:t>
            </a:r>
          </a:p>
          <a:p>
            <a:pPr lvl="2"/>
            <a:r>
              <a:rPr lang="en-US" dirty="0" smtClean="0"/>
              <a:t>RPAM </a:t>
            </a:r>
            <a:r>
              <a:rPr lang="en-US" dirty="0"/>
              <a:t>program can help to plan, program, and </a:t>
            </a:r>
            <a:r>
              <a:rPr lang="en-US" dirty="0" smtClean="0"/>
              <a:t>budget</a:t>
            </a:r>
          </a:p>
          <a:p>
            <a:pPr lvl="2"/>
            <a:r>
              <a:rPr lang="en-US" dirty="0" smtClean="0"/>
              <a:t>Real </a:t>
            </a:r>
            <a:r>
              <a:rPr lang="en-US" dirty="0"/>
              <a:t>property </a:t>
            </a:r>
            <a:r>
              <a:rPr lang="en-US" dirty="0" smtClean="0"/>
              <a:t>inventory</a:t>
            </a:r>
          </a:p>
          <a:p>
            <a:pPr lvl="2"/>
            <a:r>
              <a:rPr lang="en-US" dirty="0" smtClean="0"/>
              <a:t>RPI &amp; RPAM </a:t>
            </a:r>
            <a:r>
              <a:rPr lang="en-US" dirty="0"/>
              <a:t>are </a:t>
            </a:r>
            <a:r>
              <a:rPr lang="en-US" dirty="0" smtClean="0"/>
              <a:t>functional </a:t>
            </a:r>
            <a:r>
              <a:rPr lang="en-US" dirty="0"/>
              <a:t>level of a organization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72</a:t>
            </a:fld>
            <a:endParaRPr lang="en-US" dirty="0"/>
          </a:p>
        </p:txBody>
      </p:sp>
    </p:spTree>
    <p:extLst>
      <p:ext uri="{BB962C8B-B14F-4D97-AF65-F5344CB8AC3E}">
        <p14:creationId xmlns:p14="http://schemas.microsoft.com/office/powerpoint/2010/main" val="225824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(1 of 3)</a:t>
            </a:r>
            <a:endParaRPr lang="en-US" sz="3600" dirty="0"/>
          </a:p>
        </p:txBody>
      </p:sp>
      <p:sp>
        <p:nvSpPr>
          <p:cNvPr id="46083" name="Content Placeholder 2"/>
          <p:cNvSpPr>
            <a:spLocks noGrp="1"/>
          </p:cNvSpPr>
          <p:nvPr>
            <p:ph idx="1"/>
          </p:nvPr>
        </p:nvSpPr>
        <p:spPr>
          <a:xfrm>
            <a:off x="228600" y="1371600"/>
            <a:ext cx="8915400" cy="4678363"/>
          </a:xfrm>
        </p:spPr>
        <p:txBody>
          <a:bodyPr/>
          <a:lstStyle/>
          <a:p>
            <a:pPr marL="457200" indent="-457200">
              <a:buFont typeface="+mj-lt"/>
              <a:buAutoNum type="arabicPeriod"/>
            </a:pPr>
            <a:r>
              <a:rPr lang="en-US" sz="2000" dirty="0" smtClean="0"/>
              <a:t>LEED is </a:t>
            </a:r>
            <a:r>
              <a:rPr lang="en-US" sz="2000" dirty="0"/>
              <a:t>a worldwide green building certification program developed by the USGBC or U.S. Green Building Council.  USGBC developed LEED to include a set of rating systems for the design, construction, operation, and maintenance of green buildings, homes, and neighborhoods.</a:t>
            </a:r>
          </a:p>
          <a:p>
            <a:pPr marL="457200" indent="-457200">
              <a:buFont typeface="+mj-lt"/>
              <a:buAutoNum type="arabicPeriod"/>
            </a:pPr>
            <a:r>
              <a:rPr lang="en-US" sz="2000" dirty="0" smtClean="0"/>
              <a:t>Buildings </a:t>
            </a:r>
            <a:r>
              <a:rPr lang="en-US" sz="2000" dirty="0"/>
              <a:t>can qualify for 4 LEED certification levels:</a:t>
            </a:r>
          </a:p>
          <a:p>
            <a:pPr marL="944118" lvl="1" indent="-457200">
              <a:spcBef>
                <a:spcPts val="0"/>
              </a:spcBef>
              <a:spcAft>
                <a:spcPts val="0"/>
              </a:spcAft>
            </a:pPr>
            <a:r>
              <a:rPr lang="en-US" sz="1800" dirty="0" smtClean="0"/>
              <a:t>Certified</a:t>
            </a:r>
            <a:r>
              <a:rPr lang="en-US" sz="1800" dirty="0"/>
              <a:t>: 40–49 points</a:t>
            </a:r>
          </a:p>
          <a:p>
            <a:pPr marL="944118" lvl="1" indent="-457200">
              <a:spcBef>
                <a:spcPts val="0"/>
              </a:spcBef>
              <a:spcAft>
                <a:spcPts val="0"/>
              </a:spcAft>
            </a:pPr>
            <a:r>
              <a:rPr lang="en-US" sz="1800" dirty="0" smtClean="0"/>
              <a:t>Silver</a:t>
            </a:r>
            <a:r>
              <a:rPr lang="en-US" sz="1800" dirty="0"/>
              <a:t>: 50–59 points</a:t>
            </a:r>
          </a:p>
          <a:p>
            <a:pPr marL="944118" lvl="1" indent="-457200">
              <a:spcBef>
                <a:spcPts val="0"/>
              </a:spcBef>
              <a:spcAft>
                <a:spcPts val="0"/>
              </a:spcAft>
            </a:pPr>
            <a:r>
              <a:rPr lang="en-US" sz="1800" dirty="0" smtClean="0"/>
              <a:t>Gold</a:t>
            </a:r>
            <a:r>
              <a:rPr lang="en-US" sz="1800" dirty="0"/>
              <a:t>: 60–79 points</a:t>
            </a:r>
          </a:p>
          <a:p>
            <a:pPr marL="944118" lvl="1" indent="-457200">
              <a:spcBef>
                <a:spcPts val="0"/>
              </a:spcBef>
              <a:spcAft>
                <a:spcPts val="0"/>
              </a:spcAft>
            </a:pPr>
            <a:r>
              <a:rPr lang="en-US" sz="1800" dirty="0" smtClean="0"/>
              <a:t>Platinum</a:t>
            </a:r>
            <a:r>
              <a:rPr lang="en-US" sz="1800" dirty="0"/>
              <a:t>: 80 points and above</a:t>
            </a:r>
          </a:p>
          <a:p>
            <a:pPr marL="457200" indent="-457200">
              <a:buFont typeface="+mj-lt"/>
              <a:buAutoNum type="arabicPeriod"/>
            </a:pPr>
            <a:r>
              <a:rPr lang="en-US" sz="2000" dirty="0" smtClean="0"/>
              <a:t>LEED-certified </a:t>
            </a:r>
            <a:r>
              <a:rPr lang="en-US" sz="2000" dirty="0"/>
              <a:t>buildings use between 11 and 39% less site energy than non-LEED buildings, which reduces their ecological footprint, which is the impact of a person or community on the environment, expressed as the amount of land required to sustain their use of natural </a:t>
            </a:r>
            <a:r>
              <a:rPr lang="en-US" sz="2000" dirty="0" smtClean="0"/>
              <a:t>resources.</a:t>
            </a: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73</a:t>
            </a:fld>
            <a:endParaRPr lang="en-US" dirty="0"/>
          </a:p>
        </p:txBody>
      </p:sp>
    </p:spTree>
    <p:extLst>
      <p:ext uri="{BB962C8B-B14F-4D97-AF65-F5344CB8AC3E}">
        <p14:creationId xmlns:p14="http://schemas.microsoft.com/office/powerpoint/2010/main" val="39390694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(2 of 3)</a:t>
            </a:r>
            <a:endParaRPr lang="en-US" sz="3600" dirty="0"/>
          </a:p>
        </p:txBody>
      </p:sp>
      <p:sp>
        <p:nvSpPr>
          <p:cNvPr id="47107" name="Content Placeholder 2"/>
          <p:cNvSpPr>
            <a:spLocks noGrp="1"/>
          </p:cNvSpPr>
          <p:nvPr>
            <p:ph idx="1"/>
          </p:nvPr>
        </p:nvSpPr>
        <p:spPr>
          <a:xfrm>
            <a:off x="228600" y="1447800"/>
            <a:ext cx="8915400" cy="4876800"/>
          </a:xfrm>
        </p:spPr>
        <p:txBody>
          <a:bodyPr/>
          <a:lstStyle/>
          <a:p>
            <a:pPr marL="514350" indent="-514350">
              <a:buFont typeface="+mj-lt"/>
              <a:buAutoNum type="arabicPeriod" startAt="4"/>
            </a:pPr>
            <a:r>
              <a:rPr lang="en-US" sz="1800" dirty="0" smtClean="0"/>
              <a:t>The </a:t>
            </a:r>
            <a:r>
              <a:rPr lang="en-US" sz="1800" dirty="0"/>
              <a:t>LEEDs credit weighting process has the following 3 steps:</a:t>
            </a:r>
          </a:p>
          <a:p>
            <a:pPr marL="1001268" lvl="1" indent="-514350">
              <a:spcBef>
                <a:spcPts val="0"/>
              </a:spcBef>
              <a:spcAft>
                <a:spcPts val="0"/>
              </a:spcAft>
            </a:pPr>
            <a:r>
              <a:rPr lang="en-US" sz="1400" dirty="0" smtClean="0"/>
              <a:t>Collection </a:t>
            </a:r>
            <a:r>
              <a:rPr lang="en-US" sz="1400" dirty="0"/>
              <a:t>of reference buildings are used to determine environmental impacts of any building seeking LEED certification</a:t>
            </a:r>
          </a:p>
          <a:p>
            <a:pPr marL="1001268" lvl="1" indent="-514350">
              <a:spcBef>
                <a:spcPts val="0"/>
              </a:spcBef>
              <a:spcAft>
                <a:spcPts val="0"/>
              </a:spcAft>
            </a:pPr>
            <a:r>
              <a:rPr lang="en-US" sz="1400" dirty="0" smtClean="0"/>
              <a:t>National </a:t>
            </a:r>
            <a:r>
              <a:rPr lang="en-US" sz="1400" dirty="0"/>
              <a:t>Institute of Standards and Technology weightings are used to judge the importance of these impacts in each category.</a:t>
            </a:r>
          </a:p>
          <a:p>
            <a:pPr marL="1001268" lvl="1" indent="-514350">
              <a:spcBef>
                <a:spcPts val="0"/>
              </a:spcBef>
              <a:spcAft>
                <a:spcPts val="0"/>
              </a:spcAft>
            </a:pPr>
            <a:r>
              <a:rPr lang="en-US" sz="1400" dirty="0" smtClean="0"/>
              <a:t>Data </a:t>
            </a:r>
            <a:r>
              <a:rPr lang="en-US" sz="1400" dirty="0"/>
              <a:t>regarding actual impacts on environmental and human health are used to assign points to individual categories and metrics.</a:t>
            </a:r>
          </a:p>
          <a:p>
            <a:pPr marL="514350" indent="-514350">
              <a:buFont typeface="+mj-lt"/>
              <a:buAutoNum type="arabicPeriod" startAt="4"/>
            </a:pPr>
            <a:r>
              <a:rPr lang="en-US" sz="1800" dirty="0" smtClean="0"/>
              <a:t>This </a:t>
            </a:r>
            <a:r>
              <a:rPr lang="en-US" sz="1800" dirty="0"/>
              <a:t>LEEDs credit weighting process results in an average for each rating scheme based upon actual impacts and the importance of those impacts to health and environmental quality.  </a:t>
            </a:r>
          </a:p>
          <a:p>
            <a:pPr marL="514350" indent="-514350">
              <a:buFont typeface="+mj-lt"/>
              <a:buAutoNum type="arabicPeriod" startAt="4"/>
            </a:pPr>
            <a:r>
              <a:rPr lang="en-US" sz="1800" dirty="0" smtClean="0"/>
              <a:t>A </a:t>
            </a:r>
            <a:r>
              <a:rPr lang="en-US" sz="1800" dirty="0"/>
              <a:t>green roof is a living building roof that is partially or completely covered with vegetation and a growing medium, planted over a waterproofing membrane.  It may also include additional layers such as a root barrier and drainage and irrigation systems.  </a:t>
            </a:r>
          </a:p>
          <a:p>
            <a:pPr marL="514350" indent="-514350">
              <a:buFont typeface="+mj-lt"/>
              <a:buAutoNum type="arabicPeriod" startAt="4"/>
            </a:pPr>
            <a:r>
              <a:rPr lang="en-US" sz="1800" dirty="0" smtClean="0"/>
              <a:t>A </a:t>
            </a:r>
            <a:r>
              <a:rPr lang="en-US" sz="1800" dirty="0"/>
              <a:t>passive house is a rigorous, voluntary standard for energy efficiency in a building, reducing its ecological footprint, which can result in ultra-low energy buildings that require little energy for space heating or cooling. </a:t>
            </a:r>
          </a:p>
        </p:txBody>
      </p:sp>
      <p:sp>
        <p:nvSpPr>
          <p:cNvPr id="3" name="Slide Number Placeholder 2"/>
          <p:cNvSpPr>
            <a:spLocks noGrp="1"/>
          </p:cNvSpPr>
          <p:nvPr>
            <p:ph type="sldNum" sz="quarter" idx="12"/>
          </p:nvPr>
        </p:nvSpPr>
        <p:spPr/>
        <p:txBody>
          <a:bodyPr/>
          <a:lstStyle/>
          <a:p>
            <a:fld id="{200B2350-5261-4F5C-9DF5-EF0D264FC8D2}" type="slidenum">
              <a:rPr lang="en-US" smtClean="0"/>
              <a:pPr/>
              <a:t>74</a:t>
            </a:fld>
            <a:endParaRPr lang="en-US" dirty="0"/>
          </a:p>
        </p:txBody>
      </p:sp>
    </p:spTree>
    <p:extLst>
      <p:ext uri="{BB962C8B-B14F-4D97-AF65-F5344CB8AC3E}">
        <p14:creationId xmlns:p14="http://schemas.microsoft.com/office/powerpoint/2010/main" val="6164730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(3 of 3)</a:t>
            </a:r>
            <a:endParaRPr lang="en-US" sz="3600" dirty="0"/>
          </a:p>
        </p:txBody>
      </p:sp>
      <p:sp>
        <p:nvSpPr>
          <p:cNvPr id="47107" name="Content Placeholder 2"/>
          <p:cNvSpPr>
            <a:spLocks noGrp="1"/>
          </p:cNvSpPr>
          <p:nvPr>
            <p:ph idx="1"/>
          </p:nvPr>
        </p:nvSpPr>
        <p:spPr>
          <a:xfrm>
            <a:off x="228600" y="1524000"/>
            <a:ext cx="8915400" cy="4648200"/>
          </a:xfrm>
        </p:spPr>
        <p:txBody>
          <a:bodyPr/>
          <a:lstStyle/>
          <a:p>
            <a:pPr marL="457200" indent="-457200">
              <a:buFont typeface="+mj-lt"/>
              <a:buAutoNum type="arabicPeriod" startAt="8"/>
            </a:pPr>
            <a:r>
              <a:rPr lang="en-US" sz="1800" dirty="0" smtClean="0"/>
              <a:t>Construction </a:t>
            </a:r>
            <a:r>
              <a:rPr lang="en-US" sz="1800" dirty="0"/>
              <a:t>and demolition materials are materials left over at a construction, renovation or demolition site, like concrete, wood, drywall, asphalt shingles, asphalt pavement, and metal, which can be reused or recycled to promote sustainability.</a:t>
            </a:r>
          </a:p>
          <a:p>
            <a:pPr marL="457200" indent="-457200">
              <a:buFont typeface="+mj-lt"/>
              <a:buAutoNum type="arabicPeriod" startAt="8"/>
            </a:pPr>
            <a:r>
              <a:rPr lang="en-US" sz="1800" dirty="0" smtClean="0"/>
              <a:t>Thermal </a:t>
            </a:r>
            <a:r>
              <a:rPr lang="en-US" sz="1800" dirty="0"/>
              <a:t>control is used in almost all buildings to achieve this comfort level and environmental control.  </a:t>
            </a:r>
          </a:p>
          <a:p>
            <a:pPr marL="457200" indent="-457200">
              <a:buFont typeface="+mj-lt"/>
              <a:buAutoNum type="arabicPeriod" startAt="8"/>
            </a:pPr>
            <a:r>
              <a:rPr lang="en-US" sz="1800" dirty="0" smtClean="0"/>
              <a:t>Daylighting </a:t>
            </a:r>
            <a:r>
              <a:rPr lang="en-US" sz="1800" dirty="0"/>
              <a:t>and sustainable electric lighting are important elements of sustainable design. The incorporation of daylight in the design of a building provides non-energetic benefits.  Daylighting increases in productivity and reduces dependence on fossil fuels.  Sustainable lighting like LED and CFL can reduce the consumption of electricity</a:t>
            </a:r>
          </a:p>
          <a:p>
            <a:pPr marL="457200" indent="-457200">
              <a:buFont typeface="+mj-lt"/>
              <a:buAutoNum type="arabicPeriod" startAt="8"/>
            </a:pPr>
            <a:r>
              <a:rPr lang="en-US" sz="1800" dirty="0" smtClean="0"/>
              <a:t>CMMS </a:t>
            </a:r>
            <a:r>
              <a:rPr lang="en-US" sz="1800" dirty="0"/>
              <a:t>(Computerized Maintenance Management System) or computerized maintenance management information system (CMMS) is a software package that maintains a computer database of information about maintenance operations known as CMMIS (Computerized Maintenance Management Information System) used to verify regulatory compliance.</a:t>
            </a:r>
          </a:p>
          <a:p>
            <a:pPr marL="457200" indent="-457200">
              <a:buFont typeface="+mj-lt"/>
              <a:buAutoNum type="arabicPeriod" startAt="8"/>
            </a:pPr>
            <a:endParaRPr lang="en-US" sz="18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75</a:t>
            </a:fld>
            <a:endParaRPr lang="en-US" dirty="0"/>
          </a:p>
        </p:txBody>
      </p:sp>
    </p:spTree>
    <p:extLst>
      <p:ext uri="{BB962C8B-B14F-4D97-AF65-F5344CB8AC3E}">
        <p14:creationId xmlns:p14="http://schemas.microsoft.com/office/powerpoint/2010/main" val="23777393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GREEN BUILDING RATING </a:t>
            </a:r>
            <a:r>
              <a:rPr lang="en-US" dirty="0" smtClean="0"/>
              <a:t>SYSTEM 2.</a:t>
            </a:r>
            <a:endParaRPr lang="en-US" dirty="0"/>
          </a:p>
        </p:txBody>
      </p:sp>
      <p:sp>
        <p:nvSpPr>
          <p:cNvPr id="3" name="Content Placeholder 2"/>
          <p:cNvSpPr>
            <a:spLocks noGrp="1"/>
          </p:cNvSpPr>
          <p:nvPr>
            <p:ph idx="1"/>
          </p:nvPr>
        </p:nvSpPr>
        <p:spPr/>
        <p:txBody>
          <a:bodyPr/>
          <a:lstStyle/>
          <a:p>
            <a:r>
              <a:rPr lang="en-US" b="1" dirty="0"/>
              <a:t> 5 </a:t>
            </a:r>
            <a:r>
              <a:rPr lang="en-US" b="1" dirty="0" smtClean="0"/>
              <a:t>Predominant Categories</a:t>
            </a:r>
          </a:p>
          <a:p>
            <a:pPr lvl="1"/>
            <a:r>
              <a:rPr lang="en-US" dirty="0" smtClean="0"/>
              <a:t>LEED </a:t>
            </a:r>
            <a:r>
              <a:rPr lang="en-US" dirty="0"/>
              <a:t>professional construction program:</a:t>
            </a:r>
          </a:p>
          <a:p>
            <a:pPr marL="1314450" lvl="2" indent="-457200">
              <a:buFont typeface="+mj-lt"/>
              <a:buAutoNum type="arabicPeriod"/>
            </a:pPr>
            <a:r>
              <a:rPr lang="en-US" dirty="0" smtClean="0"/>
              <a:t>Green </a:t>
            </a:r>
            <a:r>
              <a:rPr lang="en-US" dirty="0"/>
              <a:t>Building Design &amp; </a:t>
            </a:r>
            <a:r>
              <a:rPr lang="en-US" dirty="0" smtClean="0"/>
              <a:t>Construction</a:t>
            </a:r>
          </a:p>
          <a:p>
            <a:pPr marL="1314450" lvl="2" indent="-457200">
              <a:buFont typeface="+mj-lt"/>
              <a:buAutoNum type="arabicPeriod"/>
            </a:pPr>
            <a:r>
              <a:rPr lang="en-US" dirty="0" smtClean="0"/>
              <a:t>Green </a:t>
            </a:r>
            <a:r>
              <a:rPr lang="en-US" dirty="0"/>
              <a:t>Interior Design &amp; </a:t>
            </a:r>
            <a:r>
              <a:rPr lang="en-US" dirty="0" smtClean="0"/>
              <a:t>Construction</a:t>
            </a:r>
          </a:p>
          <a:p>
            <a:pPr marL="1314450" lvl="2" indent="-457200">
              <a:buFont typeface="+mj-lt"/>
              <a:buAutoNum type="arabicPeriod"/>
            </a:pPr>
            <a:r>
              <a:rPr lang="en-US" dirty="0" smtClean="0"/>
              <a:t>Green </a:t>
            </a:r>
            <a:r>
              <a:rPr lang="en-US" dirty="0"/>
              <a:t>Building Operations &amp; </a:t>
            </a:r>
            <a:r>
              <a:rPr lang="en-US" dirty="0" smtClean="0"/>
              <a:t>Maintenance</a:t>
            </a:r>
          </a:p>
          <a:p>
            <a:pPr marL="1314450" lvl="2" indent="-457200">
              <a:buFont typeface="+mj-lt"/>
              <a:buAutoNum type="arabicPeriod"/>
            </a:pPr>
            <a:r>
              <a:rPr lang="en-US" dirty="0" smtClean="0"/>
              <a:t>Green </a:t>
            </a:r>
            <a:r>
              <a:rPr lang="en-US" dirty="0"/>
              <a:t>Neighborhood </a:t>
            </a:r>
            <a:r>
              <a:rPr lang="en-US" dirty="0" smtClean="0"/>
              <a:t>Development</a:t>
            </a:r>
          </a:p>
          <a:p>
            <a:pPr marL="1314450" lvl="2" indent="-457200">
              <a:buFont typeface="+mj-lt"/>
              <a:buAutoNum type="arabicPeriod"/>
            </a:pPr>
            <a:r>
              <a:rPr lang="en-US" dirty="0" smtClean="0"/>
              <a:t>Green </a:t>
            </a:r>
            <a:r>
              <a:rPr lang="en-US" dirty="0"/>
              <a:t>Home Design and </a:t>
            </a:r>
            <a:r>
              <a:rPr lang="en-US" dirty="0" smtClean="0"/>
              <a:t>Construction</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8</a:t>
            </a:fld>
            <a:endParaRPr lang="en-US" dirty="0"/>
          </a:p>
        </p:txBody>
      </p:sp>
    </p:spTree>
    <p:extLst>
      <p:ext uri="{BB962C8B-B14F-4D97-AF65-F5344CB8AC3E}">
        <p14:creationId xmlns:p14="http://schemas.microsoft.com/office/powerpoint/2010/main" val="398975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1236452"/>
          </a:xfrm>
        </p:spPr>
        <p:txBody>
          <a:bodyPr/>
          <a:lstStyle/>
          <a:p>
            <a:r>
              <a:rPr lang="en-US" sz="2800" dirty="0" smtClean="0"/>
              <a:t>FIGURE 11-2 </a:t>
            </a:r>
            <a:r>
              <a:rPr lang="en-US" sz="2800" dirty="0"/>
              <a:t>Taipei 101, </a:t>
            </a:r>
            <a:r>
              <a:rPr lang="en-US" sz="2800" dirty="0" smtClean="0"/>
              <a:t>tallest </a:t>
            </a:r>
            <a:r>
              <a:rPr lang="en-US" sz="2800" dirty="0"/>
              <a:t>and largest green building of LEED Platinum certification in </a:t>
            </a:r>
            <a:r>
              <a:rPr lang="en-US" sz="2800" dirty="0" smtClean="0"/>
              <a:t>world </a:t>
            </a:r>
            <a:r>
              <a:rPr lang="en-US" sz="2800" dirty="0"/>
              <a:t>since 2011</a:t>
            </a:r>
          </a:p>
        </p:txBody>
      </p:sp>
      <p:sp>
        <p:nvSpPr>
          <p:cNvPr id="4" name="Slide Number Placeholder 3"/>
          <p:cNvSpPr>
            <a:spLocks noGrp="1"/>
          </p:cNvSpPr>
          <p:nvPr>
            <p:ph type="sldNum" sz="quarter" idx="12"/>
          </p:nvPr>
        </p:nvSpPr>
        <p:spPr/>
        <p:txBody>
          <a:bodyPr/>
          <a:lstStyle/>
          <a:p>
            <a:fld id="{200B2350-5261-4F5C-9DF5-EF0D264FC8D2}"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1219200" y="1388852"/>
            <a:ext cx="6526116" cy="4899546"/>
          </a:xfrm>
          <a:prstGeom prst="rect">
            <a:avLst/>
          </a:prstGeom>
        </p:spPr>
      </p:pic>
    </p:spTree>
    <p:extLst>
      <p:ext uri="{BB962C8B-B14F-4D97-AF65-F5344CB8AC3E}">
        <p14:creationId xmlns:p14="http://schemas.microsoft.com/office/powerpoint/2010/main" val="207861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8732</TotalTime>
  <Words>3413</Words>
  <Application>Microsoft Office PowerPoint</Application>
  <PresentationFormat>On-screen Show (4:3)</PresentationFormat>
  <Paragraphs>536</Paragraphs>
  <Slides>75</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Times New Roman</vt:lpstr>
      <vt:lpstr>Verdana</vt:lpstr>
      <vt:lpstr>Wingdings</vt:lpstr>
      <vt:lpstr>508 Lecture</vt:lpstr>
      <vt:lpstr>Sustainability- Principles and Practices</vt:lpstr>
      <vt:lpstr>LEARNING OBJECTIVES</vt:lpstr>
      <vt:lpstr>INTRODUCTION</vt:lpstr>
      <vt:lpstr>LEED (LEADERSHIP IN ENERGY &amp; ENVIRONMENTAL DESIGN) 1.</vt:lpstr>
      <vt:lpstr>FIGURE 11-1 tower PNC building in Pittsburg that is LEED certified</vt:lpstr>
      <vt:lpstr>LEED (LEADERSHIP IN ENERGY &amp; ENVIRONMENTAL DESIGN) 2.</vt:lpstr>
      <vt:lpstr>LEED GREEN BUILDING RATING SYSTEM 1.</vt:lpstr>
      <vt:lpstr>LEED GREEN BUILDING RATING SYSTEM 2.</vt:lpstr>
      <vt:lpstr>FIGURE 11-2 Taipei 101, tallest and largest green building of LEED Platinum certification in world since 2011</vt:lpstr>
      <vt:lpstr>LEED GREEN BUILDING RATING SYSTEM 3.</vt:lpstr>
      <vt:lpstr>LEED GREEN BUILDING RATING SYSTEM 4.</vt:lpstr>
      <vt:lpstr>LEED GREEN BUILDING RATING SYSTEM 5.</vt:lpstr>
      <vt:lpstr>LEED GREEN BUILDING RATING SYSTEM 6.</vt:lpstr>
      <vt:lpstr>LEED GREEN BUILDING RATING SYSTEM 7.</vt:lpstr>
      <vt:lpstr>LEED GREEN BUILDING RATING SYSTEM 8.</vt:lpstr>
      <vt:lpstr>LEED GREEN BUILDING RATING SYSTEM 9.</vt:lpstr>
      <vt:lpstr>FIGURE 11-5 Green Building Information Gateway (GBIG) is a web-based tool, search engine and data platform for exploring and comparing the green dimensions of the built environment  </vt:lpstr>
      <vt:lpstr>LEED GREEN BUILDING RATING SYSTEM 10.</vt:lpstr>
      <vt:lpstr>QUESTION 1: </vt:lpstr>
      <vt:lpstr>ANSWER 1:</vt:lpstr>
      <vt:lpstr>QUESTION 2: </vt:lpstr>
      <vt:lpstr>ANSWER 2:</vt:lpstr>
      <vt:lpstr>STUDENT ACTIVITY 1.</vt:lpstr>
      <vt:lpstr>BREEAM 1.</vt:lpstr>
      <vt:lpstr>BREEAM 2.</vt:lpstr>
      <vt:lpstr> GREEN (LEED) CONSTRUCTION 1.</vt:lpstr>
      <vt:lpstr> FIGURE 11-7 Green Roof</vt:lpstr>
      <vt:lpstr> GREEN (LEED) CONSTRUCTION 2.</vt:lpstr>
      <vt:lpstr> GREEN (LEED) CONSTRUCTION 3.</vt:lpstr>
      <vt:lpstr> GREEN (LEED) CONSTRUCTION 4.</vt:lpstr>
      <vt:lpstr>FREQUENTLY ASKED QUESTION?</vt:lpstr>
      <vt:lpstr>QUESTION 3: </vt:lpstr>
      <vt:lpstr>ANSWER 3:</vt:lpstr>
      <vt:lpstr>STUDENT ACTIVITY 4.</vt:lpstr>
      <vt:lpstr>PASSIVE HOUSE 1.</vt:lpstr>
      <vt:lpstr>FIGURE 11-8 Passive House</vt:lpstr>
      <vt:lpstr>PASSIVE HOUSE 2.</vt:lpstr>
      <vt:lpstr>PASSIVE HOUSE 3.</vt:lpstr>
      <vt:lpstr>ENERGY EFFICIENT HOUSE</vt:lpstr>
      <vt:lpstr>HOME AIR LEAKAGE</vt:lpstr>
      <vt:lpstr>THERMAL CONTROLS 1.</vt:lpstr>
      <vt:lpstr>FIGURE 11-9 Controls for thermal comfort are sensors and controllers, such as thermostats, humidistats, mechanized blinds, mechanized windows or ventilation openings, and other building automation systems like energy management dashboard, which keeps the environment within comfortable temperature and humidity values.   </vt:lpstr>
      <vt:lpstr>THERMAL CONTROLS 2.</vt:lpstr>
      <vt:lpstr>Figure 11-10 Heat pump thermal storage system</vt:lpstr>
      <vt:lpstr>THERMAL CONTROLS 3.</vt:lpstr>
      <vt:lpstr>THERMAL CONTROLS 4.</vt:lpstr>
      <vt:lpstr>THERMAL CONTROLS 5.</vt:lpstr>
      <vt:lpstr>FIGURE 11-13 A light shelf is a daylight delivery system that is used to reflect daylight to the ceiling and decrease daylight levels adjacent to a window.</vt:lpstr>
      <vt:lpstr>THERMAL CONTROLS 6.</vt:lpstr>
      <vt:lpstr>THERMAL CONTROLS 7.</vt:lpstr>
      <vt:lpstr>Figure 11-15 LED Bulbs: The useful life of LED lighting products is much higher than other light sources</vt:lpstr>
      <vt:lpstr>THERMAL CONTROLS 8.</vt:lpstr>
      <vt:lpstr>THERMAL CONTROLS 9.</vt:lpstr>
      <vt:lpstr>THERMAL CONTROLS 10.</vt:lpstr>
      <vt:lpstr>QUESTION 4: </vt:lpstr>
      <vt:lpstr>ANSWER 4:</vt:lpstr>
      <vt:lpstr>CASE STUDY</vt:lpstr>
      <vt:lpstr>STUDENT ACTIVITY 2.</vt:lpstr>
      <vt:lpstr>STUDENT ACTIVITY 3.</vt:lpstr>
      <vt:lpstr>ASSET MANAGEMENT 1.</vt:lpstr>
      <vt:lpstr>ASSET MANAGEMENT 2.</vt:lpstr>
      <vt:lpstr>ASSET MANAGEMENT 3.</vt:lpstr>
      <vt:lpstr>ASSET MANAGEMENT 4.</vt:lpstr>
      <vt:lpstr>INTERNATIONAL FACILITY MANAGEMENT ASSOCIATION (IFMA) 1.</vt:lpstr>
      <vt:lpstr>INTERNATIONAL FACILITY MANAGEMENT ASSOCIATION (IFMA) 2.</vt:lpstr>
      <vt:lpstr>INTERNATIONAL FACILITY MANAGEMENT ASSOCIATION (IFMA) 3.</vt:lpstr>
      <vt:lpstr>INTERNATIONAL FACILITY MANAGEMENT ASSOCIATION (IFMA) 4.</vt:lpstr>
      <vt:lpstr>INTERNATIONAL FACILITY MANAGEMENT ASSOCIATION (IFMA) 5.</vt:lpstr>
      <vt:lpstr>INTERNATIONAL FACILITY MANAGEMENT ASSOCIATION (IFMA) 6.</vt:lpstr>
      <vt:lpstr>QUESTION 5: </vt:lpstr>
      <vt:lpstr>ANSWER 5:</vt:lpstr>
      <vt:lpstr>REAL PROPERTY INVENTORY (RPI) 1.</vt:lpstr>
      <vt:lpstr>Summary (1 of 3)</vt:lpstr>
      <vt:lpstr>Summary (2 of 3)</vt:lpstr>
      <vt:lpstr>Summary (3 of 3)</vt:lpstr>
    </vt:vector>
  </TitlesOfParts>
  <Company>echosvoice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Heating and Air-Conditioning Principles</dc:title>
  <dc:subject>Automotive Heating And Air Conditioning</dc:subject>
  <dc:creator>James D. Halderman</dc:creator>
  <cp:keywords>Automotive</cp:keywords>
  <cp:lastModifiedBy>Dr. John KERSHAW</cp:lastModifiedBy>
  <cp:revision>349</cp:revision>
  <dcterms:created xsi:type="dcterms:W3CDTF">2014-07-14T20:04:21Z</dcterms:created>
  <dcterms:modified xsi:type="dcterms:W3CDTF">2020-09-27T00:34:32Z</dcterms:modified>
</cp:coreProperties>
</file>