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76" r:id="rId2"/>
    <p:sldId id="395" r:id="rId3"/>
    <p:sldId id="569" r:id="rId4"/>
    <p:sldId id="570" r:id="rId5"/>
    <p:sldId id="589" r:id="rId6"/>
    <p:sldId id="588" r:id="rId7"/>
    <p:sldId id="587" r:id="rId8"/>
    <p:sldId id="586" r:id="rId9"/>
    <p:sldId id="616" r:id="rId10"/>
    <p:sldId id="617" r:id="rId11"/>
    <p:sldId id="585" r:id="rId12"/>
    <p:sldId id="584" r:id="rId13"/>
    <p:sldId id="614" r:id="rId14"/>
    <p:sldId id="615" r:id="rId15"/>
    <p:sldId id="583" r:id="rId16"/>
    <p:sldId id="595" r:id="rId17"/>
    <p:sldId id="594" r:id="rId18"/>
    <p:sldId id="593" r:id="rId19"/>
    <p:sldId id="592" r:id="rId20"/>
    <p:sldId id="591" r:id="rId21"/>
    <p:sldId id="590" r:id="rId22"/>
    <p:sldId id="579" r:id="rId23"/>
    <p:sldId id="578" r:id="rId24"/>
    <p:sldId id="599" r:id="rId25"/>
    <p:sldId id="598" r:id="rId26"/>
    <p:sldId id="580" r:id="rId27"/>
    <p:sldId id="574" r:id="rId28"/>
    <p:sldId id="597" r:id="rId29"/>
    <p:sldId id="596" r:id="rId30"/>
    <p:sldId id="577" r:id="rId31"/>
    <p:sldId id="576" r:id="rId32"/>
    <p:sldId id="603" r:id="rId33"/>
    <p:sldId id="602" r:id="rId34"/>
    <p:sldId id="601" r:id="rId35"/>
    <p:sldId id="575" r:id="rId36"/>
    <p:sldId id="609" r:id="rId37"/>
    <p:sldId id="611" r:id="rId38"/>
    <p:sldId id="555" r:id="rId39"/>
    <p:sldId id="556" r:id="rId40"/>
    <p:sldId id="608" r:id="rId41"/>
    <p:sldId id="618" r:id="rId42"/>
    <p:sldId id="619" r:id="rId43"/>
    <p:sldId id="612" r:id="rId44"/>
    <p:sldId id="607" r:id="rId45"/>
    <p:sldId id="610" r:id="rId46"/>
    <p:sldId id="600" r:id="rId47"/>
    <p:sldId id="606" r:id="rId48"/>
    <p:sldId id="563" r:id="rId49"/>
    <p:sldId id="564" r:id="rId50"/>
    <p:sldId id="565" r:id="rId51"/>
    <p:sldId id="61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EB1DE"/>
    <a:srgbClr val="003057"/>
    <a:srgbClr val="005A70"/>
    <a:srgbClr val="007FA3"/>
    <a:srgbClr val="E3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17" autoAdjust="0"/>
    <p:restoredTop sz="83248" autoAdjust="0"/>
  </p:normalViewPr>
  <p:slideViewPr>
    <p:cSldViewPr>
      <p:cViewPr varScale="1">
        <p:scale>
          <a:sx n="116" d="100"/>
          <a:sy n="116" d="100"/>
        </p:scale>
        <p:origin x="1920" y="8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00" d="100"/>
        <a:sy n="100" d="100"/>
      </p:scale>
      <p:origin x="0" y="-1902"/>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1315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3478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3739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533400"/>
            <a:ext cx="9144000" cy="33528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EEB1E204-C3E2-4A23-8B33-5A750439A2F3}" type="datetime1">
              <a:rPr lang="en-US" smtClean="0"/>
              <a:t>9/30/2020</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12"/>
          </p:nvPr>
        </p:nvSpPr>
        <p:spPr>
          <a:xfrm>
            <a:off x="8458200" y="0"/>
            <a:ext cx="685799" cy="304800"/>
          </a:xfrm>
        </p:spPr>
        <p:txBody>
          <a:bodyPr/>
          <a:lstStyle/>
          <a:p>
            <a:r>
              <a:rPr lang="en-US" dirty="0" smtClean="0"/>
              <a:t>Slide </a:t>
            </a:r>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9068B01A-3AB7-4F99-856F-9BEF9B76AD6F}" type="datetime1">
              <a:rPr lang="en-US" smtClean="0"/>
              <a:t>9/30/2020</a:t>
            </a:fld>
            <a:endParaRPr lang="en-US" dirty="0"/>
          </a:p>
        </p:txBody>
      </p:sp>
      <p:sp>
        <p:nvSpPr>
          <p:cNvPr id="4" name="Slide Number Placeholder 3"/>
          <p:cNvSpPr>
            <a:spLocks noGrp="1"/>
          </p:cNvSpPr>
          <p:nvPr>
            <p:ph type="sldNum" sz="quarter" idx="12"/>
          </p:nvPr>
        </p:nvSpPr>
        <p:spPr>
          <a:xfrm>
            <a:off x="8469312" y="-8164"/>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3ABD09BB-2E1A-4503-A76B-FAB1A017F8A1}" type="datetime1">
              <a:rPr lang="en-US" smtClean="0"/>
              <a:t>9/30/2020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76200" y="152400"/>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76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960630FA-22A7-4B3E-B365-E61686B06BF0}" type="datetime1">
              <a:rPr lang="en-US" smtClean="0"/>
              <a:t>9/30/2020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4656C25A-EB2A-4FB6-AAA6-66B8CB104E7C}" type="datetime1">
              <a:rPr lang="en-US" smtClean="0"/>
              <a:t>9/30/2020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8B4175F5-84D3-4D2F-A83A-7723BA9C27EA}" type="datetime1">
              <a:rPr lang="en-US" smtClean="0"/>
              <a:t>9/30/2020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Slide Number Placeholder 5"/>
          <p:cNvSpPr>
            <a:spLocks noGrp="1"/>
          </p:cNvSpPr>
          <p:nvPr>
            <p:ph type="sldNum" sz="quarter" idx="12"/>
          </p:nvPr>
        </p:nvSpPr>
        <p:spPr>
          <a:xfrm>
            <a:off x="8469312" y="0"/>
            <a:ext cx="674688" cy="295952"/>
          </a:xfrm>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2BC2CE92-3FA3-4F94-AE51-EF39B2ACEAC9}" type="datetime1">
              <a:rPr lang="en-US" smtClean="0"/>
              <a:t>9/30/2020</a:t>
            </a:fld>
            <a:endParaRPr lang="en-US" dirty="0"/>
          </a:p>
        </p:txBody>
      </p:sp>
      <p:sp>
        <p:nvSpPr>
          <p:cNvPr id="4" name="Slide Number Placeholder 3"/>
          <p:cNvSpPr>
            <a:spLocks noGrp="1"/>
          </p:cNvSpPr>
          <p:nvPr>
            <p:ph type="sldNum" sz="quarter" idx="12"/>
          </p:nvPr>
        </p:nvSpPr>
        <p:spPr>
          <a:xfrm>
            <a:off x="8469312" y="0"/>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F44BECEC-A0B8-4B43-BDF9-86D196C84C3A}" type="datetime1">
              <a:rPr lang="en-US" smtClean="0"/>
              <a:t>9/30/2020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BA0579D9-AD2E-4CB8-A3BC-32A95FCD26ED}" type="datetime1">
              <a:rPr lang="en-US" smtClean="0"/>
              <a:t>9/30/2020</a:t>
            </a:fld>
            <a:endParaRPr lang="en-US" dirty="0"/>
          </a:p>
        </p:txBody>
      </p:sp>
      <p:sp>
        <p:nvSpPr>
          <p:cNvPr id="7"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fld id="{5A15206B-1D83-4D1C-88F6-AF9FF1AA2CFD}" type="datetime1">
              <a:rPr lang="en-US" smtClean="0"/>
              <a:t>9/30/2020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6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469312" y="0"/>
            <a:ext cx="674688" cy="295952"/>
          </a:xfrm>
          <a:prstGeom prst="rect">
            <a:avLst/>
          </a:prstGeom>
        </p:spPr>
        <p:txBody>
          <a:bodyPr vert="horz" lIns="91440" tIns="45720" rIns="91440" bIns="45720" rtlCol="0" anchor="ctr"/>
          <a:lstStyle>
            <a:lvl1pPr algn="r">
              <a:defRPr sz="900">
                <a:solidFill>
                  <a:schemeClr val="bg1"/>
                </a:solidFill>
              </a:defRPr>
            </a:lvl1pPr>
          </a:lstStyle>
          <a:p>
            <a:r>
              <a:rPr lang="en-US" dirty="0" smtClean="0"/>
              <a:t> Slide </a:t>
            </a:r>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vk_DTAYVqR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QOTZVLQIkDE"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youtu.be/EwwqUoS5PA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6I5bmxnmMKw"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u76tp1kh6o"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12 </a:t>
            </a:r>
            <a:endParaRPr lang="en-US" b="1" dirty="0"/>
          </a:p>
        </p:txBody>
      </p:sp>
      <p:sp>
        <p:nvSpPr>
          <p:cNvPr id="5" name="Text Placeholder 4"/>
          <p:cNvSpPr>
            <a:spLocks noGrp="1"/>
          </p:cNvSpPr>
          <p:nvPr>
            <p:ph type="body" sz="quarter" idx="15"/>
          </p:nvPr>
        </p:nvSpPr>
        <p:spPr/>
        <p:txBody>
          <a:bodyPr/>
          <a:lstStyle/>
          <a:p>
            <a:r>
              <a:rPr lang="en-US" sz="3200" b="1" dirty="0" smtClean="0"/>
              <a:t>Product Design For Environment (</a:t>
            </a:r>
            <a:r>
              <a:rPr lang="en-US" sz="3200" b="1" dirty="0"/>
              <a:t>DFE)</a:t>
            </a:r>
            <a:endParaRPr lang="en-US" sz="3200" b="1" dirty="0" smtClean="0"/>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1:</a:t>
            </a:r>
            <a:endParaRPr lang="en-US" sz="3200" dirty="0">
              <a:solidFill>
                <a:srgbClr val="F8F9D3"/>
              </a:solidFill>
            </a:endParaRPr>
          </a:p>
        </p:txBody>
      </p:sp>
      <p:sp>
        <p:nvSpPr>
          <p:cNvPr id="6" name="Rectangle 5"/>
          <p:cNvSpPr/>
          <p:nvPr/>
        </p:nvSpPr>
        <p:spPr>
          <a:xfrm>
            <a:off x="436605" y="1859280"/>
            <a:ext cx="8534400" cy="707886"/>
          </a:xfrm>
          <a:prstGeom prst="rect">
            <a:avLst/>
          </a:prstGeom>
        </p:spPr>
        <p:txBody>
          <a:bodyPr wrap="square">
            <a:spAutoFit/>
          </a:bodyPr>
          <a:lstStyle/>
          <a:p>
            <a:r>
              <a:rPr lang="en-US" sz="4000" dirty="0">
                <a:solidFill>
                  <a:srgbClr val="000000"/>
                </a:solidFill>
              </a:rPr>
              <a:t>DFE (Design for the Environment)</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211299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5.</a:t>
            </a:r>
            <a:endParaRPr lang="en-US" dirty="0"/>
          </a:p>
        </p:txBody>
      </p:sp>
      <p:sp>
        <p:nvSpPr>
          <p:cNvPr id="3" name="Content Placeholder 2"/>
          <p:cNvSpPr>
            <a:spLocks noGrp="1"/>
          </p:cNvSpPr>
          <p:nvPr>
            <p:ph idx="1"/>
          </p:nvPr>
        </p:nvSpPr>
        <p:spPr/>
        <p:txBody>
          <a:bodyPr/>
          <a:lstStyle/>
          <a:p>
            <a:r>
              <a:rPr lang="en-US" b="1" dirty="0"/>
              <a:t>Industrial </a:t>
            </a:r>
            <a:r>
              <a:rPr lang="en-US" b="1" dirty="0" smtClean="0"/>
              <a:t>Ecology</a:t>
            </a:r>
          </a:p>
          <a:p>
            <a:pPr lvl="1"/>
            <a:r>
              <a:rPr lang="en-US" dirty="0" smtClean="0"/>
              <a:t>Biosphere </a:t>
            </a:r>
            <a:r>
              <a:rPr lang="en-US" dirty="0"/>
              <a:t>provides a </a:t>
            </a:r>
            <a:r>
              <a:rPr lang="en-US" dirty="0" smtClean="0"/>
              <a:t>model</a:t>
            </a:r>
          </a:p>
          <a:p>
            <a:pPr lvl="1"/>
            <a:r>
              <a:rPr lang="en-US" dirty="0" smtClean="0"/>
              <a:t>Cycling </a:t>
            </a:r>
            <a:r>
              <a:rPr lang="en-US" dirty="0"/>
              <a:t>of </a:t>
            </a:r>
            <a:r>
              <a:rPr lang="en-US" dirty="0" smtClean="0"/>
              <a:t>resources</a:t>
            </a:r>
          </a:p>
          <a:p>
            <a:pPr lvl="1"/>
            <a:r>
              <a:rPr lang="en-US" dirty="0" smtClean="0"/>
              <a:t>Nature </a:t>
            </a:r>
            <a:r>
              <a:rPr lang="en-US" dirty="0"/>
              <a:t>is a closed-loop system </a:t>
            </a:r>
            <a:endParaRPr lang="en-US" dirty="0" smtClean="0"/>
          </a:p>
          <a:p>
            <a:pPr lvl="1"/>
            <a:r>
              <a:rPr lang="en-US" dirty="0" smtClean="0"/>
              <a:t>Circulates matter</a:t>
            </a:r>
          </a:p>
          <a:p>
            <a:pPr lvl="1"/>
            <a:r>
              <a:rPr lang="en-US" dirty="0" smtClean="0"/>
              <a:t>Waste </a:t>
            </a:r>
            <a:r>
              <a:rPr lang="en-US" dirty="0"/>
              <a:t>from one organism is food for </a:t>
            </a:r>
            <a:r>
              <a:rPr lang="en-US" dirty="0" smtClean="0"/>
              <a:t>another</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188525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000" dirty="0" smtClean="0"/>
              <a:t>FIGURE 12-3 </a:t>
            </a:r>
            <a:r>
              <a:rPr lang="en-US" sz="2000" dirty="0"/>
              <a:t>identifies an industrial system that is contained within a natural system rather than separating it from the industrial mechanism.  Near </a:t>
            </a:r>
            <a:r>
              <a:rPr lang="en-US" sz="2000" dirty="0" smtClean="0"/>
              <a:t>end cycle</a:t>
            </a:r>
            <a:r>
              <a:rPr lang="en-US" sz="2000" dirty="0"/>
              <a:t>, </a:t>
            </a:r>
            <a:r>
              <a:rPr lang="en-US" sz="2000" dirty="0" smtClean="0"/>
              <a:t>industrial </a:t>
            </a:r>
            <a:r>
              <a:rPr lang="en-US" sz="2000" dirty="0"/>
              <a:t>mechanism would interact with </a:t>
            </a:r>
            <a:r>
              <a:rPr lang="en-US" sz="2000" dirty="0" smtClean="0"/>
              <a:t>natural </a:t>
            </a:r>
            <a:r>
              <a:rPr lang="en-US" sz="2000" dirty="0"/>
              <a:t>world in a sustainable </a:t>
            </a:r>
            <a:r>
              <a:rPr lang="en-US" sz="2000" dirty="0" smtClean="0"/>
              <a:t>way. </a:t>
            </a:r>
            <a:endParaRPr lang="en-US" sz="2000" dirty="0"/>
          </a:p>
        </p:txBody>
      </p:sp>
      <p:pic>
        <p:nvPicPr>
          <p:cNvPr id="5" name="Content Placeholder 4"/>
          <p:cNvPicPr>
            <a:picLocks noGrp="1" noChangeAspect="1"/>
          </p:cNvPicPr>
          <p:nvPr>
            <p:ph idx="1"/>
          </p:nvPr>
        </p:nvPicPr>
        <p:blipFill>
          <a:blip r:embed="rId2"/>
          <a:stretch>
            <a:fillRect/>
          </a:stretch>
        </p:blipFill>
        <p:spPr>
          <a:xfrm>
            <a:off x="2362200" y="1349722"/>
            <a:ext cx="4811712" cy="5009948"/>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27802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2:</a:t>
            </a:r>
            <a:endParaRPr lang="en-US" dirty="0">
              <a:solidFill>
                <a:srgbClr val="F8F9D3"/>
              </a:solidFill>
            </a:endParaRPr>
          </a:p>
        </p:txBody>
      </p:sp>
      <p:sp>
        <p:nvSpPr>
          <p:cNvPr id="3" name="Rectangle 2"/>
          <p:cNvSpPr/>
          <p:nvPr/>
        </p:nvSpPr>
        <p:spPr>
          <a:xfrm>
            <a:off x="152400" y="1447800"/>
            <a:ext cx="8991600" cy="2677656"/>
          </a:xfrm>
          <a:prstGeom prst="rect">
            <a:avLst/>
          </a:prstGeom>
        </p:spPr>
        <p:txBody>
          <a:bodyPr wrap="square">
            <a:spAutoFit/>
          </a:bodyPr>
          <a:lstStyle/>
          <a:p>
            <a:r>
              <a:rPr lang="en-US" sz="2800" dirty="0" smtClean="0">
                <a:solidFill>
                  <a:srgbClr val="000000"/>
                </a:solidFill>
              </a:rPr>
              <a:t>The </a:t>
            </a:r>
            <a:r>
              <a:rPr lang="en-US" sz="2800" dirty="0">
                <a:solidFill>
                  <a:srgbClr val="000000"/>
                </a:solidFill>
              </a:rPr>
              <a:t>________________provides a model for the cycling of resources.</a:t>
            </a:r>
          </a:p>
          <a:p>
            <a:r>
              <a:rPr lang="en-US" sz="2800" dirty="0">
                <a:solidFill>
                  <a:srgbClr val="000000"/>
                </a:solidFill>
              </a:rPr>
              <a:t>a.	Ionosphere</a:t>
            </a:r>
          </a:p>
          <a:p>
            <a:r>
              <a:rPr lang="en-US" sz="2800" dirty="0">
                <a:solidFill>
                  <a:srgbClr val="000000"/>
                </a:solidFill>
              </a:rPr>
              <a:t>b.	</a:t>
            </a:r>
            <a:r>
              <a:rPr lang="en-US" sz="2800" dirty="0" smtClean="0">
                <a:solidFill>
                  <a:srgbClr val="000000"/>
                </a:solidFill>
              </a:rPr>
              <a:t>Biosphere</a:t>
            </a:r>
            <a:endParaRPr lang="en-US" sz="2800" dirty="0">
              <a:solidFill>
                <a:srgbClr val="000000"/>
              </a:solidFill>
            </a:endParaRPr>
          </a:p>
          <a:p>
            <a:r>
              <a:rPr lang="en-US" sz="2800" dirty="0">
                <a:solidFill>
                  <a:srgbClr val="000000"/>
                </a:solidFill>
              </a:rPr>
              <a:t>c.	Hydrosphere</a:t>
            </a:r>
          </a:p>
          <a:p>
            <a:r>
              <a:rPr lang="en-US" sz="2800" dirty="0">
                <a:solidFill>
                  <a:srgbClr val="000000"/>
                </a:solidFill>
              </a:rPr>
              <a:t>d.	Lithosphere</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13</a:t>
            </a:fld>
            <a:endParaRPr lang="en-US" dirty="0"/>
          </a:p>
        </p:txBody>
      </p:sp>
    </p:spTree>
    <p:extLst>
      <p:ext uri="{BB962C8B-B14F-4D97-AF65-F5344CB8AC3E}">
        <p14:creationId xmlns:p14="http://schemas.microsoft.com/office/powerpoint/2010/main" val="152130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2:</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biosphere</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22365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6.</a:t>
            </a:r>
            <a:endParaRPr lang="en-US" dirty="0"/>
          </a:p>
        </p:txBody>
      </p:sp>
      <p:sp>
        <p:nvSpPr>
          <p:cNvPr id="3" name="Content Placeholder 2"/>
          <p:cNvSpPr>
            <a:spLocks noGrp="1"/>
          </p:cNvSpPr>
          <p:nvPr>
            <p:ph idx="1"/>
          </p:nvPr>
        </p:nvSpPr>
        <p:spPr/>
        <p:txBody>
          <a:bodyPr/>
          <a:lstStyle/>
          <a:p>
            <a:r>
              <a:rPr lang="en-US" b="1" dirty="0"/>
              <a:t>DFE Product Design</a:t>
            </a:r>
          </a:p>
          <a:p>
            <a:pPr lvl="1"/>
            <a:r>
              <a:rPr lang="en-US" dirty="0" smtClean="0"/>
              <a:t>Goal </a:t>
            </a:r>
            <a:r>
              <a:rPr lang="en-US" dirty="0"/>
              <a:t>of DFE product design </a:t>
            </a:r>
            <a:endParaRPr lang="en-US" dirty="0" smtClean="0"/>
          </a:p>
          <a:p>
            <a:pPr lvl="1"/>
            <a:r>
              <a:rPr lang="en-US" dirty="0" smtClean="0"/>
              <a:t>Design </a:t>
            </a:r>
            <a:r>
              <a:rPr lang="en-US" dirty="0"/>
              <a:t>not just products but product </a:t>
            </a:r>
            <a:r>
              <a:rPr lang="en-US" dirty="0" smtClean="0"/>
              <a:t>lifecycles</a:t>
            </a:r>
          </a:p>
          <a:p>
            <a:pPr lvl="1"/>
            <a:r>
              <a:rPr lang="en-US" dirty="0" smtClean="0"/>
              <a:t>Use DFE </a:t>
            </a:r>
            <a:r>
              <a:rPr lang="en-US" dirty="0"/>
              <a:t>principles to influence </a:t>
            </a:r>
            <a:endParaRPr lang="en-US" dirty="0" smtClean="0"/>
          </a:p>
          <a:p>
            <a:pPr lvl="1"/>
            <a:r>
              <a:rPr lang="en-US" dirty="0" smtClean="0"/>
              <a:t>Impacts </a:t>
            </a:r>
            <a:r>
              <a:rPr lang="en-US" dirty="0"/>
              <a:t>of product from </a:t>
            </a:r>
            <a:r>
              <a:rPr lang="en-US" dirty="0" smtClean="0"/>
              <a:t>sourcing </a:t>
            </a:r>
            <a:r>
              <a:rPr lang="en-US" dirty="0"/>
              <a:t>and delivery </a:t>
            </a:r>
            <a:endParaRPr lang="en-US" dirty="0" smtClean="0"/>
          </a:p>
          <a:p>
            <a:pPr lvl="1"/>
            <a:r>
              <a:rPr lang="en-US" dirty="0"/>
              <a:t>O</a:t>
            </a:r>
            <a:r>
              <a:rPr lang="en-US" dirty="0" smtClean="0"/>
              <a:t>f </a:t>
            </a:r>
            <a:r>
              <a:rPr lang="en-US" dirty="0"/>
              <a:t>raw materials to </a:t>
            </a:r>
            <a:r>
              <a:rPr lang="en-US" dirty="0" smtClean="0"/>
              <a:t>production</a:t>
            </a:r>
          </a:p>
          <a:p>
            <a:pPr lvl="1"/>
            <a:r>
              <a:rPr lang="en-US" dirty="0" smtClean="0"/>
              <a:t>To eventual </a:t>
            </a:r>
            <a:r>
              <a:rPr lang="en-US" dirty="0"/>
              <a:t>disposal of </a:t>
            </a:r>
            <a:r>
              <a:rPr lang="en-US" dirty="0" smtClean="0"/>
              <a:t>product</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143703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1.</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smtClean="0"/>
              <a:t>Eco-Efficiency</a:t>
            </a:r>
          </a:p>
          <a:p>
            <a:pPr lvl="1"/>
            <a:r>
              <a:rPr lang="en-US" dirty="0" smtClean="0"/>
              <a:t>Used </a:t>
            </a:r>
            <a:r>
              <a:rPr lang="en-US" dirty="0"/>
              <a:t>to promote a </a:t>
            </a:r>
            <a:r>
              <a:rPr lang="en-US" dirty="0" smtClean="0"/>
              <a:t>transformation</a:t>
            </a:r>
          </a:p>
          <a:p>
            <a:pPr lvl="1"/>
            <a:r>
              <a:rPr lang="en-US" dirty="0" smtClean="0"/>
              <a:t>From </a:t>
            </a:r>
            <a:r>
              <a:rPr lang="en-US" dirty="0"/>
              <a:t>unsustainable development to </a:t>
            </a:r>
            <a:r>
              <a:rPr lang="en-US" dirty="0" smtClean="0"/>
              <a:t>sustainable development</a:t>
            </a:r>
          </a:p>
          <a:p>
            <a:pPr lvl="1"/>
            <a:r>
              <a:rPr lang="en-US" dirty="0" smtClean="0"/>
              <a:t>Based </a:t>
            </a:r>
            <a:r>
              <a:rPr lang="en-US" dirty="0"/>
              <a:t>on </a:t>
            </a:r>
            <a:r>
              <a:rPr lang="en-US" dirty="0" smtClean="0"/>
              <a:t>concept </a:t>
            </a:r>
            <a:r>
              <a:rPr lang="en-US" dirty="0"/>
              <a:t>of creating more goods and services </a:t>
            </a:r>
            <a:endParaRPr lang="en-US" dirty="0" smtClean="0"/>
          </a:p>
          <a:p>
            <a:pPr lvl="1"/>
            <a:r>
              <a:rPr lang="en-US" dirty="0" smtClean="0"/>
              <a:t>Using </a:t>
            </a:r>
            <a:r>
              <a:rPr lang="en-US" dirty="0"/>
              <a:t>fewer resources and creating less </a:t>
            </a:r>
            <a:r>
              <a:rPr lang="en-US" dirty="0" smtClean="0"/>
              <a:t>waste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1143000" y="5426100"/>
            <a:ext cx="682811" cy="682811"/>
          </a:xfrm>
          <a:prstGeom prst="rect">
            <a:avLst/>
          </a:prstGeom>
        </p:spPr>
      </p:pic>
      <p:sp>
        <p:nvSpPr>
          <p:cNvPr id="6" name="Rectangle 5"/>
          <p:cNvSpPr/>
          <p:nvPr/>
        </p:nvSpPr>
        <p:spPr>
          <a:xfrm>
            <a:off x="1794919" y="5456992"/>
            <a:ext cx="2916183"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Design and Reuse: 28:49</a:t>
            </a:r>
            <a:endParaRPr lang="en-US" dirty="0"/>
          </a:p>
        </p:txBody>
      </p:sp>
    </p:spTree>
    <p:extLst>
      <p:ext uri="{BB962C8B-B14F-4D97-AF65-F5344CB8AC3E}">
        <p14:creationId xmlns:p14="http://schemas.microsoft.com/office/powerpoint/2010/main" val="397064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236452"/>
          </a:xfrm>
        </p:spPr>
        <p:txBody>
          <a:bodyPr/>
          <a:lstStyle/>
          <a:p>
            <a:r>
              <a:rPr lang="en-US" sz="2000" dirty="0" smtClean="0"/>
              <a:t>FIGURE 12-4 </a:t>
            </a:r>
            <a:r>
              <a:rPr lang="en-US" sz="2000" dirty="0"/>
              <a:t>shows </a:t>
            </a:r>
            <a:r>
              <a:rPr lang="en-US" sz="2000" dirty="0" smtClean="0"/>
              <a:t>Eco-Efficiency </a:t>
            </a:r>
            <a:r>
              <a:rPr lang="en-US" sz="2000" dirty="0"/>
              <a:t>diagram from Nissan on driving to conserve energy.  Efficiency with </a:t>
            </a:r>
            <a:r>
              <a:rPr lang="en-US" sz="2000" dirty="0" smtClean="0"/>
              <a:t>environment </a:t>
            </a:r>
            <a:r>
              <a:rPr lang="en-US" sz="2000" dirty="0"/>
              <a:t>means generating more value in more product usefulness and more financial benefit with less energy and resource consumption, which delivers less harm to </a:t>
            </a:r>
            <a:r>
              <a:rPr lang="en-US" sz="2000" dirty="0" smtClean="0"/>
              <a:t>environment</a:t>
            </a:r>
            <a:r>
              <a:rPr lang="en-US" sz="2000" dirty="0"/>
              <a:t>. </a:t>
            </a:r>
          </a:p>
        </p:txBody>
      </p:sp>
      <p:pic>
        <p:nvPicPr>
          <p:cNvPr id="5" name="Content Placeholder 4"/>
          <p:cNvPicPr>
            <a:picLocks noGrp="1" noChangeAspect="1"/>
          </p:cNvPicPr>
          <p:nvPr>
            <p:ph idx="1"/>
          </p:nvPr>
        </p:nvPicPr>
        <p:blipFill>
          <a:blip r:embed="rId2"/>
          <a:stretch>
            <a:fillRect/>
          </a:stretch>
        </p:blipFill>
        <p:spPr>
          <a:xfrm>
            <a:off x="259441" y="1388852"/>
            <a:ext cx="8209871" cy="5011948"/>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22159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2.</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Eco-Efficiency</a:t>
            </a:r>
            <a:r>
              <a:rPr lang="en-US" dirty="0"/>
              <a:t> </a:t>
            </a:r>
            <a:endParaRPr lang="en-US" dirty="0" smtClean="0"/>
          </a:p>
          <a:p>
            <a:pPr lvl="1"/>
            <a:r>
              <a:rPr lang="en-US" dirty="0" smtClean="0"/>
              <a:t>Ratio </a:t>
            </a:r>
            <a:r>
              <a:rPr lang="en-US" dirty="0"/>
              <a:t>between </a:t>
            </a:r>
            <a:r>
              <a:rPr lang="en-US" dirty="0" smtClean="0"/>
              <a:t>added </a:t>
            </a:r>
            <a:r>
              <a:rPr lang="en-US" dirty="0"/>
              <a:t>value of what has been produced </a:t>
            </a:r>
            <a:endParaRPr lang="en-US" dirty="0" smtClean="0"/>
          </a:p>
          <a:p>
            <a:pPr lvl="1"/>
            <a:r>
              <a:rPr lang="en-US" dirty="0" smtClean="0"/>
              <a:t>&amp; environment </a:t>
            </a:r>
            <a:r>
              <a:rPr lang="en-US" dirty="0"/>
              <a:t>impact of that product or </a:t>
            </a:r>
            <a:r>
              <a:rPr lang="en-US" dirty="0" smtClean="0"/>
              <a:t>service </a:t>
            </a:r>
          </a:p>
          <a:p>
            <a:pPr lvl="1"/>
            <a:r>
              <a:rPr lang="en-US" dirty="0" smtClean="0"/>
              <a:t>Main </a:t>
            </a:r>
            <a:r>
              <a:rPr lang="en-US" dirty="0"/>
              <a:t>tools used to promote a transformation </a:t>
            </a:r>
            <a:endParaRPr lang="en-US" dirty="0" smtClean="0"/>
          </a:p>
          <a:p>
            <a:pPr lvl="1"/>
            <a:r>
              <a:rPr lang="en-US" dirty="0" smtClean="0"/>
              <a:t>From </a:t>
            </a:r>
            <a:r>
              <a:rPr lang="en-US" dirty="0"/>
              <a:t>unsustainable development to one of </a:t>
            </a:r>
            <a:endParaRPr lang="en-US" dirty="0" smtClean="0"/>
          </a:p>
          <a:p>
            <a:pPr lvl="1"/>
            <a:r>
              <a:rPr lang="en-US" dirty="0" smtClean="0"/>
              <a:t>Sustainable development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193770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3.</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National Ambient Air Quality Standards (NAAQS)</a:t>
            </a:r>
          </a:p>
          <a:p>
            <a:pPr lvl="1"/>
            <a:r>
              <a:rPr lang="en-US" dirty="0" smtClean="0"/>
              <a:t>Established </a:t>
            </a:r>
            <a:r>
              <a:rPr lang="en-US" dirty="0"/>
              <a:t>by </a:t>
            </a:r>
            <a:r>
              <a:rPr lang="en-US" dirty="0" smtClean="0"/>
              <a:t>EPA from Clean </a:t>
            </a:r>
            <a:r>
              <a:rPr lang="en-US" dirty="0"/>
              <a:t>Air </a:t>
            </a:r>
            <a:r>
              <a:rPr lang="en-US" dirty="0" smtClean="0"/>
              <a:t>Act</a:t>
            </a:r>
          </a:p>
          <a:p>
            <a:pPr lvl="1"/>
            <a:r>
              <a:rPr lang="en-US" dirty="0" smtClean="0"/>
              <a:t>Protect </a:t>
            </a:r>
            <a:r>
              <a:rPr lang="en-US" dirty="0"/>
              <a:t>human health, with an adequate margin of </a:t>
            </a:r>
            <a:r>
              <a:rPr lang="en-US" dirty="0" smtClean="0"/>
              <a:t>safety</a:t>
            </a:r>
          </a:p>
          <a:p>
            <a:pPr lvl="1"/>
            <a:r>
              <a:rPr lang="en-US" dirty="0" smtClean="0"/>
              <a:t>Sensitive </a:t>
            </a:r>
            <a:r>
              <a:rPr lang="en-US" dirty="0"/>
              <a:t>populations such as children, </a:t>
            </a:r>
            <a:r>
              <a:rPr lang="en-US" dirty="0" smtClean="0"/>
              <a:t>elderly, etc.</a:t>
            </a:r>
          </a:p>
          <a:p>
            <a:pPr lvl="1"/>
            <a:r>
              <a:rPr lang="en-US" dirty="0" smtClean="0"/>
              <a:t>Secondary </a:t>
            </a:r>
            <a:r>
              <a:rPr lang="en-US" dirty="0"/>
              <a:t>standards </a:t>
            </a:r>
            <a:r>
              <a:rPr lang="en-US" dirty="0" smtClean="0"/>
              <a:t>designed </a:t>
            </a:r>
            <a:r>
              <a:rPr lang="en-US" dirty="0"/>
              <a:t>to protect public welfare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170120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8915400" cy="4525963"/>
          </a:xfrm>
        </p:spPr>
        <p:txBody>
          <a:bodyPr/>
          <a:lstStyle/>
          <a:p>
            <a:pPr marL="514350" indent="-514350">
              <a:buFont typeface="+mj-lt"/>
              <a:buAutoNum type="arabicPeriod"/>
            </a:pPr>
            <a:r>
              <a:rPr lang="en-US" sz="2400" dirty="0" smtClean="0"/>
              <a:t>Discuss </a:t>
            </a:r>
            <a:r>
              <a:rPr lang="en-US" sz="2400" dirty="0"/>
              <a:t>design for  the environment</a:t>
            </a:r>
          </a:p>
          <a:p>
            <a:pPr marL="514350" indent="-514350">
              <a:buFont typeface="+mj-lt"/>
              <a:buAutoNum type="arabicPeriod"/>
            </a:pPr>
            <a:r>
              <a:rPr lang="en-US" sz="2400" dirty="0" smtClean="0"/>
              <a:t>Define </a:t>
            </a:r>
            <a:r>
              <a:rPr lang="en-US" sz="2400" dirty="0"/>
              <a:t>Eco-Efficiency</a:t>
            </a:r>
          </a:p>
          <a:p>
            <a:pPr marL="514350" indent="-514350">
              <a:buFont typeface="+mj-lt"/>
              <a:buAutoNum type="arabicPeriod"/>
            </a:pPr>
            <a:r>
              <a:rPr lang="en-US" sz="2400" dirty="0" smtClean="0"/>
              <a:t>Describe </a:t>
            </a:r>
            <a:r>
              <a:rPr lang="en-US" sz="2400" dirty="0"/>
              <a:t>design for energy efficiency</a:t>
            </a:r>
          </a:p>
          <a:p>
            <a:pPr marL="514350" indent="-514350">
              <a:buFont typeface="+mj-lt"/>
              <a:buAutoNum type="arabicPeriod"/>
            </a:pPr>
            <a:r>
              <a:rPr lang="en-US" sz="2400" dirty="0" smtClean="0"/>
              <a:t>Explain </a:t>
            </a:r>
            <a:r>
              <a:rPr lang="en-US" sz="2400" dirty="0"/>
              <a:t>design for disposal or reuse</a:t>
            </a:r>
          </a:p>
          <a:p>
            <a:pPr marL="514350" indent="-514350">
              <a:buFont typeface="+mj-lt"/>
              <a:buAutoNum type="arabicPeriod"/>
            </a:pPr>
            <a:r>
              <a:rPr lang="en-US" sz="2400" dirty="0" smtClean="0"/>
              <a:t>Describe </a:t>
            </a:r>
            <a:r>
              <a:rPr lang="en-US" sz="2400" dirty="0"/>
              <a:t>design for environmental processing and manufacturing</a:t>
            </a:r>
          </a:p>
          <a:p>
            <a:pPr marL="514350" indent="-51435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4.</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Eco-Efficiency History</a:t>
            </a:r>
          </a:p>
          <a:p>
            <a:pPr lvl="1"/>
            <a:r>
              <a:rPr lang="en-US" dirty="0" smtClean="0"/>
              <a:t>WBCSD </a:t>
            </a:r>
            <a:r>
              <a:rPr lang="en-US" dirty="0"/>
              <a:t>(World Business Council for Sustainable Development) </a:t>
            </a:r>
            <a:endParaRPr lang="en-US" dirty="0" smtClean="0"/>
          </a:p>
          <a:p>
            <a:pPr lvl="2"/>
            <a:r>
              <a:rPr lang="en-US" dirty="0"/>
              <a:t>C</a:t>
            </a:r>
            <a:r>
              <a:rPr lang="en-US" dirty="0" smtClean="0"/>
              <a:t>reated term eco-efficiency</a:t>
            </a:r>
            <a:endParaRPr lang="en-US" dirty="0"/>
          </a:p>
          <a:p>
            <a:pPr lvl="1"/>
            <a:r>
              <a:rPr lang="en-US" b="1" dirty="0" smtClean="0"/>
              <a:t>Eco-Efficiency</a:t>
            </a:r>
            <a:r>
              <a:rPr lang="en-US" dirty="0" smtClean="0"/>
              <a:t> </a:t>
            </a:r>
          </a:p>
          <a:p>
            <a:pPr lvl="2"/>
            <a:r>
              <a:rPr lang="en-US" dirty="0" smtClean="0"/>
              <a:t>Delivery </a:t>
            </a:r>
            <a:r>
              <a:rPr lang="en-US" dirty="0"/>
              <a:t>of competitive priced goods and </a:t>
            </a:r>
            <a:r>
              <a:rPr lang="en-US" dirty="0" smtClean="0"/>
              <a:t>services</a:t>
            </a:r>
          </a:p>
          <a:p>
            <a:pPr lvl="2"/>
            <a:r>
              <a:rPr lang="en-US" dirty="0" smtClean="0"/>
              <a:t>Satisfy </a:t>
            </a:r>
            <a:r>
              <a:rPr lang="en-US" dirty="0"/>
              <a:t>human needs and bring quality of </a:t>
            </a:r>
            <a:r>
              <a:rPr lang="en-US" dirty="0" smtClean="0"/>
              <a:t>life</a:t>
            </a:r>
          </a:p>
          <a:p>
            <a:pPr lvl="2"/>
            <a:r>
              <a:rPr lang="en-US" dirty="0" smtClean="0"/>
              <a:t>Reducing environmental </a:t>
            </a:r>
            <a:r>
              <a:rPr lang="en-US" dirty="0"/>
              <a:t>impacts </a:t>
            </a:r>
            <a:endParaRPr lang="en-US" dirty="0" smtClean="0"/>
          </a:p>
          <a:p>
            <a:pPr lvl="2"/>
            <a:r>
              <a:rPr lang="en-US" dirty="0" smtClean="0"/>
              <a:t>Eco </a:t>
            </a:r>
            <a:r>
              <a:rPr lang="en-US" dirty="0"/>
              <a:t>efficiency is a key part of </a:t>
            </a:r>
            <a:r>
              <a:rPr lang="en-US" dirty="0" smtClean="0"/>
              <a:t>solution </a:t>
            </a:r>
            <a:r>
              <a:rPr lang="en-US" dirty="0"/>
              <a:t>for </a:t>
            </a:r>
            <a:r>
              <a:rPr lang="en-US" dirty="0" smtClean="0"/>
              <a:t>sustainability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17416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5.</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Eco-Efficiency Metrics </a:t>
            </a:r>
          </a:p>
          <a:p>
            <a:pPr lvl="1"/>
            <a:r>
              <a:rPr lang="en-US" dirty="0" smtClean="0"/>
              <a:t>WBCSD developed 4 ratios </a:t>
            </a:r>
            <a:r>
              <a:rPr lang="en-US" dirty="0"/>
              <a:t>as a metric </a:t>
            </a:r>
            <a:endParaRPr lang="en-US" dirty="0" smtClean="0"/>
          </a:p>
          <a:p>
            <a:pPr lvl="1"/>
            <a:r>
              <a:rPr lang="en-US" dirty="0" smtClean="0"/>
              <a:t>Measure </a:t>
            </a:r>
            <a:r>
              <a:rPr lang="en-US" dirty="0"/>
              <a:t>Eco-Efficiency:  </a:t>
            </a:r>
          </a:p>
          <a:p>
            <a:pPr lvl="2"/>
            <a:r>
              <a:rPr lang="en-US" dirty="0" smtClean="0"/>
              <a:t>Environmental </a:t>
            </a:r>
            <a:r>
              <a:rPr lang="en-US" dirty="0"/>
              <a:t>productivity and its inverse</a:t>
            </a:r>
          </a:p>
          <a:p>
            <a:pPr lvl="2"/>
            <a:r>
              <a:rPr lang="en-US" dirty="0" smtClean="0"/>
              <a:t>Environmental </a:t>
            </a:r>
            <a:r>
              <a:rPr lang="en-US" dirty="0"/>
              <a:t>intensity of </a:t>
            </a:r>
            <a:r>
              <a:rPr lang="en-US" dirty="0" smtClean="0"/>
              <a:t>production</a:t>
            </a:r>
          </a:p>
          <a:p>
            <a:pPr lvl="3"/>
            <a:r>
              <a:rPr lang="en-US" dirty="0" smtClean="0"/>
              <a:t>Refers </a:t>
            </a:r>
            <a:r>
              <a:rPr lang="en-US" dirty="0"/>
              <a:t>to </a:t>
            </a:r>
            <a:r>
              <a:rPr lang="en-US" dirty="0" smtClean="0"/>
              <a:t>kingdom </a:t>
            </a:r>
            <a:r>
              <a:rPr lang="en-US" dirty="0"/>
              <a:t>of production</a:t>
            </a:r>
          </a:p>
          <a:p>
            <a:pPr lvl="2"/>
            <a:r>
              <a:rPr lang="en-US" dirty="0" smtClean="0"/>
              <a:t>Environmental </a:t>
            </a:r>
            <a:r>
              <a:rPr lang="en-US" dirty="0"/>
              <a:t>improvement cost and its inverse</a:t>
            </a:r>
          </a:p>
          <a:p>
            <a:pPr lvl="2"/>
            <a:r>
              <a:rPr lang="en-US" dirty="0" smtClean="0"/>
              <a:t>Environmental </a:t>
            </a:r>
            <a:r>
              <a:rPr lang="en-US" dirty="0"/>
              <a:t>cost-effectiveness.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413281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a:t>
            </a:r>
            <a:r>
              <a:rPr lang="en-US" dirty="0" smtClean="0"/>
              <a:t>DFE 6.</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smtClean="0"/>
              <a:t>3 Methods </a:t>
            </a:r>
          </a:p>
          <a:p>
            <a:pPr lvl="1"/>
            <a:r>
              <a:rPr lang="en-US" dirty="0" smtClean="0"/>
              <a:t>Achieve </a:t>
            </a:r>
            <a:r>
              <a:rPr lang="en-US" dirty="0"/>
              <a:t>eco-efficiency at </a:t>
            </a:r>
            <a:r>
              <a:rPr lang="en-US" dirty="0" smtClean="0"/>
              <a:t>micro-level</a:t>
            </a:r>
            <a:r>
              <a:rPr lang="en-US" dirty="0"/>
              <a:t>:</a:t>
            </a:r>
          </a:p>
          <a:p>
            <a:pPr lvl="2"/>
            <a:r>
              <a:rPr lang="en-US" dirty="0" smtClean="0"/>
              <a:t>1st </a:t>
            </a:r>
            <a:r>
              <a:rPr lang="en-US" dirty="0"/>
              <a:t>Micro Method: </a:t>
            </a:r>
            <a:r>
              <a:rPr lang="en-US" dirty="0" smtClean="0"/>
              <a:t>effects </a:t>
            </a:r>
            <a:r>
              <a:rPr lang="en-US" dirty="0"/>
              <a:t>of </a:t>
            </a:r>
            <a:r>
              <a:rPr lang="en-US" dirty="0" smtClean="0"/>
              <a:t>total </a:t>
            </a:r>
            <a:r>
              <a:rPr lang="en-US" dirty="0"/>
              <a:t>value of a product system or sector and its total concomitant environmental effects.</a:t>
            </a:r>
          </a:p>
          <a:p>
            <a:pPr lvl="2"/>
            <a:r>
              <a:rPr lang="en-US" dirty="0" smtClean="0"/>
              <a:t>2nd </a:t>
            </a:r>
            <a:r>
              <a:rPr lang="en-US" dirty="0"/>
              <a:t>Micro Method: </a:t>
            </a:r>
            <a:r>
              <a:rPr lang="en-US" dirty="0" smtClean="0"/>
              <a:t>‘</a:t>
            </a:r>
            <a:r>
              <a:rPr lang="en-US" dirty="0"/>
              <a:t>’win-win’’, which “gives a comparison between a historical reference situation and potentially new situations based on the use of new </a:t>
            </a:r>
            <a:r>
              <a:rPr lang="en-US" dirty="0" smtClean="0"/>
              <a:t>technologies </a:t>
            </a:r>
            <a:endParaRPr lang="en-US" dirty="0"/>
          </a:p>
          <a:p>
            <a:pPr lvl="2"/>
            <a:r>
              <a:rPr lang="en-US" dirty="0" smtClean="0"/>
              <a:t>3rd </a:t>
            </a:r>
            <a:r>
              <a:rPr lang="en-US" dirty="0"/>
              <a:t>Micro Method: is difference eco-efficiency, which is similar to the win-win method, but removes all irrelevant alternatives to heighten potential for optimal technologies while comparing two alternatives.</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2605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7.</a:t>
            </a:r>
            <a:endParaRPr lang="en-US" dirty="0"/>
          </a:p>
        </p:txBody>
      </p:sp>
      <p:sp>
        <p:nvSpPr>
          <p:cNvPr id="3" name="Content Placeholder 2"/>
          <p:cNvSpPr>
            <a:spLocks noGrp="1"/>
          </p:cNvSpPr>
          <p:nvPr>
            <p:ph idx="1"/>
          </p:nvPr>
        </p:nvSpPr>
        <p:spPr/>
        <p:txBody>
          <a:bodyPr/>
          <a:lstStyle/>
          <a:p>
            <a:r>
              <a:rPr lang="en-US" b="1" dirty="0" smtClean="0"/>
              <a:t>Goals/Objectives </a:t>
            </a:r>
            <a:r>
              <a:rPr lang="en-US" b="1" dirty="0"/>
              <a:t>o</a:t>
            </a:r>
            <a:r>
              <a:rPr lang="en-US" b="1" dirty="0" smtClean="0"/>
              <a:t>f Eco-efficiency: </a:t>
            </a:r>
          </a:p>
          <a:p>
            <a:pPr lvl="1"/>
            <a:r>
              <a:rPr lang="en-US" dirty="0" smtClean="0"/>
              <a:t>Reduction </a:t>
            </a:r>
            <a:r>
              <a:rPr lang="en-US" dirty="0"/>
              <a:t>in material intensity of goods or services</a:t>
            </a:r>
          </a:p>
          <a:p>
            <a:pPr lvl="1"/>
            <a:r>
              <a:rPr lang="en-US" dirty="0" smtClean="0"/>
              <a:t>Reduction </a:t>
            </a:r>
            <a:r>
              <a:rPr lang="en-US" dirty="0"/>
              <a:t>in energy intensity of goods or services</a:t>
            </a:r>
          </a:p>
          <a:p>
            <a:pPr lvl="1"/>
            <a:r>
              <a:rPr lang="en-US" dirty="0" smtClean="0"/>
              <a:t>Reduced </a:t>
            </a:r>
            <a:r>
              <a:rPr lang="en-US" dirty="0"/>
              <a:t>dispersion of toxic materials</a:t>
            </a:r>
          </a:p>
          <a:p>
            <a:pPr lvl="1"/>
            <a:r>
              <a:rPr lang="en-US" dirty="0" smtClean="0"/>
              <a:t>Improved </a:t>
            </a:r>
            <a:r>
              <a:rPr lang="en-US" dirty="0"/>
              <a:t>recyclability</a:t>
            </a:r>
          </a:p>
          <a:p>
            <a:pPr lvl="1"/>
            <a:r>
              <a:rPr lang="en-US" dirty="0" smtClean="0"/>
              <a:t>Maximum </a:t>
            </a:r>
            <a:r>
              <a:rPr lang="en-US" dirty="0"/>
              <a:t>use of renewable resources</a:t>
            </a:r>
          </a:p>
          <a:p>
            <a:pPr lvl="1"/>
            <a:r>
              <a:rPr lang="en-US" dirty="0" smtClean="0"/>
              <a:t>Greater </a:t>
            </a:r>
            <a:r>
              <a:rPr lang="en-US" dirty="0"/>
              <a:t>durability of products</a:t>
            </a:r>
          </a:p>
          <a:p>
            <a:pPr lvl="1"/>
            <a:r>
              <a:rPr lang="en-US" dirty="0" smtClean="0"/>
              <a:t>Increased </a:t>
            </a:r>
            <a:r>
              <a:rPr lang="en-US" dirty="0"/>
              <a:t>service intensity of goods and services.</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38660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8.</a:t>
            </a:r>
            <a:endParaRPr lang="en-US" dirty="0"/>
          </a:p>
        </p:txBody>
      </p:sp>
      <p:sp>
        <p:nvSpPr>
          <p:cNvPr id="3" name="Content Placeholder 2"/>
          <p:cNvSpPr>
            <a:spLocks noGrp="1"/>
          </p:cNvSpPr>
          <p:nvPr>
            <p:ph idx="1"/>
          </p:nvPr>
        </p:nvSpPr>
        <p:spPr/>
        <p:txBody>
          <a:bodyPr/>
          <a:lstStyle/>
          <a:p>
            <a:r>
              <a:rPr lang="en-US" b="1" dirty="0"/>
              <a:t>Eco-Efficiency Examples</a:t>
            </a:r>
          </a:p>
          <a:p>
            <a:pPr lvl="1"/>
            <a:r>
              <a:rPr lang="en-US" dirty="0" smtClean="0"/>
              <a:t>Useful </a:t>
            </a:r>
            <a:r>
              <a:rPr lang="en-US" dirty="0"/>
              <a:t>tool to use because it’s adaptable and flexible </a:t>
            </a:r>
            <a:endParaRPr lang="en-US" dirty="0" smtClean="0"/>
          </a:p>
          <a:p>
            <a:pPr lvl="1"/>
            <a:r>
              <a:rPr lang="en-US" dirty="0" smtClean="0"/>
              <a:t>Used </a:t>
            </a:r>
            <a:r>
              <a:rPr lang="en-US" dirty="0"/>
              <a:t>by different sized </a:t>
            </a:r>
            <a:r>
              <a:rPr lang="en-US" dirty="0" smtClean="0"/>
              <a:t>companies</a:t>
            </a:r>
          </a:p>
          <a:p>
            <a:pPr lvl="1"/>
            <a:r>
              <a:rPr lang="en-US" dirty="0" smtClean="0"/>
              <a:t>Remaining </a:t>
            </a:r>
            <a:r>
              <a:rPr lang="en-US" dirty="0"/>
              <a:t>relevant in the bigger </a:t>
            </a:r>
            <a:r>
              <a:rPr lang="en-US" dirty="0" smtClean="0"/>
              <a:t>scale</a:t>
            </a:r>
          </a:p>
          <a:p>
            <a:pPr lvl="1"/>
            <a:r>
              <a:rPr lang="en-US" dirty="0" smtClean="0"/>
              <a:t>Government </a:t>
            </a:r>
            <a:r>
              <a:rPr lang="en-US" dirty="0"/>
              <a:t>and national policies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305298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447799"/>
            <a:ext cx="3238500" cy="4156881"/>
          </a:xfrm>
          <a:prstGeom prst="rect">
            <a:avLst/>
          </a:prstGeom>
        </p:spPr>
      </p:pic>
      <p:sp>
        <p:nvSpPr>
          <p:cNvPr id="2" name="Title 1"/>
          <p:cNvSpPr>
            <a:spLocks noGrp="1"/>
          </p:cNvSpPr>
          <p:nvPr>
            <p:ph type="title"/>
          </p:nvPr>
        </p:nvSpPr>
        <p:spPr/>
        <p:txBody>
          <a:bodyPr/>
          <a:lstStyle/>
          <a:p>
            <a:r>
              <a:rPr lang="en-US" dirty="0"/>
              <a:t>ECO-EFFICIENCY or DFE </a:t>
            </a:r>
            <a:r>
              <a:rPr lang="en-US" dirty="0" smtClean="0"/>
              <a:t>7.</a:t>
            </a:r>
            <a:endParaRPr lang="en-US" dirty="0"/>
          </a:p>
        </p:txBody>
      </p:sp>
      <p:sp>
        <p:nvSpPr>
          <p:cNvPr id="3" name="Content Placeholder 2"/>
          <p:cNvSpPr>
            <a:spLocks noGrp="1"/>
          </p:cNvSpPr>
          <p:nvPr>
            <p:ph idx="1"/>
          </p:nvPr>
        </p:nvSpPr>
        <p:spPr>
          <a:xfrm>
            <a:off x="228600" y="1447800"/>
            <a:ext cx="5943600" cy="4800600"/>
          </a:xfrm>
        </p:spPr>
        <p:txBody>
          <a:bodyPr/>
          <a:lstStyle/>
          <a:p>
            <a:r>
              <a:rPr lang="en-US" b="1" dirty="0"/>
              <a:t>EPA Safer Choice</a:t>
            </a:r>
          </a:p>
          <a:p>
            <a:pPr lvl="1"/>
            <a:r>
              <a:rPr lang="en-US" dirty="0" smtClean="0"/>
              <a:t>Safer </a:t>
            </a:r>
            <a:r>
              <a:rPr lang="en-US" dirty="0"/>
              <a:t>Choice is a term created to help </a:t>
            </a:r>
            <a:endParaRPr lang="en-US" dirty="0" smtClean="0"/>
          </a:p>
          <a:p>
            <a:pPr lvl="1"/>
            <a:r>
              <a:rPr lang="en-US" dirty="0" smtClean="0"/>
              <a:t>Find </a:t>
            </a:r>
            <a:r>
              <a:rPr lang="en-US" dirty="0"/>
              <a:t>products that perform well and are safer </a:t>
            </a:r>
            <a:endParaRPr lang="en-US" dirty="0" smtClean="0"/>
          </a:p>
          <a:p>
            <a:pPr lvl="1"/>
            <a:r>
              <a:rPr lang="en-US" dirty="0" smtClean="0"/>
              <a:t>For </a:t>
            </a:r>
            <a:r>
              <a:rPr lang="en-US" dirty="0"/>
              <a:t>human health and the </a:t>
            </a:r>
            <a:r>
              <a:rPr lang="en-US" dirty="0" smtClean="0"/>
              <a:t>environment</a:t>
            </a:r>
          </a:p>
          <a:p>
            <a:pPr lvl="1"/>
            <a:r>
              <a:rPr lang="en-US" dirty="0" smtClean="0"/>
              <a:t>EPA </a:t>
            </a:r>
            <a:r>
              <a:rPr lang="en-US" dirty="0"/>
              <a:t>developed this label to find </a:t>
            </a:r>
            <a:endParaRPr lang="en-US" dirty="0" smtClean="0"/>
          </a:p>
          <a:p>
            <a:pPr lvl="1"/>
            <a:r>
              <a:rPr lang="en-US" dirty="0" smtClean="0"/>
              <a:t>Products safer </a:t>
            </a:r>
            <a:r>
              <a:rPr lang="en-US" dirty="0"/>
              <a:t>for </a:t>
            </a:r>
            <a:r>
              <a:rPr lang="en-US" dirty="0" smtClean="0"/>
              <a:t>family</a:t>
            </a:r>
            <a:r>
              <a:rPr lang="en-US" dirty="0"/>
              <a:t>, and </a:t>
            </a:r>
            <a:r>
              <a:rPr lang="en-US" dirty="0" smtClean="0"/>
              <a:t>environment</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25</a:t>
            </a:fld>
            <a:endParaRPr lang="en-US" dirty="0"/>
          </a:p>
        </p:txBody>
      </p:sp>
      <p:sp>
        <p:nvSpPr>
          <p:cNvPr id="7" name="Rectangle 6"/>
          <p:cNvSpPr/>
          <p:nvPr/>
        </p:nvSpPr>
        <p:spPr>
          <a:xfrm>
            <a:off x="5562600" y="5602069"/>
            <a:ext cx="3093199" cy="646331"/>
          </a:xfrm>
          <a:prstGeom prst="rect">
            <a:avLst/>
          </a:prstGeom>
        </p:spPr>
        <p:txBody>
          <a:bodyPr wrap="square">
            <a:spAutoFit/>
          </a:bodyPr>
          <a:lstStyle/>
          <a:p>
            <a:pPr algn="ctr">
              <a:spcAft>
                <a:spcPts val="600"/>
              </a:spcAft>
            </a:pP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12-5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EPA Safer Choice Label</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41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162800" cy="1097280"/>
          </a:xfrm>
        </p:spPr>
        <p:txBody>
          <a:bodyPr/>
          <a:lstStyle/>
          <a:p>
            <a:r>
              <a:rPr lang="en-US" dirty="0" smtClean="0"/>
              <a:t>INDUSTRIAL ECOLOGY PROCESS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26</a:t>
            </a:fld>
            <a:endParaRPr lang="en-US" dirty="0"/>
          </a:p>
        </p:txBody>
      </p:sp>
      <p:pic>
        <p:nvPicPr>
          <p:cNvPr id="5" name="Picture 4"/>
          <p:cNvPicPr>
            <a:picLocks noChangeAspect="1"/>
          </p:cNvPicPr>
          <p:nvPr/>
        </p:nvPicPr>
        <p:blipFill>
          <a:blip r:embed="rId4"/>
          <a:stretch>
            <a:fillRect/>
          </a:stretch>
        </p:blipFill>
        <p:spPr>
          <a:xfrm>
            <a:off x="128475" y="265060"/>
            <a:ext cx="932769" cy="926672"/>
          </a:xfrm>
          <a:prstGeom prst="rect">
            <a:avLst/>
          </a:prstGeom>
        </p:spPr>
      </p:pic>
      <p:pic>
        <p:nvPicPr>
          <p:cNvPr id="6" name="Industrial_Ecology_Proces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447800"/>
            <a:ext cx="8045450" cy="4525963"/>
          </a:xfrm>
        </p:spPr>
      </p:pic>
    </p:spTree>
    <p:extLst>
      <p:ext uri="{BB962C8B-B14F-4D97-AF65-F5344CB8AC3E}">
        <p14:creationId xmlns:p14="http://schemas.microsoft.com/office/powerpoint/2010/main" val="370591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solidFill>
                  <a:srgbClr val="003057"/>
                </a:solidFill>
              </a:rPr>
              <a:t>: </a:t>
            </a:r>
            <a:r>
              <a:rPr lang="en-US" sz="2800" b="1" dirty="0">
                <a:solidFill>
                  <a:srgbClr val="003057"/>
                </a:solidFill>
              </a:rPr>
              <a:t>EPA (Environmental Protection Agency) Safer Choice</a:t>
            </a:r>
            <a:endParaRPr lang="en-US" sz="2800" b="1" dirty="0" smtClean="0">
              <a:solidFill>
                <a:srgbClr val="003057"/>
              </a:solidFill>
            </a:endParaRP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13202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7.</a:t>
            </a:r>
            <a:endParaRPr lang="en-US" dirty="0"/>
          </a:p>
        </p:txBody>
      </p:sp>
      <p:sp>
        <p:nvSpPr>
          <p:cNvPr id="3" name="Content Placeholder 2"/>
          <p:cNvSpPr>
            <a:spLocks noGrp="1"/>
          </p:cNvSpPr>
          <p:nvPr>
            <p:ph idx="1"/>
          </p:nvPr>
        </p:nvSpPr>
        <p:spPr/>
        <p:txBody>
          <a:bodyPr/>
          <a:lstStyle/>
          <a:p>
            <a:r>
              <a:rPr lang="en-US" b="1" dirty="0"/>
              <a:t>DFE </a:t>
            </a:r>
            <a:r>
              <a:rPr lang="en-US" b="1" dirty="0" smtClean="0"/>
              <a:t>Processes </a:t>
            </a:r>
            <a:endParaRPr lang="en-US" b="1" dirty="0"/>
          </a:p>
          <a:p>
            <a:pPr lvl="1"/>
            <a:r>
              <a:rPr lang="en-US" dirty="0" smtClean="0"/>
              <a:t>Suggests following processes</a:t>
            </a:r>
          </a:p>
          <a:p>
            <a:pPr lvl="1"/>
            <a:r>
              <a:rPr lang="en-US" dirty="0" smtClean="0"/>
              <a:t>For </a:t>
            </a:r>
            <a:r>
              <a:rPr lang="en-US" dirty="0"/>
              <a:t>environmental processing and manufacturing:</a:t>
            </a:r>
          </a:p>
          <a:p>
            <a:pPr lvl="2"/>
            <a:r>
              <a:rPr lang="en-US" dirty="0" smtClean="0"/>
              <a:t>Design </a:t>
            </a:r>
            <a:r>
              <a:rPr lang="en-US" dirty="0"/>
              <a:t>for Energy Efficiency</a:t>
            </a:r>
          </a:p>
          <a:p>
            <a:pPr lvl="2"/>
            <a:r>
              <a:rPr lang="en-US" dirty="0" smtClean="0"/>
              <a:t>Design </a:t>
            </a:r>
            <a:r>
              <a:rPr lang="en-US" dirty="0"/>
              <a:t>for Reuse (Revalorization)</a:t>
            </a:r>
          </a:p>
          <a:p>
            <a:pPr lvl="2"/>
            <a:r>
              <a:rPr lang="en-US" dirty="0" smtClean="0"/>
              <a:t>Design </a:t>
            </a:r>
            <a:r>
              <a:rPr lang="en-US" dirty="0"/>
              <a:t>for Disassembly</a:t>
            </a:r>
          </a:p>
          <a:p>
            <a:pPr lvl="2"/>
            <a:r>
              <a:rPr lang="en-US" dirty="0" smtClean="0"/>
              <a:t>Design </a:t>
            </a:r>
            <a:r>
              <a:rPr lang="en-US" dirty="0"/>
              <a:t>for Dematerialization</a:t>
            </a:r>
          </a:p>
          <a:p>
            <a:pPr lvl="2"/>
            <a:r>
              <a:rPr lang="en-US" dirty="0" smtClean="0"/>
              <a:t>Design </a:t>
            </a:r>
            <a:r>
              <a:rPr lang="en-US" dirty="0"/>
              <a:t>for Sustainable Packaging</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spTree>
    <p:extLst>
      <p:ext uri="{BB962C8B-B14F-4D97-AF65-F5344CB8AC3E}">
        <p14:creationId xmlns:p14="http://schemas.microsoft.com/office/powerpoint/2010/main" val="118442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8.</a:t>
            </a:r>
            <a:endParaRPr lang="en-US" dirty="0"/>
          </a:p>
        </p:txBody>
      </p:sp>
      <p:sp>
        <p:nvSpPr>
          <p:cNvPr id="3" name="Content Placeholder 2"/>
          <p:cNvSpPr>
            <a:spLocks noGrp="1"/>
          </p:cNvSpPr>
          <p:nvPr>
            <p:ph idx="1"/>
          </p:nvPr>
        </p:nvSpPr>
        <p:spPr/>
        <p:txBody>
          <a:bodyPr/>
          <a:lstStyle/>
          <a:p>
            <a:r>
              <a:rPr lang="en-US" b="1" dirty="0"/>
              <a:t>Designs for Energy Efficiency (DEE) </a:t>
            </a:r>
            <a:endParaRPr lang="en-US" b="1" dirty="0" smtClean="0"/>
          </a:p>
          <a:p>
            <a:pPr lvl="1"/>
            <a:r>
              <a:rPr lang="en-US" dirty="0" smtClean="0"/>
              <a:t>1 of 12 </a:t>
            </a:r>
            <a:r>
              <a:rPr lang="en-US" dirty="0"/>
              <a:t>principles of GREEN </a:t>
            </a:r>
            <a:r>
              <a:rPr lang="en-US" dirty="0" smtClean="0"/>
              <a:t>Chemistry</a:t>
            </a:r>
          </a:p>
          <a:p>
            <a:pPr lvl="1"/>
            <a:r>
              <a:rPr lang="en-US" dirty="0" smtClean="0"/>
              <a:t>Minimize energy </a:t>
            </a:r>
            <a:r>
              <a:rPr lang="en-US" dirty="0"/>
              <a:t>requirements of chemical processes </a:t>
            </a:r>
            <a:endParaRPr lang="en-US" dirty="0" smtClean="0"/>
          </a:p>
          <a:p>
            <a:pPr lvl="1"/>
            <a:r>
              <a:rPr lang="en-US" dirty="0" smtClean="0"/>
              <a:t>Perform </a:t>
            </a:r>
            <a:r>
              <a:rPr lang="en-US" dirty="0"/>
              <a:t>synthesis at ambient temperatures </a:t>
            </a:r>
            <a:endParaRPr lang="en-US" dirty="0" smtClean="0"/>
          </a:p>
          <a:p>
            <a:pPr lvl="1"/>
            <a:r>
              <a:rPr lang="en-US" dirty="0"/>
              <a:t>M</a:t>
            </a:r>
            <a:r>
              <a:rPr lang="en-US" dirty="0" smtClean="0"/>
              <a:t>anufacture </a:t>
            </a:r>
            <a:r>
              <a:rPr lang="en-US" dirty="0"/>
              <a:t>of products using less </a:t>
            </a:r>
            <a:r>
              <a:rPr lang="en-US" dirty="0" smtClean="0"/>
              <a:t>energy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145916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b="1" dirty="0"/>
              <a:t>Manufactured </a:t>
            </a:r>
            <a:r>
              <a:rPr lang="en-US" b="1" dirty="0" smtClean="0"/>
              <a:t>Goods</a:t>
            </a:r>
          </a:p>
          <a:p>
            <a:pPr lvl="1"/>
            <a:r>
              <a:rPr lang="en-US" dirty="0" smtClean="0"/>
              <a:t>From 4 </a:t>
            </a:r>
            <a:r>
              <a:rPr lang="en-US" dirty="0"/>
              <a:t>major systems or spheres: </a:t>
            </a:r>
            <a:endParaRPr lang="en-US" dirty="0" smtClean="0"/>
          </a:p>
          <a:p>
            <a:pPr lvl="2"/>
            <a:r>
              <a:rPr lang="en-US" dirty="0"/>
              <a:t>A</a:t>
            </a:r>
            <a:r>
              <a:rPr lang="en-US" dirty="0" smtClean="0"/>
              <a:t>tmosphere</a:t>
            </a:r>
            <a:r>
              <a:rPr lang="en-US" dirty="0"/>
              <a:t>, biosphere, hydrosphere, and </a:t>
            </a:r>
            <a:r>
              <a:rPr lang="en-US" dirty="0" smtClean="0"/>
              <a:t>lithosphere</a:t>
            </a:r>
          </a:p>
          <a:p>
            <a:pPr lvl="2"/>
            <a:r>
              <a:rPr lang="en-US" dirty="0" smtClean="0"/>
              <a:t>70</a:t>
            </a:r>
            <a:r>
              <a:rPr lang="en-US" dirty="0"/>
              <a:t>% of its material from the </a:t>
            </a:r>
            <a:r>
              <a:rPr lang="en-US" dirty="0" smtClean="0"/>
              <a:t>lithosphere</a:t>
            </a:r>
          </a:p>
          <a:p>
            <a:pPr lvl="2"/>
            <a:r>
              <a:rPr lang="en-US" dirty="0" smtClean="0"/>
              <a:t>Fossil </a:t>
            </a:r>
            <a:r>
              <a:rPr lang="en-US" dirty="0"/>
              <a:t>fuels, stone products, and </a:t>
            </a:r>
            <a:r>
              <a:rPr lang="en-US" dirty="0" smtClean="0"/>
              <a:t>metals</a:t>
            </a:r>
          </a:p>
          <a:p>
            <a:pPr lvl="3"/>
            <a:r>
              <a:rPr lang="en-US" dirty="0" smtClean="0"/>
              <a:t>Materials </a:t>
            </a:r>
            <a:r>
              <a:rPr lang="en-US" dirty="0"/>
              <a:t>are mixed and combined with other </a:t>
            </a:r>
            <a:r>
              <a:rPr lang="en-US" dirty="0" smtClean="0"/>
              <a:t>materials</a:t>
            </a:r>
          </a:p>
          <a:p>
            <a:pPr lvl="3"/>
            <a:r>
              <a:rPr lang="en-US" dirty="0" smtClean="0"/>
              <a:t>Become </a:t>
            </a:r>
            <a:r>
              <a:rPr lang="en-US" dirty="0"/>
              <a:t>toxic to the </a:t>
            </a:r>
            <a:r>
              <a:rPr lang="en-US" dirty="0" smtClean="0"/>
              <a:t>atmosphere</a:t>
            </a:r>
          </a:p>
          <a:p>
            <a:pPr lvl="3"/>
            <a:r>
              <a:rPr lang="en-US" dirty="0" smtClean="0"/>
              <a:t>New concept: </a:t>
            </a:r>
            <a:r>
              <a:rPr lang="en-US" sz="2000" b="1" dirty="0" smtClean="0">
                <a:solidFill>
                  <a:srgbClr val="FF0000"/>
                </a:solidFill>
              </a:rPr>
              <a:t>Cradle-to-Cradle</a:t>
            </a:r>
          </a:p>
          <a:p>
            <a:pPr lvl="3"/>
            <a:r>
              <a:rPr lang="en-US" dirty="0" smtClean="0"/>
              <a:t>Opposed </a:t>
            </a:r>
            <a:r>
              <a:rPr lang="en-US" dirty="0"/>
              <a:t>to </a:t>
            </a:r>
            <a:r>
              <a:rPr lang="en-US" dirty="0" smtClean="0"/>
              <a:t>cradle-to-grave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3405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12-6 </a:t>
            </a:r>
            <a:r>
              <a:rPr lang="en-US" dirty="0"/>
              <a:t>Design for Energy Efficiency House </a:t>
            </a:r>
          </a:p>
        </p:txBody>
      </p:sp>
      <p:pic>
        <p:nvPicPr>
          <p:cNvPr id="5" name="Content Placeholder 4"/>
          <p:cNvPicPr>
            <a:picLocks noGrp="1" noChangeAspect="1"/>
          </p:cNvPicPr>
          <p:nvPr>
            <p:ph idx="1"/>
          </p:nvPr>
        </p:nvPicPr>
        <p:blipFill>
          <a:blip r:embed="rId2"/>
          <a:stretch>
            <a:fillRect/>
          </a:stretch>
        </p:blipFill>
        <p:spPr>
          <a:xfrm>
            <a:off x="1824295" y="1447800"/>
            <a:ext cx="5495409" cy="4525963"/>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421165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9.</a:t>
            </a:r>
            <a:endParaRPr lang="en-US" dirty="0"/>
          </a:p>
        </p:txBody>
      </p:sp>
      <p:sp>
        <p:nvSpPr>
          <p:cNvPr id="3" name="Content Placeholder 2"/>
          <p:cNvSpPr>
            <a:spLocks noGrp="1"/>
          </p:cNvSpPr>
          <p:nvPr>
            <p:ph idx="1"/>
          </p:nvPr>
        </p:nvSpPr>
        <p:spPr>
          <a:xfrm>
            <a:off x="457200" y="1447800"/>
            <a:ext cx="8229600" cy="4953000"/>
          </a:xfrm>
        </p:spPr>
        <p:txBody>
          <a:bodyPr/>
          <a:lstStyle/>
          <a:p>
            <a:r>
              <a:rPr lang="en-US" sz="2400" b="1" dirty="0"/>
              <a:t>Design for Energy </a:t>
            </a:r>
            <a:r>
              <a:rPr lang="en-US" sz="2400" b="1" dirty="0" smtClean="0"/>
              <a:t>Efficiency </a:t>
            </a:r>
            <a:r>
              <a:rPr lang="en-US" sz="1800" dirty="0" smtClean="0"/>
              <a:t>12 </a:t>
            </a:r>
            <a:r>
              <a:rPr lang="en-US" sz="1800" dirty="0"/>
              <a:t>principles of green </a:t>
            </a:r>
            <a:r>
              <a:rPr lang="en-US" sz="1800" dirty="0" smtClean="0"/>
              <a:t>chemistry </a:t>
            </a:r>
            <a:endParaRPr lang="en-US" sz="1800" dirty="0"/>
          </a:p>
          <a:p>
            <a:pPr lvl="2">
              <a:buFont typeface="+mj-lt"/>
              <a:buAutoNum type="arabicPeriod"/>
            </a:pPr>
            <a:r>
              <a:rPr lang="en-US" sz="1400" dirty="0" smtClean="0"/>
              <a:t>Prevention</a:t>
            </a:r>
            <a:endParaRPr lang="en-US" sz="1400" dirty="0"/>
          </a:p>
          <a:p>
            <a:pPr lvl="2">
              <a:buFont typeface="+mj-lt"/>
              <a:buAutoNum type="arabicPeriod"/>
            </a:pPr>
            <a:r>
              <a:rPr lang="en-US" sz="1400" dirty="0" smtClean="0"/>
              <a:t>Atom </a:t>
            </a:r>
            <a:r>
              <a:rPr lang="en-US" sz="1400" dirty="0"/>
              <a:t>Economy: design synthetic methods to generate less toxic substances </a:t>
            </a:r>
          </a:p>
          <a:p>
            <a:pPr lvl="2">
              <a:buFont typeface="+mj-lt"/>
              <a:buAutoNum type="arabicPeriod"/>
            </a:pPr>
            <a:r>
              <a:rPr lang="en-US" sz="1400" dirty="0" smtClean="0"/>
              <a:t>Less </a:t>
            </a:r>
            <a:r>
              <a:rPr lang="en-US" sz="1400" dirty="0"/>
              <a:t>Hazardous chemicals synthesis</a:t>
            </a:r>
          </a:p>
          <a:p>
            <a:pPr lvl="2">
              <a:buFont typeface="+mj-lt"/>
              <a:buAutoNum type="arabicPeriod"/>
            </a:pPr>
            <a:r>
              <a:rPr lang="en-US" sz="1400" dirty="0" smtClean="0"/>
              <a:t>Designing </a:t>
            </a:r>
            <a:r>
              <a:rPr lang="en-US" sz="1400" dirty="0"/>
              <a:t>Safer Chemicals</a:t>
            </a:r>
          </a:p>
          <a:p>
            <a:pPr lvl="2">
              <a:buFont typeface="+mj-lt"/>
              <a:buAutoNum type="arabicPeriod"/>
            </a:pPr>
            <a:r>
              <a:rPr lang="en-US" sz="1400" dirty="0" smtClean="0"/>
              <a:t>Safer </a:t>
            </a:r>
            <a:r>
              <a:rPr lang="en-US" sz="1400" dirty="0"/>
              <a:t>Solvents</a:t>
            </a:r>
          </a:p>
          <a:p>
            <a:pPr lvl="2">
              <a:buFont typeface="+mj-lt"/>
              <a:buAutoNum type="arabicPeriod"/>
            </a:pPr>
            <a:r>
              <a:rPr lang="en-US" sz="1400" dirty="0" smtClean="0"/>
              <a:t>Design </a:t>
            </a:r>
            <a:r>
              <a:rPr lang="en-US" sz="1400" dirty="0"/>
              <a:t>for Energy </a:t>
            </a:r>
            <a:r>
              <a:rPr lang="en-US" sz="1400" dirty="0" smtClean="0"/>
              <a:t>Efficiency </a:t>
            </a:r>
            <a:endParaRPr lang="en-US" sz="1400" dirty="0"/>
          </a:p>
          <a:p>
            <a:pPr lvl="2">
              <a:buFont typeface="+mj-lt"/>
              <a:buAutoNum type="arabicPeriod"/>
            </a:pPr>
            <a:r>
              <a:rPr lang="en-US" sz="1400" dirty="0" smtClean="0"/>
              <a:t>Using </a:t>
            </a:r>
            <a:r>
              <a:rPr lang="en-US" sz="1400" dirty="0"/>
              <a:t>Renewable Raw Material</a:t>
            </a:r>
          </a:p>
          <a:p>
            <a:pPr lvl="2">
              <a:buFont typeface="+mj-lt"/>
              <a:buAutoNum type="arabicPeriod"/>
            </a:pPr>
            <a:r>
              <a:rPr lang="en-US" sz="1400" dirty="0" smtClean="0"/>
              <a:t>Reduce </a:t>
            </a:r>
            <a:r>
              <a:rPr lang="en-US" sz="1400" dirty="0"/>
              <a:t>derivatives which require and generate waste</a:t>
            </a:r>
          </a:p>
          <a:p>
            <a:pPr lvl="2">
              <a:buFont typeface="+mj-lt"/>
              <a:buAutoNum type="arabicPeriod"/>
            </a:pPr>
            <a:r>
              <a:rPr lang="en-US" sz="1400" dirty="0" smtClean="0"/>
              <a:t>Catalysis</a:t>
            </a:r>
            <a:r>
              <a:rPr lang="en-US" sz="1400" dirty="0"/>
              <a:t>: Catalytic reagents are superior to stoichiometric reagents</a:t>
            </a:r>
          </a:p>
          <a:p>
            <a:pPr lvl="2">
              <a:buFont typeface="+mj-lt"/>
              <a:buAutoNum type="arabicPeriod"/>
            </a:pPr>
            <a:r>
              <a:rPr lang="en-US" sz="1400" dirty="0" smtClean="0"/>
              <a:t>Design </a:t>
            </a:r>
            <a:r>
              <a:rPr lang="en-US" sz="1400" dirty="0"/>
              <a:t>for Degradation</a:t>
            </a:r>
          </a:p>
          <a:p>
            <a:pPr lvl="2">
              <a:buFont typeface="+mj-lt"/>
              <a:buAutoNum type="arabicPeriod"/>
            </a:pPr>
            <a:r>
              <a:rPr lang="en-US" sz="1400" dirty="0" smtClean="0"/>
              <a:t>Real-Time </a:t>
            </a:r>
            <a:r>
              <a:rPr lang="en-US" sz="1400" dirty="0"/>
              <a:t>Analysis for Pollution Prevention</a:t>
            </a:r>
          </a:p>
          <a:p>
            <a:pPr lvl="2">
              <a:buFont typeface="+mj-lt"/>
              <a:buAutoNum type="arabicPeriod"/>
            </a:pPr>
            <a:r>
              <a:rPr lang="en-US" sz="1400" dirty="0" smtClean="0"/>
              <a:t>Safer </a:t>
            </a:r>
            <a:r>
              <a:rPr lang="en-US" sz="1400" dirty="0"/>
              <a:t>Chemistry for Accident </a:t>
            </a:r>
            <a:r>
              <a:rPr lang="en-US" sz="1400" dirty="0" smtClean="0"/>
              <a:t>Prevention</a:t>
            </a:r>
            <a:endParaRPr lang="en-US" sz="1400" dirty="0"/>
          </a:p>
          <a:p>
            <a:endParaRPr lang="en-US" sz="12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111791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10  .</a:t>
            </a:r>
            <a:endParaRPr lang="en-US" dirty="0"/>
          </a:p>
        </p:txBody>
      </p:sp>
      <p:sp>
        <p:nvSpPr>
          <p:cNvPr id="3" name="Content Placeholder 2"/>
          <p:cNvSpPr>
            <a:spLocks noGrp="1"/>
          </p:cNvSpPr>
          <p:nvPr>
            <p:ph idx="1"/>
          </p:nvPr>
        </p:nvSpPr>
        <p:spPr>
          <a:xfrm>
            <a:off x="457200" y="1447800"/>
            <a:ext cx="4419600" cy="4525963"/>
          </a:xfrm>
        </p:spPr>
        <p:txBody>
          <a:bodyPr/>
          <a:lstStyle/>
          <a:p>
            <a:r>
              <a:rPr lang="en-US" b="1" dirty="0"/>
              <a:t>DFR (Design for Reuse [Revalorization])</a:t>
            </a:r>
          </a:p>
          <a:p>
            <a:pPr lvl="1"/>
            <a:r>
              <a:rPr lang="en-US" dirty="0" smtClean="0"/>
              <a:t>Looks </a:t>
            </a:r>
            <a:r>
              <a:rPr lang="en-US" dirty="0"/>
              <a:t>for opportunities to recover spent materials </a:t>
            </a:r>
            <a:endParaRPr lang="en-US" dirty="0" smtClean="0"/>
          </a:p>
          <a:p>
            <a:pPr lvl="1"/>
            <a:r>
              <a:rPr lang="en-US" dirty="0"/>
              <a:t>U</a:t>
            </a:r>
            <a:r>
              <a:rPr lang="en-US" dirty="0" smtClean="0"/>
              <a:t>se </a:t>
            </a:r>
            <a:r>
              <a:rPr lang="en-US" dirty="0"/>
              <a:t>them </a:t>
            </a:r>
            <a:r>
              <a:rPr lang="en-US" dirty="0" smtClean="0"/>
              <a:t>again</a:t>
            </a:r>
          </a:p>
          <a:p>
            <a:pPr lvl="1"/>
            <a:r>
              <a:rPr lang="en-US" dirty="0" smtClean="0"/>
              <a:t>Process </a:t>
            </a:r>
            <a:r>
              <a:rPr lang="en-US" dirty="0"/>
              <a:t>of reuse or </a:t>
            </a:r>
            <a:r>
              <a:rPr lang="en-US" dirty="0" smtClean="0"/>
              <a:t>revalue</a:t>
            </a:r>
          </a:p>
          <a:p>
            <a:pPr lvl="1"/>
            <a:r>
              <a:rPr lang="en-US" dirty="0" smtClean="0"/>
              <a:t>Caterpillar </a:t>
            </a:r>
            <a:r>
              <a:rPr lang="en-US" dirty="0"/>
              <a:t>uses this strategy to disassemble and reused tractors and </a:t>
            </a:r>
            <a:r>
              <a:rPr lang="en-US" dirty="0" smtClean="0"/>
              <a:t>engines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4800600" y="1524000"/>
            <a:ext cx="4214803" cy="2819400"/>
          </a:xfrm>
          <a:prstGeom prst="rect">
            <a:avLst/>
          </a:prstGeom>
        </p:spPr>
      </p:pic>
      <p:sp>
        <p:nvSpPr>
          <p:cNvPr id="6" name="Rectangle 5"/>
          <p:cNvSpPr/>
          <p:nvPr/>
        </p:nvSpPr>
        <p:spPr>
          <a:xfrm>
            <a:off x="4761925" y="4478548"/>
            <a:ext cx="4253478" cy="923330"/>
          </a:xfrm>
          <a:prstGeom prst="rect">
            <a:avLst/>
          </a:prstGeom>
        </p:spPr>
        <p:txBody>
          <a:bodyPr wrap="square">
            <a:spAutoFit/>
          </a:bodyPr>
          <a:lstStyle/>
          <a:p>
            <a:pPr algn="ctr">
              <a:spcAft>
                <a:spcPts val="600"/>
              </a:spcAft>
            </a:pP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12-7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Caterpillar Remanufactured Engine stockpile</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15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763000" cy="1097280"/>
          </a:xfrm>
        </p:spPr>
        <p:txBody>
          <a:bodyPr/>
          <a:lstStyle/>
          <a:p>
            <a:r>
              <a:rPr lang="en-US" sz="2000" dirty="0"/>
              <a:t>FIGURE 12-8 Some Silicone valley manufactures remake solid state components in what is called a takeback </a:t>
            </a:r>
            <a:r>
              <a:rPr lang="en-US" sz="2000" dirty="0" smtClean="0"/>
              <a:t>program.  </a:t>
            </a:r>
            <a:r>
              <a:rPr lang="en-US" sz="2000" dirty="0"/>
              <a:t>Most computer and cell phone companies have takeback programs.  Used electronic components are still functional so they are refurbished and sent to charitable organizations. </a:t>
            </a:r>
          </a:p>
        </p:txBody>
      </p:sp>
      <p:pic>
        <p:nvPicPr>
          <p:cNvPr id="5" name="Content Placeholder 4"/>
          <p:cNvPicPr>
            <a:picLocks noGrp="1" noChangeAspect="1"/>
          </p:cNvPicPr>
          <p:nvPr>
            <p:ph idx="1"/>
          </p:nvPr>
        </p:nvPicPr>
        <p:blipFill>
          <a:blip r:embed="rId2"/>
          <a:stretch>
            <a:fillRect/>
          </a:stretch>
        </p:blipFill>
        <p:spPr>
          <a:xfrm>
            <a:off x="685800" y="1528024"/>
            <a:ext cx="5734455" cy="4114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33</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98126" y="2895600"/>
            <a:ext cx="2208530" cy="1086485"/>
          </a:xfrm>
          <a:prstGeom prst="rect">
            <a:avLst/>
          </a:prstGeom>
        </p:spPr>
      </p:pic>
    </p:spTree>
    <p:extLst>
      <p:ext uri="{BB962C8B-B14F-4D97-AF65-F5344CB8AC3E}">
        <p14:creationId xmlns:p14="http://schemas.microsoft.com/office/powerpoint/2010/main" val="413819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ECO-EFFICIENCY or DFE 11.</a:t>
            </a:r>
            <a:endParaRPr lang="en-US" dirty="0"/>
          </a:p>
        </p:txBody>
      </p:sp>
      <p:sp>
        <p:nvSpPr>
          <p:cNvPr id="3" name="Content Placeholder 2"/>
          <p:cNvSpPr>
            <a:spLocks noGrp="1"/>
          </p:cNvSpPr>
          <p:nvPr>
            <p:ph idx="1"/>
          </p:nvPr>
        </p:nvSpPr>
        <p:spPr/>
        <p:txBody>
          <a:bodyPr/>
          <a:lstStyle/>
          <a:p>
            <a:r>
              <a:rPr lang="en-US" b="1" dirty="0"/>
              <a:t>DFD (Design for </a:t>
            </a:r>
            <a:r>
              <a:rPr lang="en-US" b="1" dirty="0" smtClean="0"/>
              <a:t>Disassembly</a:t>
            </a:r>
          </a:p>
          <a:p>
            <a:pPr lvl="1"/>
            <a:r>
              <a:rPr lang="en-US" dirty="0" smtClean="0"/>
              <a:t>Process </a:t>
            </a:r>
            <a:r>
              <a:rPr lang="en-US" dirty="0"/>
              <a:t>to easily disassemble products for </a:t>
            </a:r>
            <a:r>
              <a:rPr lang="en-US" dirty="0" smtClean="0"/>
              <a:t>reuse</a:t>
            </a:r>
          </a:p>
          <a:p>
            <a:pPr lvl="1"/>
            <a:r>
              <a:rPr lang="en-US" dirty="0" smtClean="0"/>
              <a:t>Recycle </a:t>
            </a:r>
            <a:r>
              <a:rPr lang="en-US" dirty="0"/>
              <a:t>materials from product </a:t>
            </a:r>
            <a:r>
              <a:rPr lang="en-US" dirty="0" smtClean="0"/>
              <a:t>assemblies</a:t>
            </a:r>
          </a:p>
          <a:p>
            <a:pPr lvl="1"/>
            <a:r>
              <a:rPr lang="en-US" dirty="0" smtClean="0"/>
              <a:t>Major </a:t>
            </a:r>
            <a:r>
              <a:rPr lang="en-US" dirty="0"/>
              <a:t>area of research and development within </a:t>
            </a:r>
            <a:r>
              <a:rPr lang="en-US" dirty="0" smtClean="0"/>
              <a:t>DFE</a:t>
            </a:r>
          </a:p>
          <a:p>
            <a:pPr lvl="1"/>
            <a:r>
              <a:rPr lang="en-US" dirty="0" smtClean="0"/>
              <a:t>Create </a:t>
            </a:r>
            <a:r>
              <a:rPr lang="en-US" dirty="0"/>
              <a:t>obvious access and disassembly points </a:t>
            </a:r>
            <a:endParaRPr lang="en-US" dirty="0" smtClean="0"/>
          </a:p>
          <a:p>
            <a:pPr lvl="1"/>
            <a:r>
              <a:rPr lang="en-US" dirty="0" smtClean="0"/>
              <a:t>Products </a:t>
            </a:r>
            <a:r>
              <a:rPr lang="en-US" dirty="0"/>
              <a:t>can be disassembled using common </a:t>
            </a:r>
            <a:r>
              <a:rPr lang="en-US" dirty="0" smtClean="0"/>
              <a:t>tools</a:t>
            </a:r>
          </a:p>
          <a:p>
            <a:pPr lvl="1"/>
            <a:r>
              <a:rPr lang="en-US" dirty="0" smtClean="0"/>
              <a:t>Fastening </a:t>
            </a:r>
            <a:r>
              <a:rPr lang="en-US" dirty="0"/>
              <a:t>technology is important in </a:t>
            </a:r>
            <a:r>
              <a:rPr lang="en-US" dirty="0" smtClean="0"/>
              <a:t>DFD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288935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763000" cy="1097280"/>
          </a:xfrm>
        </p:spPr>
        <p:txBody>
          <a:bodyPr/>
          <a:lstStyle/>
          <a:p>
            <a:r>
              <a:rPr lang="en-US" dirty="0"/>
              <a:t>FIGURE 12-9 Design for Disassembly Athletic Shoe</a:t>
            </a:r>
          </a:p>
        </p:txBody>
      </p:sp>
      <p:pic>
        <p:nvPicPr>
          <p:cNvPr id="5" name="Content Placeholder 4"/>
          <p:cNvPicPr>
            <a:picLocks noGrp="1" noChangeAspect="1"/>
          </p:cNvPicPr>
          <p:nvPr>
            <p:ph idx="1"/>
          </p:nvPr>
        </p:nvPicPr>
        <p:blipFill>
          <a:blip r:embed="rId2"/>
          <a:stretch>
            <a:fillRect/>
          </a:stretch>
        </p:blipFill>
        <p:spPr>
          <a:xfrm>
            <a:off x="1219200" y="1600200"/>
            <a:ext cx="6858515" cy="4558274"/>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38090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0" y="1524000"/>
            <a:ext cx="3805882" cy="3805882"/>
          </a:xfrm>
          <a:prstGeom prst="rect">
            <a:avLst/>
          </a:prstGeom>
        </p:spPr>
      </p:pic>
      <p:sp>
        <p:nvSpPr>
          <p:cNvPr id="2" name="Title 1"/>
          <p:cNvSpPr>
            <a:spLocks noGrp="1"/>
          </p:cNvSpPr>
          <p:nvPr>
            <p:ph type="title"/>
          </p:nvPr>
        </p:nvSpPr>
        <p:spPr/>
        <p:txBody>
          <a:bodyPr/>
          <a:lstStyle/>
          <a:p>
            <a:r>
              <a:rPr lang="en-US" dirty="0"/>
              <a:t>ECO-EFFICIENCY or DFE </a:t>
            </a:r>
            <a:r>
              <a:rPr lang="en-US" dirty="0" smtClean="0"/>
              <a:t>12.</a:t>
            </a:r>
            <a:endParaRPr lang="en-US" dirty="0"/>
          </a:p>
        </p:txBody>
      </p:sp>
      <p:sp>
        <p:nvSpPr>
          <p:cNvPr id="3" name="Content Placeholder 2"/>
          <p:cNvSpPr>
            <a:spLocks noGrp="1"/>
          </p:cNvSpPr>
          <p:nvPr>
            <p:ph idx="1"/>
          </p:nvPr>
        </p:nvSpPr>
        <p:spPr>
          <a:xfrm>
            <a:off x="457200" y="1447800"/>
            <a:ext cx="5562600" cy="4876800"/>
          </a:xfrm>
        </p:spPr>
        <p:txBody>
          <a:bodyPr/>
          <a:lstStyle/>
          <a:p>
            <a:r>
              <a:rPr lang="en-US" b="1" dirty="0" smtClean="0"/>
              <a:t>MIRRA </a:t>
            </a:r>
            <a:r>
              <a:rPr lang="en-US" b="1" dirty="0"/>
              <a:t>Chair (Herman </a:t>
            </a:r>
            <a:r>
              <a:rPr lang="en-US" b="1" dirty="0" smtClean="0"/>
              <a:t>Miller)</a:t>
            </a:r>
          </a:p>
          <a:p>
            <a:pPr lvl="1"/>
            <a:r>
              <a:rPr lang="en-US" dirty="0" smtClean="0"/>
              <a:t>Designed </a:t>
            </a:r>
            <a:r>
              <a:rPr lang="en-US" dirty="0"/>
              <a:t>to be easily </a:t>
            </a:r>
            <a:r>
              <a:rPr lang="en-US" dirty="0" smtClean="0"/>
              <a:t>disassembled</a:t>
            </a:r>
          </a:p>
          <a:p>
            <a:pPr lvl="1"/>
            <a:r>
              <a:rPr lang="en-US" dirty="0" smtClean="0"/>
              <a:t>Returned </a:t>
            </a:r>
            <a:r>
              <a:rPr lang="en-US" dirty="0"/>
              <a:t>to </a:t>
            </a:r>
            <a:r>
              <a:rPr lang="en-US" dirty="0" smtClean="0"/>
              <a:t>factory </a:t>
            </a:r>
            <a:r>
              <a:rPr lang="en-US" dirty="0"/>
              <a:t>and can be </a:t>
            </a:r>
            <a:r>
              <a:rPr lang="en-US" dirty="0" smtClean="0"/>
              <a:t>disassembled</a:t>
            </a:r>
          </a:p>
          <a:p>
            <a:pPr lvl="1"/>
            <a:r>
              <a:rPr lang="en-US" dirty="0" smtClean="0"/>
              <a:t>&lt; </a:t>
            </a:r>
            <a:r>
              <a:rPr lang="en-US" dirty="0"/>
              <a:t>15 </a:t>
            </a:r>
            <a:r>
              <a:rPr lang="en-US" dirty="0" smtClean="0"/>
              <a:t>minutes</a:t>
            </a:r>
          </a:p>
          <a:p>
            <a:pPr lvl="2"/>
            <a:r>
              <a:rPr lang="en-US" dirty="0" smtClean="0"/>
              <a:t>96</a:t>
            </a:r>
            <a:r>
              <a:rPr lang="en-US" dirty="0"/>
              <a:t>% of </a:t>
            </a:r>
            <a:r>
              <a:rPr lang="en-US" dirty="0" smtClean="0"/>
              <a:t>chair recyclable</a:t>
            </a:r>
          </a:p>
          <a:p>
            <a:pPr lvl="2"/>
            <a:r>
              <a:rPr lang="en-US" dirty="0" smtClean="0"/>
              <a:t>Fabric turned </a:t>
            </a:r>
            <a:r>
              <a:rPr lang="en-US" dirty="0"/>
              <a:t>into </a:t>
            </a:r>
            <a:r>
              <a:rPr lang="en-US" dirty="0" smtClean="0"/>
              <a:t>compost </a:t>
            </a:r>
          </a:p>
          <a:p>
            <a:pPr lvl="2"/>
            <a:r>
              <a:rPr lang="en-US" dirty="0" smtClean="0"/>
              <a:t>Plastic &amp; molded </a:t>
            </a:r>
            <a:r>
              <a:rPr lang="en-US" dirty="0"/>
              <a:t>plastic seat back </a:t>
            </a:r>
            <a:r>
              <a:rPr lang="en-US" dirty="0" smtClean="0"/>
              <a:t>recycled</a:t>
            </a:r>
          </a:p>
          <a:p>
            <a:pPr lvl="2"/>
            <a:r>
              <a:rPr lang="en-US" dirty="0" smtClean="0"/>
              <a:t>Remolded </a:t>
            </a:r>
            <a:r>
              <a:rPr lang="en-US" dirty="0"/>
              <a:t>into backs 25 times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36</a:t>
            </a:fld>
            <a:endParaRPr lang="en-US" dirty="0"/>
          </a:p>
        </p:txBody>
      </p:sp>
      <p:sp>
        <p:nvSpPr>
          <p:cNvPr id="7" name="Rectangle 6"/>
          <p:cNvSpPr/>
          <p:nvPr/>
        </p:nvSpPr>
        <p:spPr>
          <a:xfrm>
            <a:off x="5975307" y="5257800"/>
            <a:ext cx="2514600" cy="923330"/>
          </a:xfrm>
          <a:prstGeom prst="rect">
            <a:avLst/>
          </a:prstGeom>
        </p:spPr>
        <p:txBody>
          <a:bodyPr wrap="square">
            <a:spAutoFit/>
          </a:bodyPr>
          <a:lstStyle/>
          <a:p>
            <a:pPr algn="ctr">
              <a:spcAft>
                <a:spcPts val="600"/>
              </a:spcAft>
            </a:pP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12-10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MIRRA Chair by Herman Miller</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49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DFD (Design for Disassembly)</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16350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3: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3416320"/>
          </a:xfrm>
          <a:prstGeom prst="rect">
            <a:avLst/>
          </a:prstGeom>
        </p:spPr>
        <p:txBody>
          <a:bodyPr wrap="square">
            <a:spAutoFit/>
          </a:bodyPr>
          <a:lstStyle/>
          <a:p>
            <a:r>
              <a:rPr lang="en-US" sz="3600" dirty="0" smtClean="0">
                <a:solidFill>
                  <a:srgbClr val="000000"/>
                </a:solidFill>
              </a:rPr>
              <a:t>The </a:t>
            </a:r>
            <a:r>
              <a:rPr lang="en-US" sz="3600" dirty="0">
                <a:solidFill>
                  <a:srgbClr val="000000"/>
                </a:solidFill>
              </a:rPr>
              <a:t>corn-based calm positive fabric chair is called the.</a:t>
            </a:r>
          </a:p>
          <a:p>
            <a:r>
              <a:rPr lang="en-US" sz="3600" dirty="0">
                <a:solidFill>
                  <a:srgbClr val="000000"/>
                </a:solidFill>
              </a:rPr>
              <a:t>a.	The Eco-Chair</a:t>
            </a:r>
          </a:p>
          <a:p>
            <a:r>
              <a:rPr lang="en-US" sz="3600" dirty="0">
                <a:solidFill>
                  <a:srgbClr val="000000"/>
                </a:solidFill>
              </a:rPr>
              <a:t>b.	The Environmental Chair</a:t>
            </a:r>
          </a:p>
          <a:p>
            <a:r>
              <a:rPr lang="en-US" sz="3600" dirty="0">
                <a:solidFill>
                  <a:srgbClr val="000000"/>
                </a:solidFill>
              </a:rPr>
              <a:t>c.	The MIRRA Chair </a:t>
            </a:r>
          </a:p>
          <a:p>
            <a:r>
              <a:rPr lang="en-US" sz="3600" dirty="0">
                <a:solidFill>
                  <a:srgbClr val="000000"/>
                </a:solidFill>
              </a:rPr>
              <a:t>d.	The Ruse Chair</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353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3:</a:t>
            </a:r>
            <a:endParaRPr lang="en-US" sz="3200" dirty="0">
              <a:solidFill>
                <a:srgbClr val="F8F9D3"/>
              </a:solidFill>
            </a:endParaRPr>
          </a:p>
        </p:txBody>
      </p:sp>
      <p:sp>
        <p:nvSpPr>
          <p:cNvPr id="6" name="Rectangle 5"/>
          <p:cNvSpPr/>
          <p:nvPr/>
        </p:nvSpPr>
        <p:spPr>
          <a:xfrm>
            <a:off x="486032" y="1657737"/>
            <a:ext cx="8534400" cy="707886"/>
          </a:xfrm>
          <a:prstGeom prst="rect">
            <a:avLst/>
          </a:prstGeom>
        </p:spPr>
        <p:txBody>
          <a:bodyPr wrap="square">
            <a:spAutoFit/>
          </a:bodyPr>
          <a:lstStyle/>
          <a:p>
            <a:r>
              <a:rPr lang="en-US" sz="4000" dirty="0">
                <a:solidFill>
                  <a:srgbClr val="000000"/>
                </a:solidFill>
              </a:rPr>
              <a:t>The MIRRA Chair </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225562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1.</a:t>
            </a:r>
            <a:endParaRPr lang="en-US" dirty="0"/>
          </a:p>
        </p:txBody>
      </p:sp>
      <p:sp>
        <p:nvSpPr>
          <p:cNvPr id="3" name="Content Placeholder 2"/>
          <p:cNvSpPr>
            <a:spLocks noGrp="1"/>
          </p:cNvSpPr>
          <p:nvPr>
            <p:ph idx="1"/>
          </p:nvPr>
        </p:nvSpPr>
        <p:spPr>
          <a:xfrm>
            <a:off x="457200" y="1447801"/>
            <a:ext cx="8229600" cy="1981199"/>
          </a:xfrm>
        </p:spPr>
        <p:txBody>
          <a:bodyPr/>
          <a:lstStyle/>
          <a:p>
            <a:r>
              <a:rPr lang="en-US" dirty="0"/>
              <a:t>Design for the Environment or </a:t>
            </a:r>
            <a:r>
              <a:rPr lang="en-US" dirty="0" smtClean="0"/>
              <a:t>DFE</a:t>
            </a:r>
          </a:p>
          <a:p>
            <a:pPr lvl="1"/>
            <a:r>
              <a:rPr lang="en-US" dirty="0" smtClean="0"/>
              <a:t>Designing </a:t>
            </a:r>
            <a:r>
              <a:rPr lang="en-US" dirty="0"/>
              <a:t>products and processes </a:t>
            </a:r>
            <a:endParaRPr lang="en-US" dirty="0" smtClean="0"/>
          </a:p>
          <a:p>
            <a:pPr lvl="1"/>
            <a:r>
              <a:rPr lang="en-US" dirty="0" smtClean="0"/>
              <a:t>Make products </a:t>
            </a:r>
            <a:r>
              <a:rPr lang="en-US" dirty="0"/>
              <a:t>in a responsible way </a:t>
            </a:r>
            <a:endParaRPr lang="en-US" dirty="0" smtClean="0"/>
          </a:p>
          <a:p>
            <a:pPr lvl="1"/>
            <a:r>
              <a:rPr lang="en-US" dirty="0"/>
              <a:t>C</a:t>
            </a:r>
            <a:r>
              <a:rPr lang="en-US" dirty="0" smtClean="0"/>
              <a:t>auses </a:t>
            </a:r>
            <a:r>
              <a:rPr lang="en-US" dirty="0"/>
              <a:t>no harm to </a:t>
            </a:r>
            <a:r>
              <a:rPr lang="en-US" dirty="0" smtClean="0"/>
              <a:t>environment</a:t>
            </a:r>
            <a:r>
              <a:rPr lang="en-US" dirty="0"/>
              <a: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304800" y="5562600"/>
            <a:ext cx="682811" cy="682811"/>
          </a:xfrm>
          <a:prstGeom prst="rect">
            <a:avLst/>
          </a:prstGeom>
        </p:spPr>
      </p:pic>
      <p:sp>
        <p:nvSpPr>
          <p:cNvPr id="6" name="Rectangle 5"/>
          <p:cNvSpPr/>
          <p:nvPr/>
        </p:nvSpPr>
        <p:spPr>
          <a:xfrm>
            <a:off x="987610" y="5539946"/>
            <a:ext cx="5565589"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Design for Environmental Health (Ted Talk): 18:17</a:t>
            </a:r>
            <a:endParaRPr lang="en-US" dirty="0"/>
          </a:p>
        </p:txBody>
      </p:sp>
      <p:sp>
        <p:nvSpPr>
          <p:cNvPr id="8" name="Rectangle 7"/>
          <p:cNvSpPr/>
          <p:nvPr/>
        </p:nvSpPr>
        <p:spPr>
          <a:xfrm>
            <a:off x="987609" y="5876079"/>
            <a:ext cx="3711272" cy="369332"/>
          </a:xfrm>
          <a:prstGeom prst="rect">
            <a:avLst/>
          </a:prstGeom>
        </p:spPr>
        <p:txBody>
          <a:bodyPr wrap="none">
            <a:spAutoFit/>
          </a:bodyPr>
          <a:lstStyle/>
          <a:p>
            <a:r>
              <a:rPr lang="en-US" b="1" dirty="0">
                <a:solidFill>
                  <a:srgbClr val="E09900"/>
                </a:solidFill>
                <a:latin typeface="Arial" panose="020B0604020202020204" pitchFamily="34" charset="0"/>
                <a:hlinkClick r:id="rId4"/>
              </a:rPr>
              <a:t>Design for Manufacturing: 25:24</a:t>
            </a:r>
            <a:endParaRPr lang="en-US" dirty="0"/>
          </a:p>
        </p:txBody>
      </p:sp>
    </p:spTree>
    <p:extLst>
      <p:ext uri="{BB962C8B-B14F-4D97-AF65-F5344CB8AC3E}">
        <p14:creationId xmlns:p14="http://schemas.microsoft.com/office/powerpoint/2010/main" val="14764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13.</a:t>
            </a:r>
            <a:endParaRPr lang="en-US" dirty="0"/>
          </a:p>
        </p:txBody>
      </p:sp>
      <p:sp>
        <p:nvSpPr>
          <p:cNvPr id="3" name="Content Placeholder 2"/>
          <p:cNvSpPr>
            <a:spLocks noGrp="1"/>
          </p:cNvSpPr>
          <p:nvPr>
            <p:ph idx="1"/>
          </p:nvPr>
        </p:nvSpPr>
        <p:spPr/>
        <p:txBody>
          <a:bodyPr/>
          <a:lstStyle/>
          <a:p>
            <a:r>
              <a:rPr lang="en-US" b="1" dirty="0"/>
              <a:t>DFD (Design for Dematerialization) </a:t>
            </a:r>
          </a:p>
          <a:p>
            <a:pPr lvl="1"/>
            <a:r>
              <a:rPr lang="en-US" dirty="0" smtClean="0"/>
              <a:t>Reduces amount </a:t>
            </a:r>
            <a:r>
              <a:rPr lang="en-US" dirty="0"/>
              <a:t>of material required </a:t>
            </a:r>
            <a:r>
              <a:rPr lang="en-US" dirty="0" smtClean="0"/>
              <a:t>make product</a:t>
            </a:r>
          </a:p>
          <a:p>
            <a:pPr lvl="1"/>
            <a:r>
              <a:rPr lang="en-US" dirty="0" smtClean="0"/>
              <a:t>Results </a:t>
            </a:r>
            <a:r>
              <a:rPr lang="en-US" dirty="0"/>
              <a:t>in lower energy </a:t>
            </a:r>
            <a:r>
              <a:rPr lang="en-US" dirty="0" smtClean="0"/>
              <a:t>use</a:t>
            </a:r>
          </a:p>
          <a:p>
            <a:pPr lvl="1"/>
            <a:r>
              <a:rPr lang="en-US" dirty="0" smtClean="0"/>
              <a:t>Means </a:t>
            </a:r>
            <a:r>
              <a:rPr lang="en-US" dirty="0"/>
              <a:t>less material is used to deliver </a:t>
            </a:r>
            <a:r>
              <a:rPr lang="en-US" dirty="0" smtClean="0"/>
              <a:t>same level</a:t>
            </a:r>
          </a:p>
          <a:p>
            <a:pPr lvl="1"/>
            <a:r>
              <a:rPr lang="en-US" dirty="0" smtClean="0"/>
              <a:t>Material </a:t>
            </a:r>
            <a:r>
              <a:rPr lang="en-US" dirty="0"/>
              <a:t>and energy reductions can be obtained </a:t>
            </a:r>
            <a:endParaRPr lang="en-US" dirty="0" smtClean="0"/>
          </a:p>
          <a:p>
            <a:pPr lvl="1"/>
            <a:r>
              <a:rPr lang="en-US" dirty="0" smtClean="0"/>
              <a:t>Through </a:t>
            </a:r>
            <a:r>
              <a:rPr lang="en-US" dirty="0"/>
              <a:t>straightforward design changes </a:t>
            </a:r>
            <a:endParaRPr lang="en-US" dirty="0" smtClean="0"/>
          </a:p>
          <a:p>
            <a:pPr lvl="1"/>
            <a:r>
              <a:rPr lang="en-US" dirty="0" smtClean="0"/>
              <a:t>Minimize </a:t>
            </a:r>
            <a:r>
              <a:rPr lang="en-US" dirty="0"/>
              <a:t>the material or packaging </a:t>
            </a:r>
            <a:r>
              <a:rPr lang="en-US" dirty="0" smtClean="0"/>
              <a:t>required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spTree>
    <p:extLst>
      <p:ext uri="{BB962C8B-B14F-4D97-AF65-F5344CB8AC3E}">
        <p14:creationId xmlns:p14="http://schemas.microsoft.com/office/powerpoint/2010/main" val="140004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4: </a:t>
            </a:r>
            <a:endParaRPr lang="en-US" dirty="0">
              <a:solidFill>
                <a:srgbClr val="F8F9D3"/>
              </a:solidFill>
            </a:endParaRPr>
          </a:p>
        </p:txBody>
      </p:sp>
      <p:sp>
        <p:nvSpPr>
          <p:cNvPr id="3" name="Rectangle 2"/>
          <p:cNvSpPr/>
          <p:nvPr/>
        </p:nvSpPr>
        <p:spPr>
          <a:xfrm>
            <a:off x="152400" y="1447800"/>
            <a:ext cx="8991600" cy="4524315"/>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a strategy that reduces the amount of material required to make a product, which usually results in lower energy use?</a:t>
            </a:r>
          </a:p>
          <a:p>
            <a:r>
              <a:rPr lang="en-US" sz="3600" dirty="0">
                <a:solidFill>
                  <a:srgbClr val="000000"/>
                </a:solidFill>
              </a:rPr>
              <a:t>a.	DFR (Design for Reuse)</a:t>
            </a:r>
          </a:p>
          <a:p>
            <a:r>
              <a:rPr lang="en-US" sz="3600" dirty="0">
                <a:solidFill>
                  <a:srgbClr val="000000"/>
                </a:solidFill>
              </a:rPr>
              <a:t>b.	DFE (Design for the Environment) </a:t>
            </a:r>
          </a:p>
          <a:p>
            <a:r>
              <a:rPr lang="en-US" sz="3600" dirty="0">
                <a:solidFill>
                  <a:srgbClr val="000000"/>
                </a:solidFill>
              </a:rPr>
              <a:t>c.	DFD (Design for Disassembly)</a:t>
            </a:r>
          </a:p>
          <a:p>
            <a:r>
              <a:rPr lang="en-US" sz="3600" dirty="0">
                <a:solidFill>
                  <a:srgbClr val="000000"/>
                </a:solidFill>
              </a:rPr>
              <a:t>d.	DFDM (Design for </a:t>
            </a:r>
            <a:r>
              <a:rPr lang="en-US" sz="3600" dirty="0" smtClean="0">
                <a:solidFill>
                  <a:srgbClr val="000000"/>
                </a:solidFill>
              </a:rPr>
              <a:t>Dematerialization)</a:t>
            </a:r>
            <a:endParaRPr lang="en-US" sz="3600" dirty="0">
              <a:solidFill>
                <a:srgbClr val="000000"/>
              </a:solidFill>
            </a:endParaRP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148254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4:</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DFDM (Design for Dematerialization)</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127674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DFD (Design for Dematerialization)</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403820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ECO-EFFICIENCY or DFE </a:t>
            </a:r>
            <a:r>
              <a:rPr lang="en-US" dirty="0" smtClean="0"/>
              <a:t>14.</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Design for Sustainable Packaging</a:t>
            </a:r>
          </a:p>
          <a:p>
            <a:pPr lvl="1"/>
            <a:r>
              <a:rPr lang="en-US" dirty="0" smtClean="0"/>
              <a:t>Creating </a:t>
            </a:r>
            <a:r>
              <a:rPr lang="en-US" dirty="0"/>
              <a:t>and using packaging </a:t>
            </a:r>
            <a:endParaRPr lang="en-US" dirty="0" smtClean="0"/>
          </a:p>
          <a:p>
            <a:pPr lvl="1"/>
            <a:r>
              <a:rPr lang="en-US" dirty="0" smtClean="0"/>
              <a:t>Improves </a:t>
            </a:r>
            <a:r>
              <a:rPr lang="en-US" dirty="0"/>
              <a:t>environmental </a:t>
            </a:r>
            <a:r>
              <a:rPr lang="en-US" dirty="0" smtClean="0"/>
              <a:t>sustainability</a:t>
            </a:r>
          </a:p>
          <a:p>
            <a:pPr lvl="1"/>
            <a:r>
              <a:rPr lang="en-US" dirty="0" smtClean="0"/>
              <a:t>life </a:t>
            </a:r>
            <a:r>
              <a:rPr lang="en-US" dirty="0"/>
              <a:t>cycle inventory (LCI) and life cycle assessment (LCA</a:t>
            </a:r>
            <a:r>
              <a:rPr lang="en-US" dirty="0" smtClean="0"/>
              <a:t>)</a:t>
            </a:r>
          </a:p>
          <a:p>
            <a:pPr lvl="1"/>
            <a:r>
              <a:rPr lang="en-US" dirty="0" smtClean="0"/>
              <a:t>Guide packaging </a:t>
            </a:r>
            <a:r>
              <a:rPr lang="en-US" dirty="0"/>
              <a:t>which reduces </a:t>
            </a:r>
            <a:endParaRPr lang="en-US" dirty="0" smtClean="0"/>
          </a:p>
          <a:p>
            <a:pPr lvl="1"/>
            <a:r>
              <a:rPr lang="en-US" dirty="0" smtClean="0"/>
              <a:t>Environmental </a:t>
            </a:r>
            <a:r>
              <a:rPr lang="en-US" dirty="0"/>
              <a:t>impact and ecological </a:t>
            </a:r>
            <a:r>
              <a:rPr lang="en-US" dirty="0" smtClean="0"/>
              <a:t>footprint</a:t>
            </a:r>
          </a:p>
          <a:p>
            <a:pPr lvl="1"/>
            <a:r>
              <a:rPr lang="en-US" dirty="0" smtClean="0"/>
              <a:t>Looks at whole </a:t>
            </a:r>
            <a:r>
              <a:rPr lang="en-US" dirty="0"/>
              <a:t>supply </a:t>
            </a:r>
            <a:r>
              <a:rPr lang="en-US" dirty="0" smtClean="0"/>
              <a:t>chain</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385934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Design for Sustainable Packaging</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45</a:t>
            </a:fld>
            <a:endParaRPr lang="en-US" dirty="0"/>
          </a:p>
        </p:txBody>
      </p:sp>
    </p:spTree>
    <p:extLst>
      <p:ext uri="{BB962C8B-B14F-4D97-AF65-F5344CB8AC3E}">
        <p14:creationId xmlns:p14="http://schemas.microsoft.com/office/powerpoint/2010/main" val="31829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097280"/>
          </a:xfrm>
        </p:spPr>
        <p:txBody>
          <a:bodyPr/>
          <a:lstStyle/>
          <a:p>
            <a:r>
              <a:rPr lang="en-US" sz="3600" dirty="0" smtClean="0"/>
              <a:t>FREQUENTLY ASKED QUESTION?</a:t>
            </a:r>
            <a:endParaRPr lang="en-US" sz="3600" dirty="0"/>
          </a:p>
        </p:txBody>
      </p:sp>
      <p:pic>
        <p:nvPicPr>
          <p:cNvPr id="3" name="Picture 2"/>
          <p:cNvPicPr>
            <a:picLocks noChangeAspect="1"/>
          </p:cNvPicPr>
          <p:nvPr/>
        </p:nvPicPr>
        <p:blipFill>
          <a:blip r:embed="rId2"/>
          <a:stretch>
            <a:fillRect/>
          </a:stretch>
        </p:blipFill>
        <p:spPr>
          <a:xfrm>
            <a:off x="57665" y="107696"/>
            <a:ext cx="838200" cy="1218184"/>
          </a:xfrm>
          <a:prstGeom prst="rect">
            <a:avLst/>
          </a:prstGeom>
        </p:spPr>
      </p:pic>
      <p:sp>
        <p:nvSpPr>
          <p:cNvPr id="4" name="Content Placeholder 2"/>
          <p:cNvSpPr txBox="1">
            <a:spLocks/>
          </p:cNvSpPr>
          <p:nvPr/>
        </p:nvSpPr>
        <p:spPr>
          <a:xfrm>
            <a:off x="152399" y="1371600"/>
            <a:ext cx="8991599" cy="48768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rPr>
              <a:t>What is Life-Cycle Assessment (LCA)?</a:t>
            </a:r>
          </a:p>
          <a:p>
            <a:pPr lvl="1"/>
            <a:r>
              <a:rPr lang="en-US" sz="1800" b="1" dirty="0" smtClean="0"/>
              <a:t>Environmental </a:t>
            </a:r>
            <a:r>
              <a:rPr lang="en-US" sz="1800" b="1" dirty="0"/>
              <a:t>impact of a product over its entire life cycle </a:t>
            </a:r>
            <a:endParaRPr lang="en-US" sz="1800" b="1" dirty="0" smtClean="0"/>
          </a:p>
          <a:p>
            <a:pPr lvl="1"/>
            <a:r>
              <a:rPr lang="en-US" sz="1800" b="1" dirty="0"/>
              <a:t>R</a:t>
            </a:r>
            <a:r>
              <a:rPr lang="en-US" sz="1800" b="1" dirty="0" smtClean="0"/>
              <a:t>equires </a:t>
            </a:r>
            <a:r>
              <a:rPr lang="en-US" sz="1800" b="1" dirty="0"/>
              <a:t>an analysis called a life-cycle assessment (LCA</a:t>
            </a:r>
            <a:r>
              <a:rPr lang="en-US" sz="1800" b="1" dirty="0" smtClean="0"/>
              <a:t>)</a:t>
            </a:r>
          </a:p>
          <a:p>
            <a:pPr lvl="1"/>
            <a:r>
              <a:rPr lang="en-US" sz="1800" b="1" dirty="0"/>
              <a:t>S</a:t>
            </a:r>
            <a:r>
              <a:rPr lang="en-US" sz="1800" b="1" dirty="0" smtClean="0"/>
              <a:t>teps </a:t>
            </a:r>
            <a:r>
              <a:rPr lang="en-US" sz="1800" b="1" dirty="0"/>
              <a:t>involved </a:t>
            </a:r>
            <a:r>
              <a:rPr lang="en-US" sz="1800" b="1" dirty="0" smtClean="0"/>
              <a:t>include </a:t>
            </a:r>
            <a:r>
              <a:rPr lang="en-US" sz="1800" b="1" dirty="0" smtClean="0">
                <a:solidFill>
                  <a:srgbClr val="0000FF"/>
                </a:solidFill>
              </a:rPr>
              <a:t>(See Figure 12-11):</a:t>
            </a:r>
            <a:endParaRPr lang="en-US" sz="1800" b="1" dirty="0">
              <a:solidFill>
                <a:srgbClr val="0000FF"/>
              </a:solidFill>
            </a:endParaRPr>
          </a:p>
          <a:p>
            <a:pPr lvl="2"/>
            <a:r>
              <a:rPr lang="en-US" sz="1400" b="1" dirty="0"/>
              <a:t>Step #1-Prepare proposed design options.</a:t>
            </a:r>
          </a:p>
          <a:p>
            <a:pPr lvl="2"/>
            <a:r>
              <a:rPr lang="en-US" sz="1400" b="1" dirty="0"/>
              <a:t>Step #2- Identify what happens during the life of the product including recycling and disposal.</a:t>
            </a:r>
          </a:p>
          <a:p>
            <a:pPr lvl="2"/>
            <a:r>
              <a:rPr lang="en-US" sz="1400" b="1" dirty="0"/>
              <a:t>Step #3- Identify all materials and energy sources used to create and dispose of the product.</a:t>
            </a:r>
          </a:p>
          <a:p>
            <a:pPr lvl="2"/>
            <a:r>
              <a:rPr lang="en-US" sz="1400" b="1" dirty="0"/>
              <a:t>Step #4- Identify all outputs and waste </a:t>
            </a:r>
            <a:r>
              <a:rPr lang="en-US" sz="1400" b="1" dirty="0" smtClean="0"/>
              <a:t>streams</a:t>
            </a:r>
          </a:p>
          <a:p>
            <a:pPr lvl="1"/>
            <a:r>
              <a:rPr lang="en-US" sz="1800" b="1" dirty="0" smtClean="0"/>
              <a:t>Thoroughly </a:t>
            </a:r>
            <a:r>
              <a:rPr lang="en-US" sz="1800" b="1" dirty="0"/>
              <a:t>determine </a:t>
            </a:r>
            <a:r>
              <a:rPr lang="en-US" sz="1800" b="1" dirty="0" smtClean="0"/>
              <a:t>life-cycle </a:t>
            </a:r>
            <a:r>
              <a:rPr lang="en-US" sz="1800" b="1" dirty="0"/>
              <a:t>of </a:t>
            </a:r>
            <a:r>
              <a:rPr lang="en-US" sz="1800" b="1" dirty="0" smtClean="0"/>
              <a:t>product </a:t>
            </a:r>
            <a:r>
              <a:rPr lang="en-US" sz="1800" b="1" dirty="0"/>
              <a:t>requires </a:t>
            </a:r>
            <a:endParaRPr lang="en-US" sz="1800" b="1" dirty="0" smtClean="0"/>
          </a:p>
          <a:p>
            <a:pPr lvl="2"/>
            <a:r>
              <a:rPr lang="en-US" sz="1400" b="1" dirty="0" smtClean="0"/>
              <a:t>Specialized </a:t>
            </a:r>
            <a:r>
              <a:rPr lang="en-US" sz="1400" b="1" dirty="0"/>
              <a:t>LCA software and </a:t>
            </a:r>
            <a:r>
              <a:rPr lang="en-US" sz="1400" b="1" dirty="0" smtClean="0"/>
              <a:t>training:</a:t>
            </a:r>
            <a:endParaRPr lang="en-US" sz="1400" b="1" dirty="0"/>
          </a:p>
          <a:p>
            <a:pPr lvl="3"/>
            <a:r>
              <a:rPr lang="en-US" sz="1600" b="1" dirty="0" smtClean="0"/>
              <a:t>SimaPro </a:t>
            </a:r>
            <a:endParaRPr lang="en-US" sz="1600" b="1" dirty="0"/>
          </a:p>
          <a:p>
            <a:pPr lvl="3"/>
            <a:r>
              <a:rPr lang="en-US" sz="1600" b="1" dirty="0" smtClean="0"/>
              <a:t>GaBi</a:t>
            </a:r>
            <a:endParaRPr lang="en-US" sz="1600" b="1" dirty="0"/>
          </a:p>
          <a:p>
            <a:pPr lvl="3"/>
            <a:r>
              <a:rPr lang="en-US" sz="1600" b="1" dirty="0" smtClean="0"/>
              <a:t> </a:t>
            </a:r>
            <a:r>
              <a:rPr lang="en-US" sz="1600" b="1" dirty="0"/>
              <a:t>Open LCA</a:t>
            </a:r>
          </a:p>
          <a:p>
            <a:pPr lvl="3"/>
            <a:r>
              <a:rPr lang="en-US" sz="1600" b="1" dirty="0" smtClean="0"/>
              <a:t>Sustainable </a:t>
            </a:r>
            <a:r>
              <a:rPr lang="en-US" sz="1600" b="1" dirty="0"/>
              <a:t>Minds</a:t>
            </a:r>
          </a:p>
          <a:p>
            <a:pPr lvl="1"/>
            <a:endParaRPr lang="en-US" sz="1800" b="1" dirty="0"/>
          </a:p>
          <a:p>
            <a:endParaRPr lang="en-US" sz="2400" b="1" dirty="0" smtClean="0">
              <a:solidFill>
                <a:srgbClr val="0000FF"/>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pPr/>
              <a:t>46</a:t>
            </a:fld>
            <a:endParaRPr lang="en-US" dirty="0"/>
          </a:p>
        </p:txBody>
      </p:sp>
    </p:spTree>
    <p:extLst>
      <p:ext uri="{BB962C8B-B14F-4D97-AF65-F5344CB8AC3E}">
        <p14:creationId xmlns:p14="http://schemas.microsoft.com/office/powerpoint/2010/main" val="189746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12-11 Lifecycle Management</a:t>
            </a:r>
            <a:endParaRPr lang="en-US" dirty="0"/>
          </a:p>
        </p:txBody>
      </p:sp>
      <p:pic>
        <p:nvPicPr>
          <p:cNvPr id="5" name="Content Placeholder 4"/>
          <p:cNvPicPr>
            <a:picLocks noGrp="1" noChangeAspect="1"/>
          </p:cNvPicPr>
          <p:nvPr>
            <p:ph idx="1"/>
          </p:nvPr>
        </p:nvPicPr>
        <p:blipFill>
          <a:blip r:embed="rId2"/>
          <a:stretch>
            <a:fillRect/>
          </a:stretch>
        </p:blipFill>
        <p:spPr>
          <a:xfrm>
            <a:off x="2034382" y="1447800"/>
            <a:ext cx="4800600" cy="48006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12089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4)</a:t>
            </a:r>
            <a:endParaRPr lang="en-US" sz="3600" dirty="0"/>
          </a:p>
        </p:txBody>
      </p:sp>
      <p:sp>
        <p:nvSpPr>
          <p:cNvPr id="46083" name="Content Placeholder 2"/>
          <p:cNvSpPr>
            <a:spLocks noGrp="1"/>
          </p:cNvSpPr>
          <p:nvPr>
            <p:ph idx="1"/>
          </p:nvPr>
        </p:nvSpPr>
        <p:spPr>
          <a:xfrm>
            <a:off x="228600" y="1371600"/>
            <a:ext cx="8763000" cy="4678363"/>
          </a:xfrm>
        </p:spPr>
        <p:txBody>
          <a:bodyPr/>
          <a:lstStyle/>
          <a:p>
            <a:pPr marL="457200" indent="-457200">
              <a:buFont typeface="+mj-lt"/>
              <a:buAutoNum type="arabicPeriod"/>
            </a:pPr>
            <a:r>
              <a:rPr lang="en-US" sz="2000" dirty="0" smtClean="0"/>
              <a:t>Design </a:t>
            </a:r>
            <a:r>
              <a:rPr lang="en-US" sz="2000" dirty="0"/>
              <a:t>for the Environment or DFE is the process designing products and processes to manufacture products in a responsible way that causes no harm to the environment.</a:t>
            </a:r>
          </a:p>
          <a:p>
            <a:pPr marL="457200" indent="-457200">
              <a:buFont typeface="+mj-lt"/>
              <a:buAutoNum type="arabicPeriod"/>
            </a:pPr>
            <a:r>
              <a:rPr lang="en-US" sz="2000" dirty="0" smtClean="0"/>
              <a:t>DFE </a:t>
            </a:r>
            <a:r>
              <a:rPr lang="en-US" sz="2000" dirty="0"/>
              <a:t>practice focuses on reducing the use of hazardous substances, minimizing consumption of energy, reducing waste, and expanding the lifecycle of products through the process of recycling and reuse.  DFE is also known as Eco-Design, Lifecycle Design, and Design for Eco-Efficiency</a:t>
            </a:r>
          </a:p>
          <a:p>
            <a:pPr marL="457200" indent="-457200">
              <a:buFont typeface="+mj-lt"/>
              <a:buAutoNum type="arabicPeriod"/>
            </a:pPr>
            <a:r>
              <a:rPr lang="en-US" sz="2000" dirty="0" smtClean="0"/>
              <a:t>Eco-Efficiency </a:t>
            </a:r>
            <a:r>
              <a:rPr lang="en-US" sz="2000" dirty="0"/>
              <a:t>is one of the main tools used to promote a transformation from unsustainable development to one of sustainable development. </a:t>
            </a:r>
          </a:p>
          <a:p>
            <a:pPr marL="457200" indent="-457200">
              <a:buFont typeface="+mj-lt"/>
              <a:buAutoNum type="arabicPeriod"/>
            </a:pPr>
            <a:r>
              <a:rPr lang="en-US" sz="2000" dirty="0" smtClean="0"/>
              <a:t>Eco-Efficiency </a:t>
            </a:r>
            <a:r>
              <a:rPr lang="en-US" sz="2000" dirty="0"/>
              <a:t>is based on the concept of creating more goods and services while using fewer resources and creating less waste and pollution.  It is the ratio between the added value of what has been produced and the environment impact of that product or service.</a:t>
            </a:r>
          </a:p>
          <a:p>
            <a:pPr marL="457200" indent="-457200">
              <a:buFont typeface="+mj-lt"/>
              <a:buAutoNum type="arabicPeriod"/>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4)</a:t>
            </a:r>
            <a:endParaRPr lang="en-US" sz="3600" dirty="0"/>
          </a:p>
        </p:txBody>
      </p:sp>
      <p:sp>
        <p:nvSpPr>
          <p:cNvPr id="47107" name="Content Placeholder 2"/>
          <p:cNvSpPr>
            <a:spLocks noGrp="1"/>
          </p:cNvSpPr>
          <p:nvPr>
            <p:ph idx="1"/>
          </p:nvPr>
        </p:nvSpPr>
        <p:spPr>
          <a:xfrm>
            <a:off x="228600" y="1371600"/>
            <a:ext cx="8839200" cy="4953000"/>
          </a:xfrm>
        </p:spPr>
        <p:txBody>
          <a:bodyPr/>
          <a:lstStyle/>
          <a:p>
            <a:pPr marL="514350" indent="-514350">
              <a:buFont typeface="+mj-lt"/>
              <a:buAutoNum type="arabicPeriod" startAt="5"/>
            </a:pPr>
            <a:r>
              <a:rPr lang="en-US" sz="2000" dirty="0" smtClean="0"/>
              <a:t>Eco-Efficiency </a:t>
            </a:r>
            <a:r>
              <a:rPr lang="en-US" sz="2000" dirty="0"/>
              <a:t>also takes into consideration the </a:t>
            </a:r>
            <a:r>
              <a:rPr lang="en-US" sz="2000" dirty="0" smtClean="0"/>
              <a:t>NAAQS </a:t>
            </a:r>
            <a:r>
              <a:rPr lang="en-US" sz="2000" dirty="0"/>
              <a:t>standards established by the </a:t>
            </a:r>
            <a:r>
              <a:rPr lang="en-US" sz="2000" dirty="0" smtClean="0"/>
              <a:t>EPA </a:t>
            </a:r>
            <a:r>
              <a:rPr lang="en-US" sz="2000" dirty="0"/>
              <a:t>under authority of the Clean Air Act.  Primary standards are designed to protect human health, with an adequate margin of safety, including sensitive populations such as children, the elderly, and individuals suffering from respiratory diseases.   </a:t>
            </a:r>
          </a:p>
          <a:p>
            <a:pPr marL="514350" indent="-514350">
              <a:buFont typeface="+mj-lt"/>
              <a:buAutoNum type="arabicPeriod" startAt="5"/>
            </a:pPr>
            <a:r>
              <a:rPr lang="en-US" sz="2000" dirty="0" smtClean="0"/>
              <a:t>DFE </a:t>
            </a:r>
            <a:r>
              <a:rPr lang="en-US" sz="2000" dirty="0"/>
              <a:t>or Eco-Efficiency suggests </a:t>
            </a:r>
            <a:r>
              <a:rPr lang="en-US" sz="2000" dirty="0" smtClean="0"/>
              <a:t>following processes:</a:t>
            </a:r>
            <a:endParaRPr lang="en-US" sz="2000" dirty="0"/>
          </a:p>
          <a:p>
            <a:pPr marL="1001268" lvl="1" indent="-514350"/>
            <a:r>
              <a:rPr lang="en-US" sz="1600" dirty="0" smtClean="0"/>
              <a:t>Design </a:t>
            </a:r>
            <a:r>
              <a:rPr lang="en-US" sz="1600" dirty="0"/>
              <a:t>for Energy Efficiency</a:t>
            </a:r>
          </a:p>
          <a:p>
            <a:pPr marL="1001268" lvl="1" indent="-514350"/>
            <a:r>
              <a:rPr lang="en-US" sz="1600" dirty="0" smtClean="0"/>
              <a:t>Design </a:t>
            </a:r>
            <a:r>
              <a:rPr lang="en-US" sz="1600" dirty="0"/>
              <a:t>for Reuse (Revalorization)</a:t>
            </a:r>
          </a:p>
          <a:p>
            <a:pPr marL="1001268" lvl="1" indent="-514350"/>
            <a:r>
              <a:rPr lang="en-US" sz="1600" dirty="0" smtClean="0"/>
              <a:t>Design </a:t>
            </a:r>
            <a:r>
              <a:rPr lang="en-US" sz="1600" dirty="0"/>
              <a:t>for Disassembly</a:t>
            </a:r>
          </a:p>
          <a:p>
            <a:pPr marL="1001268" lvl="1" indent="-514350"/>
            <a:r>
              <a:rPr lang="en-US" sz="1600" dirty="0" smtClean="0"/>
              <a:t>Design </a:t>
            </a:r>
            <a:r>
              <a:rPr lang="en-US" sz="1600" dirty="0"/>
              <a:t>for Dematerialization</a:t>
            </a:r>
          </a:p>
          <a:p>
            <a:pPr marL="1001268" lvl="1" indent="-514350"/>
            <a:r>
              <a:rPr lang="en-US" sz="1600" dirty="0" smtClean="0"/>
              <a:t>Design </a:t>
            </a:r>
            <a:r>
              <a:rPr lang="en-US" sz="1600" dirty="0"/>
              <a:t>for Sustainable Packaging</a:t>
            </a:r>
          </a:p>
          <a:p>
            <a:pPr marL="514350" indent="-514350">
              <a:buFont typeface="+mj-lt"/>
              <a:buAutoNum type="arabicPeriod" startAt="5"/>
            </a:pPr>
            <a:r>
              <a:rPr lang="en-US" sz="2000" dirty="0" smtClean="0"/>
              <a:t>EPA Safer </a:t>
            </a:r>
            <a:r>
              <a:rPr lang="en-US" sz="2000" dirty="0"/>
              <a:t>Choice is a term created to help consumers, businesses, and purchasers find products that perform well and are safer for human health and the environment.</a:t>
            </a:r>
          </a:p>
          <a:p>
            <a:pPr marL="514350" indent="-514350">
              <a:buFont typeface="+mj-lt"/>
              <a:buAutoNum type="arabicPeriod" startAt="5"/>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63000" cy="1236452"/>
          </a:xfrm>
        </p:spPr>
        <p:txBody>
          <a:bodyPr/>
          <a:lstStyle/>
          <a:p>
            <a:r>
              <a:rPr lang="en-US" sz="2000" dirty="0"/>
              <a:t>Figure </a:t>
            </a:r>
            <a:r>
              <a:rPr lang="en-US" sz="2000" dirty="0" smtClean="0"/>
              <a:t>12-1 </a:t>
            </a:r>
            <a:r>
              <a:rPr lang="en-US" sz="2000" dirty="0"/>
              <a:t>shows a typical DFE cycle.  DFE is </a:t>
            </a:r>
            <a:r>
              <a:rPr lang="en-US" sz="2000" dirty="0" smtClean="0"/>
              <a:t>design </a:t>
            </a:r>
            <a:r>
              <a:rPr lang="en-US" sz="2000" dirty="0"/>
              <a:t>for environmental processing and manufacturing, with its goal to protect environmental systems from harm, protect human health, and enhance </a:t>
            </a:r>
            <a:r>
              <a:rPr lang="en-US" sz="2000" dirty="0" smtClean="0"/>
              <a:t>sustainability </a:t>
            </a:r>
            <a:r>
              <a:rPr lang="en-US" sz="2000" dirty="0"/>
              <a:t>of natural resources for the entire product lifecycle. </a:t>
            </a:r>
          </a:p>
        </p:txBody>
      </p:sp>
      <p:pic>
        <p:nvPicPr>
          <p:cNvPr id="5" name="Content Placeholder 4"/>
          <p:cNvPicPr>
            <a:picLocks noGrp="1" noChangeAspect="1"/>
          </p:cNvPicPr>
          <p:nvPr>
            <p:ph idx="1"/>
          </p:nvPr>
        </p:nvPicPr>
        <p:blipFill>
          <a:blip r:embed="rId2"/>
          <a:stretch>
            <a:fillRect/>
          </a:stretch>
        </p:blipFill>
        <p:spPr>
          <a:xfrm>
            <a:off x="1600200" y="1524000"/>
            <a:ext cx="6020209" cy="473072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7004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4)</a:t>
            </a:r>
            <a:endParaRPr lang="en-US" sz="3600" dirty="0"/>
          </a:p>
        </p:txBody>
      </p:sp>
      <p:sp>
        <p:nvSpPr>
          <p:cNvPr id="47107" name="Content Placeholder 2"/>
          <p:cNvSpPr>
            <a:spLocks noGrp="1"/>
          </p:cNvSpPr>
          <p:nvPr>
            <p:ph idx="1"/>
          </p:nvPr>
        </p:nvSpPr>
        <p:spPr>
          <a:xfrm>
            <a:off x="228600" y="1524000"/>
            <a:ext cx="8763000" cy="4800600"/>
          </a:xfrm>
        </p:spPr>
        <p:txBody>
          <a:bodyPr/>
          <a:lstStyle/>
          <a:p>
            <a:pPr marL="457200" indent="-457200">
              <a:buFont typeface="+mj-lt"/>
              <a:buAutoNum type="arabicPeriod" startAt="8"/>
            </a:pPr>
            <a:r>
              <a:rPr lang="en-US" sz="2000" dirty="0" smtClean="0"/>
              <a:t>Design </a:t>
            </a:r>
            <a:r>
              <a:rPr lang="en-US" sz="2000" dirty="0"/>
              <a:t>for Energy Efficiency is one of </a:t>
            </a:r>
            <a:r>
              <a:rPr lang="en-US" sz="2000" dirty="0" smtClean="0"/>
              <a:t>12 </a:t>
            </a:r>
            <a:r>
              <a:rPr lang="en-US" sz="2000" dirty="0"/>
              <a:t>principles of GREEN Chemistry and is defined as minimize the energy requirements of chemical processes and perform synthesis at ambient temperatures and pressure if possible.  It’s the manufacture of products using less energy.  </a:t>
            </a:r>
            <a:endParaRPr lang="en-US" sz="2000" dirty="0" smtClean="0"/>
          </a:p>
          <a:p>
            <a:pPr marL="457200" indent="-457200">
              <a:buFont typeface="+mj-lt"/>
              <a:buAutoNum type="arabicPeriod" startAt="8"/>
            </a:pPr>
            <a:r>
              <a:rPr lang="en-US" sz="2000" dirty="0" smtClean="0"/>
              <a:t>Design </a:t>
            </a:r>
            <a:r>
              <a:rPr lang="en-US" sz="2000" dirty="0"/>
              <a:t>for Reuse or Revalorization is a DFE process that looks for opportunities to recover spent materials components reprocess them and use them again.  It is a process of reuse or revalue</a:t>
            </a:r>
          </a:p>
          <a:p>
            <a:pPr marL="457200" indent="-457200">
              <a:buFont typeface="+mj-lt"/>
              <a:buAutoNum type="arabicPeriod" startAt="8"/>
            </a:pPr>
            <a:r>
              <a:rPr lang="en-US" sz="2000" dirty="0" smtClean="0"/>
              <a:t>DFD </a:t>
            </a:r>
            <a:r>
              <a:rPr lang="en-US" sz="2000" dirty="0"/>
              <a:t>(Design for Disassembly) is the process to easily disassemble products for reuse and recycle materials from product assemblies after they've been </a:t>
            </a:r>
            <a:r>
              <a:rPr lang="en-US" sz="2000" dirty="0" smtClean="0"/>
              <a:t>disassembled.</a:t>
            </a:r>
          </a:p>
          <a:p>
            <a:pPr marL="457200" indent="-457200">
              <a:buFont typeface="+mj-lt"/>
              <a:buAutoNum type="arabicPeriod" startAt="8"/>
            </a:pPr>
            <a:r>
              <a:rPr lang="en-US" sz="2000" dirty="0" smtClean="0"/>
              <a:t>Design </a:t>
            </a:r>
            <a:r>
              <a:rPr lang="en-US" sz="2000" dirty="0"/>
              <a:t>for Dematerialization is a DFE strategy that reduces the amount of material required to make a product, which usually results in lower energy use.  The dematerialization of a product means less material is used to deliver the same level of functionality to the user.  </a:t>
            </a:r>
            <a:r>
              <a:rPr lang="en-US" sz="2000" dirty="0" smtClean="0"/>
              <a:t> </a:t>
            </a:r>
            <a:endParaRPr lang="en-US" sz="2000" dirty="0"/>
          </a:p>
          <a:p>
            <a:pPr marL="457200" indent="-457200">
              <a:buFont typeface="+mj-lt"/>
              <a:buAutoNum type="arabicPeriod" startAt="8"/>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4)</a:t>
            </a:r>
            <a:endParaRPr lang="en-US" sz="3600" dirty="0"/>
          </a:p>
        </p:txBody>
      </p:sp>
      <p:sp>
        <p:nvSpPr>
          <p:cNvPr id="47107" name="Content Placeholder 2"/>
          <p:cNvSpPr>
            <a:spLocks noGrp="1"/>
          </p:cNvSpPr>
          <p:nvPr>
            <p:ph idx="1"/>
          </p:nvPr>
        </p:nvSpPr>
        <p:spPr>
          <a:xfrm>
            <a:off x="228600" y="1524000"/>
            <a:ext cx="8763000" cy="4800600"/>
          </a:xfrm>
        </p:spPr>
        <p:txBody>
          <a:bodyPr/>
          <a:lstStyle/>
          <a:p>
            <a:pPr marL="457200" indent="-457200">
              <a:buFont typeface="+mj-lt"/>
              <a:buAutoNum type="arabicPeriod" startAt="12"/>
            </a:pPr>
            <a:r>
              <a:rPr lang="en-US" sz="2000" dirty="0" smtClean="0"/>
              <a:t>Design </a:t>
            </a:r>
            <a:r>
              <a:rPr lang="en-US" sz="2000" dirty="0"/>
              <a:t>for sustainable or environmental packaging design is creating and using packaging that improves environmental sustainability.  This process involves increased use of life cycle inventory (LCI) and life cycle assessment (LCA) to help guide the use of packaging which reduces the environmental impact and ecological footprint. </a:t>
            </a:r>
          </a:p>
          <a:p>
            <a:pPr marL="457200" indent="-457200">
              <a:buFont typeface="+mj-lt"/>
              <a:buAutoNum type="arabicPeriod" startAt="12"/>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6090706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2.</a:t>
            </a:r>
            <a:endParaRPr lang="en-US" dirty="0"/>
          </a:p>
        </p:txBody>
      </p:sp>
      <p:sp>
        <p:nvSpPr>
          <p:cNvPr id="3" name="Content Placeholder 2"/>
          <p:cNvSpPr>
            <a:spLocks noGrp="1"/>
          </p:cNvSpPr>
          <p:nvPr>
            <p:ph idx="1"/>
          </p:nvPr>
        </p:nvSpPr>
        <p:spPr/>
        <p:txBody>
          <a:bodyPr/>
          <a:lstStyle/>
          <a:p>
            <a:r>
              <a:rPr lang="en-US" b="1" dirty="0" smtClean="0"/>
              <a:t>DFE </a:t>
            </a:r>
            <a:r>
              <a:rPr lang="en-US" b="1" dirty="0"/>
              <a:t>is </a:t>
            </a:r>
            <a:r>
              <a:rPr lang="en-US" b="1" dirty="0" smtClean="0"/>
              <a:t>Also Known As </a:t>
            </a:r>
          </a:p>
          <a:p>
            <a:pPr lvl="1"/>
            <a:r>
              <a:rPr lang="en-US" dirty="0" smtClean="0"/>
              <a:t>Eco-Design</a:t>
            </a:r>
          </a:p>
          <a:p>
            <a:pPr lvl="1"/>
            <a:r>
              <a:rPr lang="en-US" dirty="0" smtClean="0"/>
              <a:t>Lifecycle Design</a:t>
            </a:r>
          </a:p>
          <a:p>
            <a:pPr lvl="1"/>
            <a:r>
              <a:rPr lang="en-US" dirty="0" smtClean="0"/>
              <a:t>Design </a:t>
            </a:r>
            <a:r>
              <a:rPr lang="en-US" dirty="0"/>
              <a:t>for </a:t>
            </a:r>
            <a:r>
              <a:rPr lang="en-US" dirty="0" smtClean="0"/>
              <a:t>Eco-Efficiency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1143000" y="5426100"/>
            <a:ext cx="682811" cy="682811"/>
          </a:xfrm>
          <a:prstGeom prst="rect">
            <a:avLst/>
          </a:prstGeom>
        </p:spPr>
      </p:pic>
      <p:sp>
        <p:nvSpPr>
          <p:cNvPr id="6" name="Rectangle 5"/>
          <p:cNvSpPr/>
          <p:nvPr/>
        </p:nvSpPr>
        <p:spPr>
          <a:xfrm>
            <a:off x="1825810" y="5408669"/>
            <a:ext cx="5184589"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ECO Efficient Modern Energy Solutions: 4:33</a:t>
            </a:r>
            <a:endParaRPr lang="en-US" dirty="0"/>
          </a:p>
        </p:txBody>
      </p:sp>
    </p:spTree>
    <p:extLst>
      <p:ext uri="{BB962C8B-B14F-4D97-AF65-F5344CB8AC3E}">
        <p14:creationId xmlns:p14="http://schemas.microsoft.com/office/powerpoint/2010/main" val="288160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3.</a:t>
            </a:r>
            <a:endParaRPr lang="en-US" dirty="0"/>
          </a:p>
        </p:txBody>
      </p:sp>
      <p:sp>
        <p:nvSpPr>
          <p:cNvPr id="3" name="Content Placeholder 2"/>
          <p:cNvSpPr>
            <a:spLocks noGrp="1"/>
          </p:cNvSpPr>
          <p:nvPr>
            <p:ph idx="1"/>
          </p:nvPr>
        </p:nvSpPr>
        <p:spPr>
          <a:xfrm>
            <a:off x="457200" y="1447800"/>
            <a:ext cx="4495800" cy="4800600"/>
          </a:xfrm>
        </p:spPr>
        <p:txBody>
          <a:bodyPr/>
          <a:lstStyle/>
          <a:p>
            <a:r>
              <a:rPr lang="en-US" b="1" dirty="0" smtClean="0"/>
              <a:t>EPA</a:t>
            </a:r>
          </a:p>
          <a:p>
            <a:pPr lvl="1"/>
            <a:r>
              <a:rPr lang="en-US" dirty="0" smtClean="0"/>
              <a:t>Research </a:t>
            </a:r>
            <a:r>
              <a:rPr lang="en-US" dirty="0"/>
              <a:t>and technical </a:t>
            </a:r>
            <a:r>
              <a:rPr lang="en-US" dirty="0" smtClean="0"/>
              <a:t>support</a:t>
            </a:r>
          </a:p>
          <a:p>
            <a:pPr lvl="2"/>
            <a:r>
              <a:rPr lang="en-US" dirty="0" smtClean="0"/>
              <a:t>Partnership </a:t>
            </a:r>
            <a:r>
              <a:rPr lang="en-US" dirty="0"/>
              <a:t>with industry and </a:t>
            </a:r>
            <a:r>
              <a:rPr lang="en-US" dirty="0" smtClean="0"/>
              <a:t>academia</a:t>
            </a:r>
          </a:p>
          <a:p>
            <a:pPr lvl="2"/>
            <a:r>
              <a:rPr lang="en-US" dirty="0" smtClean="0"/>
              <a:t>Through </a:t>
            </a:r>
            <a:r>
              <a:rPr lang="en-US" dirty="0"/>
              <a:t>its DFE program (Figure 2</a:t>
            </a:r>
            <a:r>
              <a:rPr lang="en-US" dirty="0" smtClean="0"/>
              <a:t>)</a:t>
            </a:r>
          </a:p>
          <a:p>
            <a:pPr lvl="2"/>
            <a:r>
              <a:rPr lang="en-US" dirty="0" smtClean="0"/>
              <a:t>WBCSD </a:t>
            </a:r>
            <a:r>
              <a:rPr lang="en-US" dirty="0"/>
              <a:t>(World Business Council for Sustainable Development) was </a:t>
            </a:r>
            <a:r>
              <a:rPr lang="en-US" dirty="0" smtClean="0"/>
              <a:t>driving </a:t>
            </a:r>
            <a:r>
              <a:rPr lang="en-US" dirty="0"/>
              <a:t>force behind this </a:t>
            </a:r>
            <a:r>
              <a:rPr lang="en-US" dirty="0" smtClean="0"/>
              <a:t>process</a:t>
            </a:r>
          </a:p>
          <a:p>
            <a:pPr lvl="2"/>
            <a:r>
              <a:rPr lang="en-US" dirty="0" smtClean="0"/>
              <a:t>200 </a:t>
            </a:r>
            <a:r>
              <a:rPr lang="en-US" dirty="0"/>
              <a:t>major corporations </a:t>
            </a:r>
            <a:r>
              <a:rPr lang="en-US" dirty="0" smtClean="0"/>
              <a: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5486400" y="1524000"/>
            <a:ext cx="3127427" cy="3497536"/>
          </a:xfrm>
          <a:prstGeom prst="rect">
            <a:avLst/>
          </a:prstGeom>
        </p:spPr>
      </p:pic>
      <p:sp>
        <p:nvSpPr>
          <p:cNvPr id="7" name="Rectangle 6"/>
          <p:cNvSpPr/>
          <p:nvPr/>
        </p:nvSpPr>
        <p:spPr>
          <a:xfrm>
            <a:off x="5198065" y="5232884"/>
            <a:ext cx="3490058" cy="369332"/>
          </a:xfrm>
          <a:prstGeom prst="rect">
            <a:avLst/>
          </a:prstGeom>
        </p:spPr>
        <p:txBody>
          <a:bodyPr wrap="none">
            <a:spAutoFit/>
          </a:bodyPr>
          <a:lstStyle/>
          <a:p>
            <a:pPr algn="ctr">
              <a:spcAft>
                <a:spcPts val="600"/>
              </a:spcAft>
            </a:pP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12-2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EPA DFE logo</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83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THE ENVIRONMENT (DFE</a:t>
            </a:r>
            <a:r>
              <a:rPr lang="en-US" dirty="0" smtClean="0"/>
              <a:t>) 4.</a:t>
            </a:r>
            <a:endParaRPr lang="en-US" dirty="0"/>
          </a:p>
        </p:txBody>
      </p:sp>
      <p:sp>
        <p:nvSpPr>
          <p:cNvPr id="3" name="Content Placeholder 2"/>
          <p:cNvSpPr>
            <a:spLocks noGrp="1"/>
          </p:cNvSpPr>
          <p:nvPr>
            <p:ph idx="1"/>
          </p:nvPr>
        </p:nvSpPr>
        <p:spPr/>
        <p:txBody>
          <a:bodyPr/>
          <a:lstStyle/>
          <a:p>
            <a:r>
              <a:rPr lang="en-US" b="1" dirty="0" smtClean="0"/>
              <a:t>DFE Has Choices To Select</a:t>
            </a:r>
            <a:r>
              <a:rPr lang="en-US" dirty="0" smtClean="0"/>
              <a:t>:</a:t>
            </a:r>
            <a:endParaRPr lang="en-US" dirty="0"/>
          </a:p>
          <a:p>
            <a:pPr lvl="1"/>
            <a:r>
              <a:rPr lang="en-US" dirty="0" smtClean="0"/>
              <a:t>Change Process </a:t>
            </a:r>
          </a:p>
          <a:p>
            <a:pPr lvl="1"/>
            <a:r>
              <a:rPr lang="en-US" dirty="0" smtClean="0"/>
              <a:t>Make Product But In A Different Way </a:t>
            </a:r>
          </a:p>
          <a:p>
            <a:pPr lvl="1"/>
            <a:r>
              <a:rPr lang="en-US" dirty="0" smtClean="0"/>
              <a:t>Change Product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143000" y="5426100"/>
            <a:ext cx="682811" cy="682811"/>
          </a:xfrm>
          <a:prstGeom prst="rect">
            <a:avLst/>
          </a:prstGeom>
        </p:spPr>
      </p:pic>
      <p:sp>
        <p:nvSpPr>
          <p:cNvPr id="6" name="Rectangle 5"/>
          <p:cNvSpPr/>
          <p:nvPr/>
        </p:nvSpPr>
        <p:spPr>
          <a:xfrm>
            <a:off x="1860822" y="5395006"/>
            <a:ext cx="4572000" cy="646331"/>
          </a:xfrm>
          <a:prstGeom prst="rect">
            <a:avLst/>
          </a:prstGeom>
        </p:spPr>
        <p:txBody>
          <a:bodyPr>
            <a:spAutoFit/>
          </a:bodyPr>
          <a:lstStyle/>
          <a:p>
            <a:r>
              <a:rPr lang="en-US" b="1" dirty="0">
                <a:solidFill>
                  <a:srgbClr val="E09900"/>
                </a:solidFill>
                <a:latin typeface="Arial" panose="020B0604020202020204" pitchFamily="34" charset="0"/>
                <a:hlinkClick r:id="rId3"/>
              </a:rPr>
              <a:t>How to Design an Energy Efficient Home: 17:08</a:t>
            </a:r>
            <a:endParaRPr lang="en-US" dirty="0"/>
          </a:p>
        </p:txBody>
      </p:sp>
    </p:spTree>
    <p:extLst>
      <p:ext uri="{BB962C8B-B14F-4D97-AF65-F5344CB8AC3E}">
        <p14:creationId xmlns:p14="http://schemas.microsoft.com/office/powerpoint/2010/main" val="240281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1: </a:t>
            </a:r>
            <a:endParaRPr lang="en-US" dirty="0">
              <a:solidFill>
                <a:srgbClr val="F8F9D3"/>
              </a:solidFill>
            </a:endParaRPr>
          </a:p>
        </p:txBody>
      </p:sp>
      <p:sp>
        <p:nvSpPr>
          <p:cNvPr id="3" name="Rectangle 2"/>
          <p:cNvSpPr/>
          <p:nvPr/>
        </p:nvSpPr>
        <p:spPr>
          <a:xfrm>
            <a:off x="196678" y="1447800"/>
            <a:ext cx="8750643" cy="4031873"/>
          </a:xfrm>
          <a:prstGeom prst="rect">
            <a:avLst/>
          </a:prstGeom>
        </p:spPr>
        <p:txBody>
          <a:bodyPr wrap="square">
            <a:spAutoFit/>
          </a:bodyPr>
          <a:lstStyle/>
          <a:p>
            <a:r>
              <a:rPr lang="en-US" sz="3200" dirty="0" smtClean="0">
                <a:solidFill>
                  <a:srgbClr val="000000"/>
                </a:solidFill>
              </a:rPr>
              <a:t>Which </a:t>
            </a:r>
            <a:r>
              <a:rPr lang="en-US" sz="3200" dirty="0">
                <a:solidFill>
                  <a:srgbClr val="000000"/>
                </a:solidFill>
              </a:rPr>
              <a:t>of these is the overall process of designing products and processes to manufacture products in a responsible way that causes no harm to the environment?</a:t>
            </a:r>
          </a:p>
          <a:p>
            <a:r>
              <a:rPr lang="en-US" sz="3200" dirty="0">
                <a:solidFill>
                  <a:srgbClr val="000000"/>
                </a:solidFill>
              </a:rPr>
              <a:t>a.	DFR (Design for Reuse)</a:t>
            </a:r>
          </a:p>
          <a:p>
            <a:r>
              <a:rPr lang="en-US" sz="3200" dirty="0">
                <a:solidFill>
                  <a:srgbClr val="000000"/>
                </a:solidFill>
              </a:rPr>
              <a:t>b.	DFE (Design for the Environment</a:t>
            </a:r>
            <a:r>
              <a:rPr lang="en-US" sz="3200" dirty="0" smtClean="0">
                <a:solidFill>
                  <a:srgbClr val="000000"/>
                </a:solidFill>
              </a:rPr>
              <a:t>)</a:t>
            </a:r>
            <a:endParaRPr lang="en-US" sz="3200" dirty="0">
              <a:solidFill>
                <a:srgbClr val="000000"/>
              </a:solidFill>
            </a:endParaRPr>
          </a:p>
          <a:p>
            <a:r>
              <a:rPr lang="en-US" sz="3200" dirty="0">
                <a:solidFill>
                  <a:srgbClr val="000000"/>
                </a:solidFill>
              </a:rPr>
              <a:t>c.	DFD (Design for Disassembly)</a:t>
            </a:r>
          </a:p>
          <a:p>
            <a:r>
              <a:rPr lang="en-US" sz="3200" dirty="0">
                <a:solidFill>
                  <a:srgbClr val="000000"/>
                </a:solidFill>
              </a:rPr>
              <a:t>d.	DFSP (Design for sustainable packaging)</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378837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7469</TotalTime>
  <Words>2153</Words>
  <Application>Microsoft Office PowerPoint</Application>
  <PresentationFormat>On-screen Show (4:3)</PresentationFormat>
  <Paragraphs>333</Paragraphs>
  <Slides>51</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Times New Roman</vt:lpstr>
      <vt:lpstr>Verdana</vt:lpstr>
      <vt:lpstr>Wingdings</vt:lpstr>
      <vt:lpstr>508 Lecture</vt:lpstr>
      <vt:lpstr>Sustainability- Principles and Practices</vt:lpstr>
      <vt:lpstr>LEARNING OBJECTIVES</vt:lpstr>
      <vt:lpstr>INTRODUCTION </vt:lpstr>
      <vt:lpstr>DESIGN FOR THE ENVIRONMENT (DFE) 1.</vt:lpstr>
      <vt:lpstr>Figure 12-1 shows a typical DFE cycle.  DFE is design for environmental processing and manufacturing, with its goal to protect environmental systems from harm, protect human health, and enhance sustainability of natural resources for the entire product lifecycle. </vt:lpstr>
      <vt:lpstr>DESIGN FOR THE ENVIRONMENT (DFE) 2.</vt:lpstr>
      <vt:lpstr>DESIGN FOR THE ENVIRONMENT (DFE) 3.</vt:lpstr>
      <vt:lpstr>DESIGN FOR THE ENVIRONMENT (DFE) 4.</vt:lpstr>
      <vt:lpstr>QUESTION 1: </vt:lpstr>
      <vt:lpstr>ANSWER 1:</vt:lpstr>
      <vt:lpstr>DESIGN FOR THE ENVIRONMENT (DFE) 5.</vt:lpstr>
      <vt:lpstr>FIGURE 12-3 identifies an industrial system that is contained within a natural system rather than separating it from the industrial mechanism.  Near end cycle, industrial mechanism would interact with natural world in a sustainable way. </vt:lpstr>
      <vt:lpstr>QUESTION 2:</vt:lpstr>
      <vt:lpstr>ANSWER 2:</vt:lpstr>
      <vt:lpstr>DESIGN FOR THE ENVIRONMENT (DFE) 6.</vt:lpstr>
      <vt:lpstr>ECO-EFFICIENCY or DFE 1.</vt:lpstr>
      <vt:lpstr>FIGURE 12-4 shows Eco-Efficiency diagram from Nissan on driving to conserve energy.  Efficiency with environment means generating more value in more product usefulness and more financial benefit with less energy and resource consumption, which delivers less harm to environment. </vt:lpstr>
      <vt:lpstr>ECO-EFFICIENCY or DFE 2.</vt:lpstr>
      <vt:lpstr>ECO-EFFICIENCY or DFE 3.</vt:lpstr>
      <vt:lpstr>ECO-EFFICIENCY or DFE 4.</vt:lpstr>
      <vt:lpstr>ECO-EFFICIENCY or DFE 5.</vt:lpstr>
      <vt:lpstr>ECO-EFFICIENCY or DFE 6.</vt:lpstr>
      <vt:lpstr>ECO-EFFICIENCY or DFE 7.</vt:lpstr>
      <vt:lpstr>ECO-EFFICIENCY or DFE 8.</vt:lpstr>
      <vt:lpstr>ECO-EFFICIENCY or DFE 7.</vt:lpstr>
      <vt:lpstr>INDUSTRIAL ECOLOGY PROCESS</vt:lpstr>
      <vt:lpstr>STUDENT ACTIVITY 4.</vt:lpstr>
      <vt:lpstr>ECO-EFFICIENCY or DFE 7.</vt:lpstr>
      <vt:lpstr>ECO-EFFICIENCY or DFE 8.</vt:lpstr>
      <vt:lpstr>FIGURE 12-6 Design for Energy Efficiency House </vt:lpstr>
      <vt:lpstr>ECO-EFFICIENCY or DFE 9.</vt:lpstr>
      <vt:lpstr>ECO-EFFICIENCY or DFE 10  .</vt:lpstr>
      <vt:lpstr>FIGURE 12-8 Some Silicone valley manufactures remake solid state components in what is called a takeback program.  Most computer and cell phone companies have takeback programs.  Used electronic components are still functional so they are refurbished and sent to charitable organizations. </vt:lpstr>
      <vt:lpstr>ECO-EFFICIENCY or DFE 11.</vt:lpstr>
      <vt:lpstr>FIGURE 12-9 Design for Disassembly Athletic Shoe</vt:lpstr>
      <vt:lpstr>ECO-EFFICIENCY or DFE 12.</vt:lpstr>
      <vt:lpstr>STUDENT ACTIVITY 2.</vt:lpstr>
      <vt:lpstr>QUESTION 3: ?</vt:lpstr>
      <vt:lpstr>ANSWER 3:</vt:lpstr>
      <vt:lpstr>ECO-EFFICIENCY or DFE 13.</vt:lpstr>
      <vt:lpstr>QUESTION 4: </vt:lpstr>
      <vt:lpstr>ANSWER 4:</vt:lpstr>
      <vt:lpstr>STUDENT ACTIVITY 3.</vt:lpstr>
      <vt:lpstr>ECO-EFFICIENCY or DFE 14.</vt:lpstr>
      <vt:lpstr>STUDENT ACTIVITY 1.</vt:lpstr>
      <vt:lpstr>FREQUENTLY ASKED QUESTION?</vt:lpstr>
      <vt:lpstr>FIGURE 12-11 Lifecycle Management</vt:lpstr>
      <vt:lpstr>Summary (1 of 4)</vt:lpstr>
      <vt:lpstr>Summary (2 of 4)</vt:lpstr>
      <vt:lpstr>Summary (3 of 4)</vt:lpstr>
      <vt:lpstr>Summary (3 of 4)</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340</cp:revision>
  <dcterms:created xsi:type="dcterms:W3CDTF">2014-07-14T20:04:21Z</dcterms:created>
  <dcterms:modified xsi:type="dcterms:W3CDTF">2020-09-30T22:21:22Z</dcterms:modified>
</cp:coreProperties>
</file>