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handoutMasterIdLst>
    <p:handoutMasterId r:id="rId68"/>
  </p:handoutMasterIdLst>
  <p:sldIdLst>
    <p:sldId id="376" r:id="rId2"/>
    <p:sldId id="395" r:id="rId3"/>
    <p:sldId id="569" r:id="rId4"/>
    <p:sldId id="641" r:id="rId5"/>
    <p:sldId id="642" r:id="rId6"/>
    <p:sldId id="592" r:id="rId7"/>
    <p:sldId id="591" r:id="rId8"/>
    <p:sldId id="590" r:id="rId9"/>
    <p:sldId id="589" r:id="rId10"/>
    <p:sldId id="588" r:id="rId11"/>
    <p:sldId id="570" r:id="rId12"/>
    <p:sldId id="621" r:id="rId13"/>
    <p:sldId id="620" r:id="rId14"/>
    <p:sldId id="622" r:id="rId15"/>
    <p:sldId id="623" r:id="rId16"/>
    <p:sldId id="582" r:id="rId17"/>
    <p:sldId id="624" r:id="rId18"/>
    <p:sldId id="627" r:id="rId19"/>
    <p:sldId id="626" r:id="rId20"/>
    <p:sldId id="625" r:id="rId21"/>
    <p:sldId id="643" r:id="rId22"/>
    <p:sldId id="644" r:id="rId23"/>
    <p:sldId id="645" r:id="rId24"/>
    <p:sldId id="646" r:id="rId25"/>
    <p:sldId id="598" r:id="rId26"/>
    <p:sldId id="648" r:id="rId27"/>
    <p:sldId id="578" r:id="rId28"/>
    <p:sldId id="597" r:id="rId29"/>
    <p:sldId id="602" r:id="rId30"/>
    <p:sldId id="577" r:id="rId31"/>
    <p:sldId id="628" r:id="rId32"/>
    <p:sldId id="581" r:id="rId33"/>
    <p:sldId id="649" r:id="rId34"/>
    <p:sldId id="576" r:id="rId35"/>
    <p:sldId id="609" r:id="rId36"/>
    <p:sldId id="647" r:id="rId37"/>
    <p:sldId id="629" r:id="rId38"/>
    <p:sldId id="608" r:id="rId39"/>
    <p:sldId id="607" r:id="rId40"/>
    <p:sldId id="606" r:id="rId41"/>
    <p:sldId id="605" r:id="rId42"/>
    <p:sldId id="630" r:id="rId43"/>
    <p:sldId id="631" r:id="rId44"/>
    <p:sldId id="639" r:id="rId45"/>
    <p:sldId id="640" r:id="rId46"/>
    <p:sldId id="632" r:id="rId47"/>
    <p:sldId id="584" r:id="rId48"/>
    <p:sldId id="613" r:id="rId49"/>
    <p:sldId id="612" r:id="rId50"/>
    <p:sldId id="583" r:id="rId51"/>
    <p:sldId id="616" r:id="rId52"/>
    <p:sldId id="615" r:id="rId53"/>
    <p:sldId id="614" r:id="rId54"/>
    <p:sldId id="633" r:id="rId55"/>
    <p:sldId id="634" r:id="rId56"/>
    <p:sldId id="635" r:id="rId57"/>
    <p:sldId id="636" r:id="rId58"/>
    <p:sldId id="619" r:id="rId59"/>
    <p:sldId id="637" r:id="rId60"/>
    <p:sldId id="638" r:id="rId61"/>
    <p:sldId id="650" r:id="rId62"/>
    <p:sldId id="563" r:id="rId63"/>
    <p:sldId id="564" r:id="rId64"/>
    <p:sldId id="565" r:id="rId65"/>
    <p:sldId id="587"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7EB1DE"/>
    <a:srgbClr val="003057"/>
    <a:srgbClr val="005A70"/>
    <a:srgbClr val="007FA3"/>
    <a:srgbClr val="E3E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7717" autoAdjust="0"/>
    <p:restoredTop sz="83248" autoAdjust="0"/>
  </p:normalViewPr>
  <p:slideViewPr>
    <p:cSldViewPr>
      <p:cViewPr varScale="1">
        <p:scale>
          <a:sx n="116" d="100"/>
          <a:sy n="116" d="100"/>
        </p:scale>
        <p:origin x="1920" y="84"/>
      </p:cViewPr>
      <p:guideLst>
        <p:guide orient="horz" pos="2160"/>
        <p:guide pos="2880"/>
      </p:guideLst>
    </p:cSldViewPr>
  </p:slideViewPr>
  <p:outlineViewPr>
    <p:cViewPr>
      <p:scale>
        <a:sx n="33" d="100"/>
        <a:sy n="33" d="100"/>
      </p:scale>
      <p:origin x="0" y="29912"/>
    </p:cViewPr>
  </p:outlineViewPr>
  <p:notesTextViewPr>
    <p:cViewPr>
      <p:scale>
        <a:sx n="20" d="100"/>
        <a:sy n="20" d="100"/>
      </p:scale>
      <p:origin x="0" y="0"/>
    </p:cViewPr>
  </p:notesTextViewPr>
  <p:sorterViewPr>
    <p:cViewPr varScale="1">
      <p:scale>
        <a:sx n="100" d="100"/>
        <a:sy n="100" d="100"/>
      </p:scale>
      <p:origin x="0" y="-3300"/>
    </p:cViewPr>
  </p:sorter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Slide </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9/30/2020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Slide </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9/30/2020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913150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434786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4132656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533400"/>
            <a:ext cx="9144000" cy="33528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a:xfrm>
            <a:off x="6335713" y="113072"/>
            <a:ext cx="2133600" cy="182880"/>
          </a:xfrm>
          <a:prstGeom prst="rect">
            <a:avLst/>
          </a:prstGeom>
        </p:spPr>
        <p:txBody>
          <a:bodyPr/>
          <a:lstStyle/>
          <a:p>
            <a:fld id="{EEB1E204-C3E2-4A23-8B33-5A750439A2F3}" type="datetime1">
              <a:rPr lang="en-US" smtClean="0"/>
              <a:t>9/30/2020</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a:spLocks noGrp="1"/>
          </p:cNvSpPr>
          <p:nvPr>
            <p:ph type="sldNum" sz="quarter" idx="12"/>
          </p:nvPr>
        </p:nvSpPr>
        <p:spPr>
          <a:xfrm>
            <a:off x="8458200" y="0"/>
            <a:ext cx="685799" cy="304800"/>
          </a:xfrm>
        </p:spPr>
        <p:txBody>
          <a:bodyPr/>
          <a:lstStyle/>
          <a:p>
            <a:r>
              <a:rPr lang="en-US" dirty="0" smtClean="0"/>
              <a:t>Slide </a:t>
            </a:r>
            <a:fld id="{200B2350-5261-4F5C-9DF5-EF0D264FC8D2}" type="slidenum">
              <a:rPr lang="en-US" smtClean="0"/>
              <a:pPr/>
              <a:t>‹#›</a:t>
            </a:fld>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a:xfrm>
            <a:off x="6335713" y="113072"/>
            <a:ext cx="2133600" cy="182880"/>
          </a:xfrm>
          <a:prstGeom prst="rect">
            <a:avLst/>
          </a:prstGeom>
        </p:spPr>
        <p:txBody>
          <a:bodyPr/>
          <a:lstStyle>
            <a:lvl1pPr>
              <a:defRPr>
                <a:solidFill>
                  <a:schemeClr val="tx1"/>
                </a:solidFill>
              </a:defRPr>
            </a:lvl1pPr>
          </a:lstStyle>
          <a:p>
            <a:fld id="{9068B01A-3AB7-4F99-856F-9BEF9B76AD6F}" type="datetime1">
              <a:rPr lang="en-US" smtClean="0"/>
              <a:t>9/30/2020</a:t>
            </a:fld>
            <a:endParaRPr lang="en-US" dirty="0"/>
          </a:p>
        </p:txBody>
      </p:sp>
      <p:sp>
        <p:nvSpPr>
          <p:cNvPr id="4" name="Slide Number Placeholder 3"/>
          <p:cNvSpPr>
            <a:spLocks noGrp="1"/>
          </p:cNvSpPr>
          <p:nvPr>
            <p:ph type="sldNum" sz="quarter" idx="12"/>
          </p:nvPr>
        </p:nvSpPr>
        <p:spPr>
          <a:xfrm>
            <a:off x="8469312" y="-8164"/>
            <a:ext cx="674688" cy="295952"/>
          </a:xfrm>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a:xfrm>
            <a:off x="6335713" y="113072"/>
            <a:ext cx="2133600" cy="182880"/>
          </a:xfrm>
          <a:prstGeom prst="rect">
            <a:avLst/>
          </a:prstGeom>
        </p:spPr>
        <p:txBody>
          <a:bodyPr/>
          <a:lstStyle/>
          <a:p>
            <a:fld id="{3ABD09BB-2E1A-4503-A76B-FAB1A017F8A1}" type="datetime1">
              <a:rPr lang="en-US" smtClean="0"/>
              <a:t>9/30/2020</a:t>
            </a:fld>
            <a:endParaRPr lang="en-US" dirty="0"/>
          </a:p>
        </p:txBody>
      </p:sp>
      <p:sp>
        <p:nvSpPr>
          <p:cNvPr id="6" name="Slide Number Placeholder 5"/>
          <p:cNvSpPr>
            <a:spLocks noGrp="1"/>
          </p:cNvSpPr>
          <p:nvPr>
            <p:ph type="sldNum" sz="quarter" idx="12"/>
          </p:nvPr>
        </p:nvSpPr>
        <p:spPr>
          <a:xfrm>
            <a:off x="8458200" y="0"/>
            <a:ext cx="685799" cy="304800"/>
          </a:xfrm>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76200" y="152400"/>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76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a:xfrm>
            <a:off x="6335713" y="113072"/>
            <a:ext cx="2133600" cy="182880"/>
          </a:xfrm>
          <a:prstGeom prst="rect">
            <a:avLst/>
          </a:prstGeom>
        </p:spPr>
        <p:txBody>
          <a:bodyPr/>
          <a:lstStyle/>
          <a:p>
            <a:fld id="{960630FA-22A7-4B3E-B365-E61686B06BF0}" type="datetime1">
              <a:rPr lang="en-US" smtClean="0"/>
              <a:t>9/30/2020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a:stretch>
            <a:fillRect/>
          </a:stretch>
        </p:blipFill>
        <p:spPr>
          <a:xfrm>
            <a:off x="228600" y="6475653"/>
            <a:ext cx="365792" cy="365792"/>
          </a:xfrm>
          <a:prstGeom prst="rect">
            <a:avLst/>
          </a:prstGeom>
        </p:spPr>
      </p:pic>
      <p:sp>
        <p:nvSpPr>
          <p:cNvPr id="8" name="TextBox 7"/>
          <p:cNvSpPr txBox="1"/>
          <p:nvPr userDrawn="1"/>
        </p:nvSpPr>
        <p:spPr>
          <a:xfrm>
            <a:off x="4724400" y="6457890"/>
            <a:ext cx="4419600" cy="400110"/>
          </a:xfrm>
          <a:prstGeom prst="rect">
            <a:avLst/>
          </a:prstGeom>
          <a:noFill/>
        </p:spPr>
        <p:txBody>
          <a:bodyPr wrap="square" rtlCol="0">
            <a:spAutoFit/>
          </a:bodyPr>
          <a:lstStyle/>
          <a:p>
            <a:pPr algn="r"/>
            <a:r>
              <a:rPr lang="en-US" sz="2000" b="1" dirty="0" smtClean="0">
                <a:solidFill>
                  <a:schemeClr val="bg1"/>
                </a:solidFill>
              </a:rPr>
              <a:t>Halderman/Miller</a:t>
            </a:r>
            <a:r>
              <a:rPr lang="en-US" sz="2000" b="1" baseline="0" dirty="0" smtClean="0">
                <a:solidFill>
                  <a:schemeClr val="bg1"/>
                </a:solidFill>
              </a:rPr>
              <a:t> Sustainability </a:t>
            </a:r>
            <a:endParaRPr lang="en-US" sz="2000" b="1" dirty="0" smtClean="0">
              <a:solidFill>
                <a:schemeClr val="bg1"/>
              </a:solidFill>
            </a:endParaRPr>
          </a:p>
        </p:txBody>
      </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a:xfrm>
            <a:off x="6335713" y="113072"/>
            <a:ext cx="2133600" cy="182880"/>
          </a:xfrm>
          <a:prstGeom prst="rect">
            <a:avLst/>
          </a:prstGeom>
        </p:spPr>
        <p:txBody>
          <a:bodyPr/>
          <a:lstStyle/>
          <a:p>
            <a:fld id="{4656C25A-EB2A-4FB6-AAA6-66B8CB104E7C}" type="datetime1">
              <a:rPr lang="en-US" smtClean="0"/>
              <a:t>9/30/2020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1" name="Picture 10"/>
          <p:cNvPicPr>
            <a:picLocks noChangeAspect="1"/>
          </p:cNvPicPr>
          <p:nvPr userDrawn="1"/>
        </p:nvPicPr>
        <p:blipFill>
          <a:blip r:embed="rId2"/>
          <a:stretch>
            <a:fillRect/>
          </a:stretch>
        </p:blipFill>
        <p:spPr>
          <a:xfrm>
            <a:off x="228600" y="6475653"/>
            <a:ext cx="365792" cy="365792"/>
          </a:xfrm>
          <a:prstGeom prst="rect">
            <a:avLst/>
          </a:prstGeom>
        </p:spPr>
      </p:pic>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a:xfrm>
            <a:off x="6335713" y="113072"/>
            <a:ext cx="2133600" cy="182880"/>
          </a:xfrm>
          <a:prstGeom prst="rect">
            <a:avLst/>
          </a:prstGeom>
        </p:spPr>
        <p:txBody>
          <a:bodyPr/>
          <a:lstStyle/>
          <a:p>
            <a:fld id="{8B4175F5-84D3-4D2F-A83A-7723BA9C27EA}" type="datetime1">
              <a:rPr lang="en-US" smtClean="0"/>
              <a:t>9/30/2020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a:off x="228600" y="6475653"/>
            <a:ext cx="365792" cy="365792"/>
          </a:xfrm>
          <a:prstGeom prst="rect">
            <a:avLst/>
          </a:prstGeom>
        </p:spPr>
      </p:pic>
      <p:sp>
        <p:nvSpPr>
          <p:cNvPr id="9" name="TextBox 8"/>
          <p:cNvSpPr txBox="1"/>
          <p:nvPr userDrawn="1"/>
        </p:nvSpPr>
        <p:spPr>
          <a:xfrm>
            <a:off x="4724400" y="6457890"/>
            <a:ext cx="4419600" cy="400110"/>
          </a:xfrm>
          <a:prstGeom prst="rect">
            <a:avLst/>
          </a:prstGeom>
          <a:noFill/>
        </p:spPr>
        <p:txBody>
          <a:bodyPr wrap="square" rtlCol="0">
            <a:spAutoFit/>
          </a:bodyPr>
          <a:lstStyle/>
          <a:p>
            <a:pPr algn="r"/>
            <a:r>
              <a:rPr lang="en-US" sz="2000" b="1" dirty="0" smtClean="0">
                <a:solidFill>
                  <a:schemeClr val="bg1"/>
                </a:solidFill>
              </a:rPr>
              <a:t>Halderman/Miller</a:t>
            </a:r>
            <a:r>
              <a:rPr lang="en-US" sz="2000" b="1" baseline="0" dirty="0" smtClean="0">
                <a:solidFill>
                  <a:schemeClr val="bg1"/>
                </a:solidFill>
              </a:rPr>
              <a:t> Sustainability </a:t>
            </a:r>
            <a:endParaRPr lang="en-US" sz="2000" b="1" dirty="0" smtClean="0">
              <a:solidFill>
                <a:schemeClr val="bg1"/>
              </a:solidFill>
            </a:endParaRPr>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Slide Number Placeholder 5"/>
          <p:cNvSpPr>
            <a:spLocks noGrp="1"/>
          </p:cNvSpPr>
          <p:nvPr>
            <p:ph type="sldNum" sz="quarter" idx="12"/>
          </p:nvPr>
        </p:nvSpPr>
        <p:spPr>
          <a:xfrm>
            <a:off x="8469312" y="0"/>
            <a:ext cx="674688" cy="295952"/>
          </a:xfrm>
        </p:spPr>
        <p:txBody>
          <a:bodyPr/>
          <a:lstStyle/>
          <a:p>
            <a:fld id="{200B2350-5261-4F5C-9DF5-EF0D264FC8D2}"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a:off x="228600" y="6475653"/>
            <a:ext cx="365792" cy="365792"/>
          </a:xfrm>
          <a:prstGeom prst="rect">
            <a:avLst/>
          </a:prstGeom>
        </p:spPr>
      </p:pic>
      <p:sp>
        <p:nvSpPr>
          <p:cNvPr id="9" name="TextBox 8"/>
          <p:cNvSpPr txBox="1"/>
          <p:nvPr userDrawn="1"/>
        </p:nvSpPr>
        <p:spPr>
          <a:xfrm>
            <a:off x="4724400" y="6457890"/>
            <a:ext cx="4419600" cy="400110"/>
          </a:xfrm>
          <a:prstGeom prst="rect">
            <a:avLst/>
          </a:prstGeom>
          <a:noFill/>
        </p:spPr>
        <p:txBody>
          <a:bodyPr wrap="square" rtlCol="0">
            <a:spAutoFit/>
          </a:bodyPr>
          <a:lstStyle/>
          <a:p>
            <a:pPr algn="r"/>
            <a:r>
              <a:rPr lang="en-US" sz="2000" b="1" dirty="0" smtClean="0">
                <a:solidFill>
                  <a:schemeClr val="bg1"/>
                </a:solidFill>
              </a:rPr>
              <a:t>Halderman/Miller</a:t>
            </a:r>
            <a:r>
              <a:rPr lang="en-US" sz="2000" b="1" baseline="0" dirty="0" smtClean="0">
                <a:solidFill>
                  <a:schemeClr val="bg1"/>
                </a:solidFill>
              </a:rPr>
              <a:t> Sustainability </a:t>
            </a:r>
            <a:endParaRPr lang="en-US" sz="2000" b="1" dirty="0" smtClean="0">
              <a:solidFill>
                <a:schemeClr val="bg1"/>
              </a:solidFill>
            </a:endParaRPr>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a:xfrm>
            <a:off x="6335713" y="113072"/>
            <a:ext cx="2133600" cy="182880"/>
          </a:xfrm>
          <a:prstGeom prst="rect">
            <a:avLst/>
          </a:prstGeom>
        </p:spPr>
        <p:txBody>
          <a:bodyPr/>
          <a:lstStyle>
            <a:lvl1pPr>
              <a:defRPr>
                <a:solidFill>
                  <a:schemeClr val="tx1"/>
                </a:solidFill>
              </a:defRPr>
            </a:lvl1pPr>
          </a:lstStyle>
          <a:p>
            <a:fld id="{2BC2CE92-3FA3-4F94-AE51-EF39B2ACEAC9}" type="datetime1">
              <a:rPr lang="en-US" smtClean="0"/>
              <a:t>9/30/2020</a:t>
            </a:fld>
            <a:endParaRPr lang="en-US" dirty="0"/>
          </a:p>
        </p:txBody>
      </p:sp>
      <p:sp>
        <p:nvSpPr>
          <p:cNvPr id="4" name="Slide Number Placeholder 3"/>
          <p:cNvSpPr>
            <a:spLocks noGrp="1"/>
          </p:cNvSpPr>
          <p:nvPr>
            <p:ph type="sldNum" sz="quarter" idx="12"/>
          </p:nvPr>
        </p:nvSpPr>
        <p:spPr>
          <a:xfrm>
            <a:off x="8469312" y="0"/>
            <a:ext cx="674688" cy="295952"/>
          </a:xfrm>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a:xfrm>
            <a:off x="6335713" y="113072"/>
            <a:ext cx="2133600" cy="182880"/>
          </a:xfrm>
          <a:prstGeom prst="rect">
            <a:avLst/>
          </a:prstGeom>
        </p:spPr>
        <p:txBody>
          <a:bodyPr/>
          <a:lstStyle/>
          <a:p>
            <a:fld id="{F44BECEC-A0B8-4B43-BDF9-86D196C84C3A}" type="datetime1">
              <a:rPr lang="en-US" smtClean="0"/>
              <a:t>9/30/2020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6335713" y="113072"/>
            <a:ext cx="2133600" cy="182880"/>
          </a:xfrm>
          <a:prstGeom prst="rect">
            <a:avLst/>
          </a:prstGeom>
        </p:spPr>
        <p:txBody>
          <a:bodyPr/>
          <a:lstStyle/>
          <a:p>
            <a:fld id="{BA0579D9-AD2E-4CB8-A3BC-32A95FCD26ED}" type="datetime1">
              <a:rPr lang="en-US" smtClean="0"/>
              <a:t>9/30/2020</a:t>
            </a:fld>
            <a:endParaRPr lang="en-US" dirty="0"/>
          </a:p>
        </p:txBody>
      </p:sp>
      <p:sp>
        <p:nvSpPr>
          <p:cNvPr id="7" name="Slide Number Placeholder 5"/>
          <p:cNvSpPr>
            <a:spLocks noGrp="1"/>
          </p:cNvSpPr>
          <p:nvPr>
            <p:ph type="sldNum" sz="quarter" idx="12"/>
          </p:nvPr>
        </p:nvSpPr>
        <p:spPr>
          <a:xfrm>
            <a:off x="8458200" y="0"/>
            <a:ext cx="685799" cy="30480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a:xfrm>
            <a:off x="6335713" y="113072"/>
            <a:ext cx="2133600" cy="182880"/>
          </a:xfrm>
          <a:prstGeom prst="rect">
            <a:avLst/>
          </a:prstGeom>
        </p:spPr>
        <p:txBody>
          <a:bodyPr/>
          <a:lstStyle/>
          <a:p>
            <a:fld id="{5A15206B-1D83-4D1C-88F6-AF9FF1AA2CFD}" type="datetime1">
              <a:rPr lang="en-US" smtClean="0"/>
              <a:t>9/30/2020</a:t>
            </a:fld>
            <a:endParaRPr lang="en-US" dirty="0"/>
          </a:p>
        </p:txBody>
      </p:sp>
      <p:sp>
        <p:nvSpPr>
          <p:cNvPr id="6" name="Slide Number Placeholder 5"/>
          <p:cNvSpPr>
            <a:spLocks noGrp="1"/>
          </p:cNvSpPr>
          <p:nvPr>
            <p:ph type="sldNum" sz="quarter" idx="12"/>
          </p:nvPr>
        </p:nvSpPr>
        <p:spPr>
          <a:xfrm>
            <a:off x="8458200" y="0"/>
            <a:ext cx="685799" cy="30480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6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4478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8469312" y="0"/>
            <a:ext cx="674688" cy="295952"/>
          </a:xfrm>
          <a:prstGeom prst="rect">
            <a:avLst/>
          </a:prstGeom>
        </p:spPr>
        <p:txBody>
          <a:bodyPr vert="horz" lIns="91440" tIns="45720" rIns="91440" bIns="45720" rtlCol="0" anchor="ctr"/>
          <a:lstStyle>
            <a:lvl1pPr algn="r">
              <a:defRPr sz="900">
                <a:solidFill>
                  <a:schemeClr val="bg1"/>
                </a:solidFill>
              </a:defRPr>
            </a:lvl1pPr>
          </a:lstStyle>
          <a:p>
            <a:r>
              <a:rPr lang="en-US" dirty="0" smtClean="0"/>
              <a:t> Slide </a:t>
            </a:r>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600"/>
        </a:spcBef>
        <a:spcAft>
          <a:spcPts val="600"/>
        </a:spcAft>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spcAft>
          <a:spcPts val="600"/>
        </a:spcAft>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h8K49dD52WA"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S64s3GrZlSM"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youtu.be/TPFSN7fFXgo"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4.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hyperlink" Target="https://youtu.be/QSIPNhOiMoE"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s://youtu.be/H23Lq8y4A9Y"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Sustainability- Principles and Practices</a:t>
            </a:r>
            <a:endParaRPr lang="en-US" dirty="0" smtClean="0"/>
          </a:p>
        </p:txBody>
      </p:sp>
      <p:sp>
        <p:nvSpPr>
          <p:cNvPr id="4" name="Text Placeholder 3"/>
          <p:cNvSpPr>
            <a:spLocks noGrp="1"/>
          </p:cNvSpPr>
          <p:nvPr>
            <p:ph type="body" sz="quarter" idx="14"/>
          </p:nvPr>
        </p:nvSpPr>
        <p:spPr/>
        <p:txBody>
          <a:bodyPr/>
          <a:lstStyle/>
          <a:p>
            <a:r>
              <a:rPr lang="en-US" b="1" dirty="0" smtClean="0"/>
              <a:t>Chapter 13 </a:t>
            </a:r>
            <a:endParaRPr lang="en-US" b="1" dirty="0"/>
          </a:p>
        </p:txBody>
      </p:sp>
      <p:sp>
        <p:nvSpPr>
          <p:cNvPr id="5" name="Text Placeholder 4"/>
          <p:cNvSpPr>
            <a:spLocks noGrp="1"/>
          </p:cNvSpPr>
          <p:nvPr>
            <p:ph type="body" sz="quarter" idx="15"/>
          </p:nvPr>
        </p:nvSpPr>
        <p:spPr/>
        <p:txBody>
          <a:bodyPr/>
          <a:lstStyle/>
          <a:p>
            <a:r>
              <a:rPr lang="en-US" sz="3200" b="1" dirty="0"/>
              <a:t>Internet-of-Things (IoT) </a:t>
            </a:r>
            <a:r>
              <a:rPr lang="en-US" sz="3200" b="1" dirty="0" smtClean="0"/>
              <a:t>&amp; Sustainability</a:t>
            </a:r>
          </a:p>
        </p:txBody>
      </p:sp>
      <p:sp>
        <p:nvSpPr>
          <p:cNvPr id="8" name="Text Placeholder 7"/>
          <p:cNvSpPr>
            <a:spLocks noGrp="1"/>
          </p:cNvSpPr>
          <p:nvPr>
            <p:ph type="body" sz="quarter" idx="13"/>
          </p:nvPr>
        </p:nvSpPr>
        <p:spPr/>
        <p:txBody>
          <a:bodyPr/>
          <a:lstStyle/>
          <a:p>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68" y="1685968"/>
            <a:ext cx="3991232" cy="3991232"/>
          </a:xfrm>
          <a:prstGeom prst="rect">
            <a:avLst/>
          </a:prstGeom>
        </p:spPr>
      </p:pic>
      <p:sp>
        <p:nvSpPr>
          <p:cNvPr id="3" name="Slide Number Placeholder 2"/>
          <p:cNvSpPr>
            <a:spLocks noGrp="1"/>
          </p:cNvSpPr>
          <p:nvPr>
            <p:ph type="sldNum" sz="quarter" idx="12"/>
          </p:nvPr>
        </p:nvSpPr>
        <p:spPr/>
        <p:txBody>
          <a:bodyPr/>
          <a:lstStyle/>
          <a:p>
            <a:fld id="{200B2350-5261-4F5C-9DF5-EF0D264FC8D2}" type="slidenum">
              <a:rPr lang="en-US" smtClean="0"/>
              <a:pPr/>
              <a:t>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3.</a:t>
            </a:r>
            <a:endParaRPr lang="en-US" dirty="0"/>
          </a:p>
        </p:txBody>
      </p:sp>
      <p:sp>
        <p:nvSpPr>
          <p:cNvPr id="3" name="Content Placeholder 2"/>
          <p:cNvSpPr>
            <a:spLocks noGrp="1"/>
          </p:cNvSpPr>
          <p:nvPr>
            <p:ph idx="1"/>
          </p:nvPr>
        </p:nvSpPr>
        <p:spPr>
          <a:xfrm>
            <a:off x="457200" y="1447800"/>
            <a:ext cx="8382000" cy="4525963"/>
          </a:xfrm>
        </p:spPr>
        <p:txBody>
          <a:bodyPr/>
          <a:lstStyle/>
          <a:p>
            <a:r>
              <a:rPr lang="en-US" b="1" dirty="0"/>
              <a:t>At </a:t>
            </a:r>
            <a:r>
              <a:rPr lang="en-US" b="1" dirty="0" smtClean="0"/>
              <a:t>Each Site IMPs</a:t>
            </a:r>
          </a:p>
          <a:p>
            <a:pPr lvl="1"/>
            <a:r>
              <a:rPr lang="en-US" dirty="0" smtClean="0"/>
              <a:t>Performed </a:t>
            </a:r>
            <a:r>
              <a:rPr lang="en-US" dirty="0"/>
              <a:t>store-and-forward packet switching </a:t>
            </a:r>
            <a:r>
              <a:rPr lang="en-US" dirty="0" smtClean="0"/>
              <a:t>functions</a:t>
            </a:r>
          </a:p>
          <a:p>
            <a:pPr lvl="1"/>
            <a:r>
              <a:rPr lang="en-US" dirty="0" smtClean="0"/>
              <a:t>Interlocked </a:t>
            </a:r>
            <a:r>
              <a:rPr lang="en-US" dirty="0"/>
              <a:t>with leased lines via </a:t>
            </a:r>
            <a:r>
              <a:rPr lang="en-US" dirty="0" smtClean="0"/>
              <a:t>modems</a:t>
            </a:r>
          </a:p>
          <a:p>
            <a:pPr lvl="1"/>
            <a:r>
              <a:rPr lang="en-US" dirty="0" smtClean="0"/>
              <a:t>Host </a:t>
            </a:r>
            <a:r>
              <a:rPr lang="en-US" dirty="0"/>
              <a:t>computers were connected to the </a:t>
            </a:r>
            <a:r>
              <a:rPr lang="en-US" dirty="0" smtClean="0"/>
              <a:t>IMPs</a:t>
            </a:r>
          </a:p>
          <a:p>
            <a:pPr lvl="1"/>
            <a:r>
              <a:rPr lang="en-US" dirty="0" smtClean="0"/>
              <a:t>Via </a:t>
            </a:r>
            <a:r>
              <a:rPr lang="en-US" dirty="0"/>
              <a:t>custom serial communication </a:t>
            </a:r>
            <a:r>
              <a:rPr lang="en-US" dirty="0" smtClean="0"/>
              <a:t>interfaces</a:t>
            </a:r>
          </a:p>
          <a:p>
            <a:pPr lvl="1"/>
            <a:r>
              <a:rPr lang="en-US" dirty="0" smtClean="0"/>
              <a:t>System</a:t>
            </a:r>
            <a:r>
              <a:rPr lang="en-US" dirty="0"/>
              <a:t>, including the hardware </a:t>
            </a:r>
            <a:endParaRPr lang="en-US" dirty="0" smtClean="0"/>
          </a:p>
          <a:p>
            <a:pPr lvl="1"/>
            <a:r>
              <a:rPr lang="en-US" dirty="0" smtClean="0"/>
              <a:t>Packet </a:t>
            </a:r>
            <a:r>
              <a:rPr lang="en-US" dirty="0"/>
              <a:t>switching </a:t>
            </a:r>
            <a:r>
              <a:rPr lang="en-US" dirty="0" smtClean="0"/>
              <a:t>software</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10</a:t>
            </a:fld>
            <a:endParaRPr lang="en-US" dirty="0"/>
          </a:p>
        </p:txBody>
      </p:sp>
    </p:spTree>
    <p:extLst>
      <p:ext uri="{BB962C8B-B14F-4D97-AF65-F5344CB8AC3E}">
        <p14:creationId xmlns:p14="http://schemas.microsoft.com/office/powerpoint/2010/main" val="3796046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4.</a:t>
            </a:r>
            <a:endParaRPr lang="en-US" dirty="0"/>
          </a:p>
        </p:txBody>
      </p:sp>
      <p:sp>
        <p:nvSpPr>
          <p:cNvPr id="3" name="Content Placeholder 2"/>
          <p:cNvSpPr>
            <a:spLocks noGrp="1"/>
          </p:cNvSpPr>
          <p:nvPr>
            <p:ph idx="1"/>
          </p:nvPr>
        </p:nvSpPr>
        <p:spPr>
          <a:xfrm>
            <a:off x="457200" y="1447800"/>
            <a:ext cx="8534400" cy="4525963"/>
          </a:xfrm>
        </p:spPr>
        <p:txBody>
          <a:bodyPr/>
          <a:lstStyle/>
          <a:p>
            <a:r>
              <a:rPr lang="en-US" b="1" dirty="0" smtClean="0"/>
              <a:t>Each IMP Could Support Up </a:t>
            </a:r>
          </a:p>
          <a:p>
            <a:pPr lvl="1"/>
            <a:r>
              <a:rPr lang="en-US" dirty="0" smtClean="0"/>
              <a:t>4 local </a:t>
            </a:r>
            <a:r>
              <a:rPr lang="en-US" dirty="0"/>
              <a:t>hosts, and could communicate </a:t>
            </a:r>
            <a:endParaRPr lang="en-US" dirty="0" smtClean="0"/>
          </a:p>
          <a:p>
            <a:pPr lvl="1"/>
            <a:r>
              <a:rPr lang="en-US" dirty="0" smtClean="0"/>
              <a:t>with </a:t>
            </a:r>
            <a:r>
              <a:rPr lang="en-US" dirty="0"/>
              <a:t>up to six remote IMPs via leased </a:t>
            </a:r>
            <a:r>
              <a:rPr lang="en-US" dirty="0" smtClean="0"/>
              <a:t>lines</a:t>
            </a:r>
          </a:p>
          <a:p>
            <a:pPr lvl="1"/>
            <a:r>
              <a:rPr lang="en-US" dirty="0" smtClean="0"/>
              <a:t>Network </a:t>
            </a:r>
            <a:r>
              <a:rPr lang="en-US" dirty="0"/>
              <a:t>connected one computer in Utah </a:t>
            </a:r>
            <a:endParaRPr lang="en-US" dirty="0" smtClean="0"/>
          </a:p>
          <a:p>
            <a:pPr lvl="2"/>
            <a:r>
              <a:rPr lang="en-US" sz="2200" dirty="0" smtClean="0"/>
              <a:t>With 3 in California</a:t>
            </a:r>
          </a:p>
          <a:p>
            <a:pPr lvl="2"/>
            <a:r>
              <a:rPr lang="en-US" sz="2200" dirty="0" smtClean="0"/>
              <a:t>Later</a:t>
            </a:r>
            <a:r>
              <a:rPr lang="en-US" sz="2200" dirty="0"/>
              <a:t>, </a:t>
            </a:r>
            <a:r>
              <a:rPr lang="en-US" sz="2200" dirty="0" smtClean="0"/>
              <a:t>DOD allowed </a:t>
            </a:r>
            <a:r>
              <a:rPr lang="en-US" sz="2200" dirty="0"/>
              <a:t>the universities </a:t>
            </a:r>
            <a:endParaRPr lang="en-US" sz="2200" dirty="0" smtClean="0"/>
          </a:p>
          <a:p>
            <a:pPr lvl="2"/>
            <a:r>
              <a:rPr lang="en-US" sz="2200" dirty="0" smtClean="0"/>
              <a:t>Join network </a:t>
            </a:r>
            <a:r>
              <a:rPr lang="en-US" sz="2200" dirty="0"/>
              <a:t>for sharing hardware </a:t>
            </a:r>
            <a:r>
              <a:rPr lang="en-US" sz="2200" dirty="0" smtClean="0"/>
              <a:t>&amp; software </a:t>
            </a:r>
            <a:r>
              <a:rPr lang="en-US" sz="2200" dirty="0"/>
              <a:t>resources</a:t>
            </a:r>
          </a:p>
        </p:txBody>
      </p:sp>
      <p:sp>
        <p:nvSpPr>
          <p:cNvPr id="4" name="Slide Number Placeholder 3"/>
          <p:cNvSpPr>
            <a:spLocks noGrp="1"/>
          </p:cNvSpPr>
          <p:nvPr>
            <p:ph type="sldNum" sz="quarter" idx="12"/>
          </p:nvPr>
        </p:nvSpPr>
        <p:spPr/>
        <p:txBody>
          <a:bodyPr/>
          <a:lstStyle/>
          <a:p>
            <a:fld id="{200B2350-5261-4F5C-9DF5-EF0D264FC8D2}" type="slidenum">
              <a:rPr lang="en-US" smtClean="0"/>
              <a:pPr/>
              <a:t>11</a:t>
            </a:fld>
            <a:endParaRPr lang="en-US" dirty="0"/>
          </a:p>
        </p:txBody>
      </p:sp>
    </p:spTree>
    <p:extLst>
      <p:ext uri="{BB962C8B-B14F-4D97-AF65-F5344CB8AC3E}">
        <p14:creationId xmlns:p14="http://schemas.microsoft.com/office/powerpoint/2010/main" val="147644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a:t>
            </a:r>
            <a:r>
              <a:rPr lang="en-US" dirty="0" smtClean="0"/>
              <a:t>5.</a:t>
            </a:r>
            <a:endParaRPr lang="en-US" dirty="0"/>
          </a:p>
        </p:txBody>
      </p:sp>
      <p:sp>
        <p:nvSpPr>
          <p:cNvPr id="3" name="Content Placeholder 2"/>
          <p:cNvSpPr>
            <a:spLocks noGrp="1"/>
          </p:cNvSpPr>
          <p:nvPr>
            <p:ph idx="1"/>
          </p:nvPr>
        </p:nvSpPr>
        <p:spPr/>
        <p:txBody>
          <a:bodyPr/>
          <a:lstStyle/>
          <a:p>
            <a:r>
              <a:rPr lang="en-US" b="1" dirty="0" smtClean="0"/>
              <a:t>1971 Start </a:t>
            </a:r>
            <a:r>
              <a:rPr lang="en-US" b="1" dirty="0"/>
              <a:t>of </a:t>
            </a:r>
            <a:r>
              <a:rPr lang="en-US" b="1" dirty="0" smtClean="0"/>
              <a:t>Honeywell </a:t>
            </a:r>
            <a:r>
              <a:rPr lang="en-US" b="1" dirty="0"/>
              <a:t>316 as </a:t>
            </a:r>
            <a:r>
              <a:rPr lang="en-US" b="1" dirty="0" smtClean="0"/>
              <a:t>IMP</a:t>
            </a:r>
          </a:p>
          <a:p>
            <a:pPr lvl="1"/>
            <a:r>
              <a:rPr lang="en-US" dirty="0" smtClean="0"/>
              <a:t>Configured </a:t>
            </a:r>
            <a:r>
              <a:rPr lang="en-US" dirty="0"/>
              <a:t>as a Terminal Interface Processor (TIP</a:t>
            </a:r>
            <a:r>
              <a:rPr lang="en-US" dirty="0" smtClean="0"/>
              <a:t>) </a:t>
            </a:r>
          </a:p>
          <a:p>
            <a:pPr lvl="1"/>
            <a:r>
              <a:rPr lang="en-US" dirty="0" smtClean="0"/>
              <a:t>Provided </a:t>
            </a:r>
            <a:r>
              <a:rPr lang="en-US" dirty="0"/>
              <a:t>terminal server support for up to </a:t>
            </a:r>
            <a:endParaRPr lang="en-US" dirty="0" smtClean="0"/>
          </a:p>
          <a:p>
            <a:pPr lvl="1"/>
            <a:r>
              <a:rPr lang="en-US" dirty="0" smtClean="0"/>
              <a:t>63 ASCII</a:t>
            </a:r>
            <a:r>
              <a:rPr lang="en-US" dirty="0"/>
              <a:t> </a:t>
            </a:r>
            <a:r>
              <a:rPr lang="en-US" dirty="0" smtClean="0"/>
              <a:t>Serial Terminals </a:t>
            </a:r>
          </a:p>
          <a:p>
            <a:pPr lvl="2"/>
            <a:r>
              <a:rPr lang="en-US" dirty="0" smtClean="0"/>
              <a:t>(</a:t>
            </a:r>
            <a:r>
              <a:rPr lang="en-US" dirty="0"/>
              <a:t>American Society for Computer Science Information Interface) </a:t>
            </a:r>
            <a:endParaRPr lang="en-US" dirty="0" smtClean="0"/>
          </a:p>
          <a:p>
            <a:pPr lvl="2"/>
            <a:r>
              <a:rPr lang="en-US" dirty="0" smtClean="0"/>
              <a:t>Through </a:t>
            </a:r>
            <a:r>
              <a:rPr lang="en-US" dirty="0"/>
              <a:t>a multi-line controller in place </a:t>
            </a:r>
            <a:r>
              <a:rPr lang="en-US" dirty="0" smtClean="0"/>
              <a:t>of </a:t>
            </a:r>
            <a:r>
              <a:rPr lang="en-US" dirty="0"/>
              <a:t>the </a:t>
            </a:r>
            <a:r>
              <a:rPr lang="en-US" dirty="0" smtClean="0"/>
              <a:t>hosts</a:t>
            </a:r>
          </a:p>
          <a:p>
            <a:pPr lvl="2"/>
            <a:r>
              <a:rPr lang="en-US" dirty="0" smtClean="0"/>
              <a:t>316 configured </a:t>
            </a:r>
            <a:r>
              <a:rPr lang="en-US" dirty="0"/>
              <a:t>with 40 kB of core memory for a </a:t>
            </a:r>
            <a:r>
              <a:rPr lang="en-US" dirty="0" smtClean="0"/>
              <a:t>TIP </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12</a:t>
            </a:fld>
            <a:endParaRPr lang="en-US" dirty="0"/>
          </a:p>
        </p:txBody>
      </p:sp>
    </p:spTree>
    <p:extLst>
      <p:ext uri="{BB962C8B-B14F-4D97-AF65-F5344CB8AC3E}">
        <p14:creationId xmlns:p14="http://schemas.microsoft.com/office/powerpoint/2010/main" val="1069649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a:t>
            </a:r>
            <a:r>
              <a:rPr lang="en-US" dirty="0" smtClean="0"/>
              <a:t>6.</a:t>
            </a:r>
            <a:endParaRPr lang="en-US" dirty="0"/>
          </a:p>
        </p:txBody>
      </p:sp>
      <p:sp>
        <p:nvSpPr>
          <p:cNvPr id="3" name="Content Placeholder 2"/>
          <p:cNvSpPr>
            <a:spLocks noGrp="1"/>
          </p:cNvSpPr>
          <p:nvPr>
            <p:ph idx="1"/>
          </p:nvPr>
        </p:nvSpPr>
        <p:spPr>
          <a:xfrm>
            <a:off x="284612" y="1447800"/>
            <a:ext cx="8783187" cy="4525963"/>
          </a:xfrm>
        </p:spPr>
        <p:txBody>
          <a:bodyPr/>
          <a:lstStyle/>
          <a:p>
            <a:r>
              <a:rPr lang="en-US" b="1" dirty="0" smtClean="0"/>
              <a:t>In </a:t>
            </a:r>
            <a:r>
              <a:rPr lang="en-US" b="1" dirty="0"/>
              <a:t>1983, TCP/IP (Transmission Control Protocol/Internet Protocol) </a:t>
            </a:r>
            <a:endParaRPr lang="en-US" b="1" dirty="0" smtClean="0"/>
          </a:p>
          <a:p>
            <a:pPr lvl="1"/>
            <a:r>
              <a:rPr lang="en-US" dirty="0" smtClean="0"/>
              <a:t>One of Main </a:t>
            </a:r>
            <a:r>
              <a:rPr lang="en-US" dirty="0"/>
              <a:t>protocols of </a:t>
            </a:r>
            <a:r>
              <a:rPr lang="en-US" dirty="0" smtClean="0"/>
              <a:t>Internet </a:t>
            </a:r>
            <a:r>
              <a:rPr lang="en-US" dirty="0"/>
              <a:t>protocol suite </a:t>
            </a:r>
            <a:endParaRPr lang="en-US" dirty="0" smtClean="0"/>
          </a:p>
          <a:p>
            <a:pPr lvl="1"/>
            <a:r>
              <a:rPr lang="en-US" dirty="0" smtClean="0"/>
              <a:t>Protocols </a:t>
            </a:r>
            <a:r>
              <a:rPr lang="en-US" dirty="0"/>
              <a:t>replaced NCP as </a:t>
            </a:r>
            <a:r>
              <a:rPr lang="en-US" dirty="0" smtClean="0"/>
              <a:t>ARPANET's </a:t>
            </a:r>
            <a:r>
              <a:rPr lang="en-US" dirty="0"/>
              <a:t>principal </a:t>
            </a:r>
            <a:r>
              <a:rPr lang="en-US" dirty="0" smtClean="0"/>
              <a:t>protocol</a:t>
            </a:r>
          </a:p>
          <a:p>
            <a:pPr lvl="1"/>
            <a:r>
              <a:rPr lang="en-US" dirty="0" smtClean="0"/>
              <a:t>ARPANET </a:t>
            </a:r>
            <a:r>
              <a:rPr lang="en-US" dirty="0"/>
              <a:t>then became one subnet of </a:t>
            </a:r>
            <a:r>
              <a:rPr lang="en-US" dirty="0" smtClean="0"/>
              <a:t>early Internet</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13</a:t>
            </a:fld>
            <a:endParaRPr lang="en-US" dirty="0"/>
          </a:p>
        </p:txBody>
      </p:sp>
      <p:pic>
        <p:nvPicPr>
          <p:cNvPr id="5" name="Picture 4"/>
          <p:cNvPicPr>
            <a:picLocks noChangeAspect="1"/>
          </p:cNvPicPr>
          <p:nvPr/>
        </p:nvPicPr>
        <p:blipFill>
          <a:blip r:embed="rId2"/>
          <a:stretch>
            <a:fillRect/>
          </a:stretch>
        </p:blipFill>
        <p:spPr>
          <a:xfrm>
            <a:off x="609600" y="5562600"/>
            <a:ext cx="685714" cy="685714"/>
          </a:xfrm>
          <a:prstGeom prst="rect">
            <a:avLst/>
          </a:prstGeom>
        </p:spPr>
      </p:pic>
      <p:sp>
        <p:nvSpPr>
          <p:cNvPr id="6" name="Rectangle 5"/>
          <p:cNvSpPr/>
          <p:nvPr/>
        </p:nvSpPr>
        <p:spPr>
          <a:xfrm>
            <a:off x="1315909" y="5536125"/>
            <a:ext cx="3185487" cy="369332"/>
          </a:xfrm>
          <a:prstGeom prst="rect">
            <a:avLst/>
          </a:prstGeom>
        </p:spPr>
        <p:txBody>
          <a:bodyPr wrap="none">
            <a:spAutoFit/>
          </a:bodyPr>
          <a:lstStyle/>
          <a:p>
            <a:r>
              <a:rPr lang="en-US" b="1" dirty="0">
                <a:solidFill>
                  <a:srgbClr val="E09900"/>
                </a:solidFill>
                <a:latin typeface="Arial" panose="020B0604020202020204" pitchFamily="34" charset="0"/>
                <a:hlinkClick r:id="rId3"/>
              </a:rPr>
              <a:t>History of the Internet: 3:41</a:t>
            </a:r>
            <a:endParaRPr lang="en-US" dirty="0"/>
          </a:p>
        </p:txBody>
      </p:sp>
    </p:spTree>
    <p:extLst>
      <p:ext uri="{BB962C8B-B14F-4D97-AF65-F5344CB8AC3E}">
        <p14:creationId xmlns:p14="http://schemas.microsoft.com/office/powerpoint/2010/main" val="2308756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a:t>
            </a:r>
            <a:r>
              <a:rPr lang="en-US" dirty="0" smtClean="0"/>
              <a:t>7.</a:t>
            </a:r>
            <a:endParaRPr lang="en-US" dirty="0"/>
          </a:p>
        </p:txBody>
      </p:sp>
      <p:sp>
        <p:nvSpPr>
          <p:cNvPr id="3" name="Content Placeholder 2"/>
          <p:cNvSpPr>
            <a:spLocks noGrp="1"/>
          </p:cNvSpPr>
          <p:nvPr>
            <p:ph idx="1"/>
          </p:nvPr>
        </p:nvSpPr>
        <p:spPr/>
        <p:txBody>
          <a:bodyPr/>
          <a:lstStyle/>
          <a:p>
            <a:r>
              <a:rPr lang="en-US" b="1" dirty="0" smtClean="0"/>
              <a:t>ARPANET Decommissioned </a:t>
            </a:r>
            <a:r>
              <a:rPr lang="en-US" b="1" dirty="0"/>
              <a:t>in </a:t>
            </a:r>
            <a:r>
              <a:rPr lang="en-US" b="1" dirty="0" smtClean="0"/>
              <a:t>1990</a:t>
            </a:r>
          </a:p>
          <a:p>
            <a:pPr lvl="1"/>
            <a:r>
              <a:rPr lang="en-US" dirty="0" smtClean="0"/>
              <a:t>Senator </a:t>
            </a:r>
            <a:r>
              <a:rPr lang="en-US" dirty="0"/>
              <a:t>Al Gore in 1971 saw </a:t>
            </a:r>
            <a:r>
              <a:rPr lang="en-US" dirty="0" smtClean="0"/>
              <a:t>start </a:t>
            </a:r>
            <a:r>
              <a:rPr lang="en-US" dirty="0"/>
              <a:t>of </a:t>
            </a:r>
            <a:r>
              <a:rPr lang="en-US" dirty="0" smtClean="0"/>
              <a:t>use </a:t>
            </a:r>
            <a:r>
              <a:rPr lang="en-US" dirty="0"/>
              <a:t>of </a:t>
            </a:r>
            <a:r>
              <a:rPr lang="en-US" dirty="0" smtClean="0"/>
              <a:t>316</a:t>
            </a:r>
          </a:p>
          <a:p>
            <a:pPr lvl="1"/>
            <a:r>
              <a:rPr lang="en-US" dirty="0" smtClean="0"/>
              <a:t>An IMP </a:t>
            </a:r>
            <a:r>
              <a:rPr lang="en-US" dirty="0"/>
              <a:t>that could also be configured </a:t>
            </a:r>
            <a:endParaRPr lang="en-US" dirty="0" smtClean="0"/>
          </a:p>
          <a:p>
            <a:pPr lvl="1"/>
            <a:r>
              <a:rPr lang="en-US" dirty="0" smtClean="0"/>
              <a:t>Terminal </a:t>
            </a:r>
            <a:r>
              <a:rPr lang="en-US" dirty="0"/>
              <a:t>Interface Processor (TIP</a:t>
            </a:r>
            <a:r>
              <a:rPr lang="en-US" dirty="0" smtClean="0"/>
              <a:t>)</a:t>
            </a:r>
          </a:p>
          <a:p>
            <a:pPr lvl="1"/>
            <a:r>
              <a:rPr lang="en-US" dirty="0" smtClean="0"/>
              <a:t>Provided </a:t>
            </a:r>
            <a:r>
              <a:rPr lang="en-US" dirty="0"/>
              <a:t>terminal server support for up to 63 ASCII </a:t>
            </a:r>
            <a:endParaRPr lang="en-US" dirty="0" smtClean="0"/>
          </a:p>
          <a:p>
            <a:pPr lvl="2"/>
            <a:r>
              <a:rPr lang="en-US" dirty="0"/>
              <a:t>S</a:t>
            </a:r>
            <a:r>
              <a:rPr lang="en-US" dirty="0" smtClean="0"/>
              <a:t>erial </a:t>
            </a:r>
            <a:r>
              <a:rPr lang="en-US" dirty="0"/>
              <a:t>terminals </a:t>
            </a:r>
            <a:r>
              <a:rPr lang="en-US" dirty="0" smtClean="0"/>
              <a:t>through</a:t>
            </a:r>
          </a:p>
          <a:p>
            <a:pPr lvl="2"/>
            <a:r>
              <a:rPr lang="en-US" dirty="0" smtClean="0"/>
              <a:t>Multi-line </a:t>
            </a:r>
            <a:r>
              <a:rPr lang="en-US" dirty="0"/>
              <a:t>controller in place of one of the hosts</a:t>
            </a:r>
          </a:p>
        </p:txBody>
      </p:sp>
      <p:sp>
        <p:nvSpPr>
          <p:cNvPr id="4" name="Slide Number Placeholder 3"/>
          <p:cNvSpPr>
            <a:spLocks noGrp="1"/>
          </p:cNvSpPr>
          <p:nvPr>
            <p:ph type="sldNum" sz="quarter" idx="12"/>
          </p:nvPr>
        </p:nvSpPr>
        <p:spPr/>
        <p:txBody>
          <a:bodyPr/>
          <a:lstStyle/>
          <a:p>
            <a:fld id="{200B2350-5261-4F5C-9DF5-EF0D264FC8D2}" type="slidenum">
              <a:rPr lang="en-US" smtClean="0"/>
              <a:pPr/>
              <a:t>14</a:t>
            </a:fld>
            <a:endParaRPr lang="en-US" dirty="0"/>
          </a:p>
        </p:txBody>
      </p:sp>
    </p:spTree>
    <p:extLst>
      <p:ext uri="{BB962C8B-B14F-4D97-AF65-F5344CB8AC3E}">
        <p14:creationId xmlns:p14="http://schemas.microsoft.com/office/powerpoint/2010/main" val="4026606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a:t>
            </a:r>
            <a:r>
              <a:rPr lang="en-US" dirty="0" smtClean="0"/>
              <a:t>8.</a:t>
            </a:r>
            <a:endParaRPr lang="en-US" dirty="0"/>
          </a:p>
        </p:txBody>
      </p:sp>
      <p:sp>
        <p:nvSpPr>
          <p:cNvPr id="3" name="Content Placeholder 2"/>
          <p:cNvSpPr>
            <a:spLocks noGrp="1"/>
          </p:cNvSpPr>
          <p:nvPr>
            <p:ph idx="1"/>
          </p:nvPr>
        </p:nvSpPr>
        <p:spPr>
          <a:xfrm>
            <a:off x="152400" y="1447800"/>
            <a:ext cx="8839200" cy="4876800"/>
          </a:xfrm>
        </p:spPr>
        <p:txBody>
          <a:bodyPr/>
          <a:lstStyle/>
          <a:p>
            <a:r>
              <a:rPr lang="en-US" b="1" dirty="0"/>
              <a:t>The </a:t>
            </a:r>
            <a:r>
              <a:rPr lang="en-US" b="1" dirty="0" smtClean="0"/>
              <a:t>Internet</a:t>
            </a:r>
          </a:p>
          <a:p>
            <a:pPr lvl="1"/>
            <a:r>
              <a:rPr lang="en-US" dirty="0" smtClean="0"/>
              <a:t>Global </a:t>
            </a:r>
            <a:r>
              <a:rPr lang="en-US" dirty="0"/>
              <a:t>system of interconnected computer networks </a:t>
            </a:r>
            <a:endParaRPr lang="en-US" dirty="0" smtClean="0"/>
          </a:p>
          <a:p>
            <a:pPr lvl="1"/>
            <a:r>
              <a:rPr lang="en-US" dirty="0" smtClean="0"/>
              <a:t>Use Internet </a:t>
            </a:r>
            <a:r>
              <a:rPr lang="en-US" dirty="0"/>
              <a:t>protocol suite to link devices worldwide </a:t>
            </a:r>
            <a:endParaRPr lang="en-US" dirty="0" smtClean="0"/>
          </a:p>
          <a:p>
            <a:pPr lvl="1"/>
            <a:r>
              <a:rPr lang="en-US" dirty="0" smtClean="0"/>
              <a:t>Using </a:t>
            </a:r>
            <a:r>
              <a:rPr lang="en-US" dirty="0"/>
              <a:t>HTTP or Hypertech Transfer </a:t>
            </a:r>
            <a:r>
              <a:rPr lang="en-US" dirty="0" smtClean="0"/>
              <a:t>Protocol</a:t>
            </a:r>
          </a:p>
          <a:p>
            <a:pPr lvl="1"/>
            <a:r>
              <a:rPr lang="en-US" dirty="0" smtClean="0"/>
              <a:t>Series </a:t>
            </a:r>
            <a:r>
              <a:rPr lang="en-US" dirty="0"/>
              <a:t>of </a:t>
            </a:r>
            <a:r>
              <a:rPr lang="en-US" dirty="0" smtClean="0"/>
              <a:t>networks, consisting of </a:t>
            </a:r>
          </a:p>
          <a:p>
            <a:pPr lvl="2"/>
            <a:r>
              <a:rPr lang="en-US" dirty="0" smtClean="0"/>
              <a:t>Private</a:t>
            </a:r>
            <a:r>
              <a:rPr lang="en-US" dirty="0"/>
              <a:t>, public, academic, business, </a:t>
            </a:r>
            <a:r>
              <a:rPr lang="en-US" dirty="0" smtClean="0"/>
              <a:t>&amp; government networks</a:t>
            </a:r>
          </a:p>
          <a:p>
            <a:pPr lvl="2"/>
            <a:r>
              <a:rPr lang="en-US" dirty="0" smtClean="0"/>
              <a:t>Linked </a:t>
            </a:r>
            <a:r>
              <a:rPr lang="en-US" dirty="0"/>
              <a:t>by </a:t>
            </a:r>
            <a:r>
              <a:rPr lang="en-US" dirty="0" smtClean="0"/>
              <a:t>array </a:t>
            </a:r>
            <a:r>
              <a:rPr lang="en-US" dirty="0"/>
              <a:t>of electronic, wireless, </a:t>
            </a:r>
            <a:r>
              <a:rPr lang="en-US" dirty="0" smtClean="0"/>
              <a:t>&amp; optical networking</a:t>
            </a:r>
          </a:p>
          <a:p>
            <a:pPr lvl="2"/>
            <a:r>
              <a:rPr lang="en-US" dirty="0"/>
              <a:t>A</a:t>
            </a:r>
            <a:r>
              <a:rPr lang="en-US" dirty="0" smtClean="0"/>
              <a:t>pplications </a:t>
            </a:r>
            <a:r>
              <a:rPr lang="en-US" dirty="0"/>
              <a:t>of </a:t>
            </a:r>
            <a:r>
              <a:rPr lang="en-US" dirty="0" smtClean="0"/>
              <a:t>www </a:t>
            </a:r>
            <a:r>
              <a:rPr lang="en-US" dirty="0"/>
              <a:t>(World Wide Web), electronic mail, telephony, and peer-to-peer networks for file </a:t>
            </a:r>
            <a:r>
              <a:rPr lang="en-US" dirty="0" smtClean="0"/>
              <a:t>sharing</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15</a:t>
            </a:fld>
            <a:endParaRPr lang="en-US" dirty="0"/>
          </a:p>
        </p:txBody>
      </p:sp>
    </p:spTree>
    <p:extLst>
      <p:ext uri="{BB962C8B-B14F-4D97-AF65-F5344CB8AC3E}">
        <p14:creationId xmlns:p14="http://schemas.microsoft.com/office/powerpoint/2010/main" val="2159636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1097280"/>
          </a:xfrm>
        </p:spPr>
        <p:txBody>
          <a:bodyPr/>
          <a:lstStyle/>
          <a:p>
            <a:r>
              <a:rPr lang="en-US" sz="3600" dirty="0" smtClean="0"/>
              <a:t>FREQUENTLY ASKED QUESTION?</a:t>
            </a:r>
            <a:endParaRPr lang="en-US" sz="3600" dirty="0"/>
          </a:p>
        </p:txBody>
      </p:sp>
      <p:pic>
        <p:nvPicPr>
          <p:cNvPr id="3" name="Picture 2"/>
          <p:cNvPicPr>
            <a:picLocks noChangeAspect="1"/>
          </p:cNvPicPr>
          <p:nvPr/>
        </p:nvPicPr>
        <p:blipFill>
          <a:blip r:embed="rId2"/>
          <a:stretch>
            <a:fillRect/>
          </a:stretch>
        </p:blipFill>
        <p:spPr>
          <a:xfrm>
            <a:off x="57665" y="107696"/>
            <a:ext cx="838200" cy="1218184"/>
          </a:xfrm>
          <a:prstGeom prst="rect">
            <a:avLst/>
          </a:prstGeom>
        </p:spPr>
      </p:pic>
      <p:sp>
        <p:nvSpPr>
          <p:cNvPr id="4" name="Content Placeholder 2"/>
          <p:cNvSpPr txBox="1">
            <a:spLocks/>
          </p:cNvSpPr>
          <p:nvPr/>
        </p:nvSpPr>
        <p:spPr>
          <a:xfrm>
            <a:off x="152399" y="1371600"/>
            <a:ext cx="8991599" cy="4876800"/>
          </a:xfrm>
          <a:prstGeom prst="rect">
            <a:avLst/>
          </a:prstGeom>
        </p:spPr>
        <p:txBody>
          <a:bodyPr/>
          <a:lst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r>
              <a:rPr lang="en-US" b="1" dirty="0"/>
              <a:t>Who Created the Internet?</a:t>
            </a:r>
          </a:p>
          <a:p>
            <a:pPr lvl="1"/>
            <a:r>
              <a:rPr lang="en-US" dirty="0"/>
              <a:t>The origins of the Internet date back to research commissioned by the U.S. </a:t>
            </a:r>
            <a:r>
              <a:rPr lang="en-US" dirty="0" smtClean="0"/>
              <a:t>Federal Government in 1960s </a:t>
            </a:r>
            <a:r>
              <a:rPr lang="en-US" dirty="0"/>
              <a:t>to build robust, fault-tolerant communication via computer networks.  Vinton Gray Cerf is an American Internet pioneer, who is recognized as one of the fathers of the Internet sharing this title with TCP/IP co-inventor Bob Kahn.   His contributions have been acknowledged and lauded, repeatedly, with honorary degrees and awards that include: National Medal of Technology, Turing Award, Presidential Medal of Freedom, and the Marconi Prize along with membership in the National Academy of Engineering</a:t>
            </a:r>
            <a:r>
              <a:rPr lang="en-US" b="1" dirty="0"/>
              <a:t>.</a:t>
            </a:r>
          </a:p>
          <a:p>
            <a:endParaRPr lang="en-US" sz="2200" b="1" dirty="0"/>
          </a:p>
          <a:p>
            <a:endParaRPr lang="en-US" sz="2400" b="1" dirty="0" smtClean="0">
              <a:solidFill>
                <a:srgbClr val="0000FF"/>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pPr/>
              <a:t>16</a:t>
            </a:fld>
            <a:endParaRPr lang="en-US" dirty="0"/>
          </a:p>
        </p:txBody>
      </p:sp>
    </p:spTree>
    <p:extLst>
      <p:ext uri="{BB962C8B-B14F-4D97-AF65-F5344CB8AC3E}">
        <p14:creationId xmlns:p14="http://schemas.microsoft.com/office/powerpoint/2010/main" val="821624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a:t>
            </a:r>
            <a:r>
              <a:rPr lang="en-US" dirty="0" smtClean="0"/>
              <a:t>6.</a:t>
            </a:r>
            <a:endParaRPr lang="en-US" dirty="0"/>
          </a:p>
        </p:txBody>
      </p:sp>
      <p:sp>
        <p:nvSpPr>
          <p:cNvPr id="3" name="Content Placeholder 2"/>
          <p:cNvSpPr>
            <a:spLocks noGrp="1"/>
          </p:cNvSpPr>
          <p:nvPr>
            <p:ph idx="1"/>
          </p:nvPr>
        </p:nvSpPr>
        <p:spPr>
          <a:xfrm>
            <a:off x="457200" y="1447800"/>
            <a:ext cx="8610600" cy="4525963"/>
          </a:xfrm>
        </p:spPr>
        <p:txBody>
          <a:bodyPr/>
          <a:lstStyle/>
          <a:p>
            <a:r>
              <a:rPr lang="en-US" b="1" dirty="0"/>
              <a:t>Packet Switching</a:t>
            </a:r>
          </a:p>
          <a:p>
            <a:pPr lvl="1"/>
            <a:r>
              <a:rPr lang="en-US" dirty="0" smtClean="0"/>
              <a:t>Today’s </a:t>
            </a:r>
            <a:r>
              <a:rPr lang="en-US" dirty="0"/>
              <a:t>dominant basis for data communications </a:t>
            </a:r>
            <a:endParaRPr lang="en-US" dirty="0" smtClean="0"/>
          </a:p>
          <a:p>
            <a:pPr lvl="1"/>
            <a:r>
              <a:rPr lang="en-US" dirty="0" smtClean="0"/>
              <a:t>Concept </a:t>
            </a:r>
            <a:r>
              <a:rPr lang="en-US" dirty="0"/>
              <a:t>during ARPANET </a:t>
            </a:r>
            <a:r>
              <a:rPr lang="en-US" dirty="0" smtClean="0"/>
              <a:t>development</a:t>
            </a:r>
          </a:p>
          <a:p>
            <a:pPr lvl="1"/>
            <a:r>
              <a:rPr lang="en-US" dirty="0" smtClean="0"/>
              <a:t>Digital </a:t>
            </a:r>
            <a:r>
              <a:rPr lang="en-US" dirty="0"/>
              <a:t>networking communications method </a:t>
            </a:r>
            <a:endParaRPr lang="en-US" dirty="0" smtClean="0"/>
          </a:p>
          <a:p>
            <a:pPr lvl="1"/>
            <a:r>
              <a:rPr lang="en-US" dirty="0" smtClean="0"/>
              <a:t>Groups </a:t>
            </a:r>
            <a:r>
              <a:rPr lang="en-US" dirty="0"/>
              <a:t>all transmitted data into data </a:t>
            </a:r>
            <a:r>
              <a:rPr lang="en-US" dirty="0" smtClean="0"/>
              <a:t>blocks</a:t>
            </a:r>
          </a:p>
          <a:p>
            <a:pPr lvl="1"/>
            <a:r>
              <a:rPr lang="en-US" dirty="0" smtClean="0"/>
              <a:t>Called packets, </a:t>
            </a:r>
            <a:r>
              <a:rPr lang="en-US" dirty="0"/>
              <a:t>transmitted via a medium </a:t>
            </a:r>
            <a:endParaRPr lang="en-US" dirty="0" smtClean="0"/>
          </a:p>
          <a:p>
            <a:pPr lvl="1"/>
            <a:r>
              <a:rPr lang="en-US" dirty="0" smtClean="0"/>
              <a:t>Shared </a:t>
            </a:r>
            <a:r>
              <a:rPr lang="en-US" dirty="0"/>
              <a:t>by many simultaneous communication </a:t>
            </a:r>
            <a:r>
              <a:rPr lang="en-US" dirty="0" smtClean="0"/>
              <a:t>sessions</a:t>
            </a:r>
          </a:p>
          <a:p>
            <a:pPr lvl="1"/>
            <a:r>
              <a:rPr lang="en-US" dirty="0" smtClean="0"/>
              <a:t>Voice &amp; data </a:t>
            </a:r>
            <a:r>
              <a:rPr lang="en-US" dirty="0"/>
              <a:t>communications had been </a:t>
            </a:r>
            <a:r>
              <a:rPr lang="en-US" dirty="0" smtClean="0"/>
              <a:t>based</a:t>
            </a:r>
          </a:p>
          <a:p>
            <a:pPr lvl="2"/>
            <a:r>
              <a:rPr lang="en-US" dirty="0" smtClean="0"/>
              <a:t>Circuit switching </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17</a:t>
            </a:fld>
            <a:endParaRPr lang="en-US" dirty="0"/>
          </a:p>
        </p:txBody>
      </p:sp>
    </p:spTree>
    <p:extLst>
      <p:ext uri="{BB962C8B-B14F-4D97-AF65-F5344CB8AC3E}">
        <p14:creationId xmlns:p14="http://schemas.microsoft.com/office/powerpoint/2010/main" val="3056025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610600" cy="1097280"/>
          </a:xfrm>
        </p:spPr>
        <p:txBody>
          <a:bodyPr/>
          <a:lstStyle/>
          <a:p>
            <a:r>
              <a:rPr lang="en-US" dirty="0" smtClean="0"/>
              <a:t>FIGURE 13-2 </a:t>
            </a:r>
            <a:r>
              <a:rPr lang="en-US" dirty="0"/>
              <a:t>What happens in an Internet Minute</a:t>
            </a:r>
          </a:p>
        </p:txBody>
      </p:sp>
      <p:pic>
        <p:nvPicPr>
          <p:cNvPr id="5" name="Content Placeholder 4"/>
          <p:cNvPicPr>
            <a:picLocks noGrp="1" noChangeAspect="1"/>
          </p:cNvPicPr>
          <p:nvPr>
            <p:ph idx="1"/>
          </p:nvPr>
        </p:nvPicPr>
        <p:blipFill>
          <a:blip r:embed="rId2"/>
          <a:stretch>
            <a:fillRect/>
          </a:stretch>
        </p:blipFill>
        <p:spPr>
          <a:xfrm>
            <a:off x="1219200" y="1371599"/>
            <a:ext cx="7001685" cy="5059171"/>
          </a:xfrm>
          <a:prstGeom prst="rect">
            <a:avLst/>
          </a:prstGeom>
        </p:spPr>
      </p:pic>
      <p:sp>
        <p:nvSpPr>
          <p:cNvPr id="4" name="Slide Number Placeholder 3"/>
          <p:cNvSpPr>
            <a:spLocks noGrp="1"/>
          </p:cNvSpPr>
          <p:nvPr>
            <p:ph type="sldNum" sz="quarter" idx="12"/>
          </p:nvPr>
        </p:nvSpPr>
        <p:spPr/>
        <p:txBody>
          <a:bodyPr/>
          <a:lstStyle/>
          <a:p>
            <a:fld id="{200B2350-5261-4F5C-9DF5-EF0D264FC8D2}" type="slidenum">
              <a:rPr lang="en-US" smtClean="0"/>
              <a:pPr/>
              <a:t>18</a:t>
            </a:fld>
            <a:endParaRPr lang="en-US" dirty="0"/>
          </a:p>
        </p:txBody>
      </p:sp>
    </p:spTree>
    <p:extLst>
      <p:ext uri="{BB962C8B-B14F-4D97-AF65-F5344CB8AC3E}">
        <p14:creationId xmlns:p14="http://schemas.microsoft.com/office/powerpoint/2010/main" val="3365263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a:t>
            </a:r>
            <a:r>
              <a:rPr lang="en-US" dirty="0" smtClean="0"/>
              <a:t>7.</a:t>
            </a:r>
            <a:endParaRPr lang="en-US" dirty="0"/>
          </a:p>
        </p:txBody>
      </p:sp>
      <p:sp>
        <p:nvSpPr>
          <p:cNvPr id="3" name="Content Placeholder 2"/>
          <p:cNvSpPr>
            <a:spLocks noGrp="1"/>
          </p:cNvSpPr>
          <p:nvPr>
            <p:ph idx="1"/>
          </p:nvPr>
        </p:nvSpPr>
        <p:spPr>
          <a:xfrm>
            <a:off x="210472" y="1447800"/>
            <a:ext cx="8704928" cy="4525963"/>
          </a:xfrm>
        </p:spPr>
        <p:txBody>
          <a:bodyPr/>
          <a:lstStyle/>
          <a:p>
            <a:r>
              <a:rPr lang="en-US" dirty="0"/>
              <a:t>High Performance Computing Act of 1991 (HPCA) </a:t>
            </a:r>
            <a:endParaRPr lang="en-US" dirty="0" smtClean="0"/>
          </a:p>
          <a:p>
            <a:pPr lvl="1"/>
            <a:r>
              <a:rPr lang="en-US" dirty="0" smtClean="0"/>
              <a:t>Led </a:t>
            </a:r>
            <a:r>
              <a:rPr lang="en-US" dirty="0"/>
              <a:t>to </a:t>
            </a:r>
            <a:r>
              <a:rPr lang="en-US" dirty="0" smtClean="0"/>
              <a:t>development </a:t>
            </a:r>
            <a:r>
              <a:rPr lang="en-US" dirty="0"/>
              <a:t>of </a:t>
            </a:r>
            <a:r>
              <a:rPr lang="en-US" dirty="0" smtClean="0"/>
              <a:t>National </a:t>
            </a:r>
            <a:r>
              <a:rPr lang="en-US" dirty="0"/>
              <a:t>Information Infrastructure </a:t>
            </a:r>
            <a:endParaRPr lang="en-US" dirty="0" smtClean="0"/>
          </a:p>
          <a:p>
            <a:pPr lvl="2"/>
            <a:r>
              <a:rPr lang="en-US" dirty="0" smtClean="0"/>
              <a:t>Funding: National </a:t>
            </a:r>
            <a:r>
              <a:rPr lang="en-US" dirty="0"/>
              <a:t>Research </a:t>
            </a:r>
            <a:r>
              <a:rPr lang="en-US" dirty="0" smtClean="0"/>
              <a:t>&amp; Education </a:t>
            </a:r>
            <a:r>
              <a:rPr lang="en-US" dirty="0"/>
              <a:t>Network (</a:t>
            </a:r>
            <a:r>
              <a:rPr lang="en-US" b="1" dirty="0">
                <a:solidFill>
                  <a:srgbClr val="FF0000"/>
                </a:solidFill>
              </a:rPr>
              <a:t>NREN</a:t>
            </a:r>
            <a:r>
              <a:rPr lang="en-US" dirty="0" smtClean="0"/>
              <a:t>)</a:t>
            </a:r>
          </a:p>
          <a:p>
            <a:pPr lvl="2"/>
            <a:r>
              <a:rPr lang="en-US" b="1" dirty="0" smtClean="0">
                <a:solidFill>
                  <a:srgbClr val="FF0000"/>
                </a:solidFill>
              </a:rPr>
              <a:t>NREN</a:t>
            </a:r>
            <a:r>
              <a:rPr lang="en-US" dirty="0" smtClean="0">
                <a:solidFill>
                  <a:srgbClr val="FF0000"/>
                </a:solidFill>
              </a:rPr>
              <a:t> </a:t>
            </a:r>
            <a:r>
              <a:rPr lang="en-US" dirty="0"/>
              <a:t>proposed to build communications </a:t>
            </a:r>
            <a:r>
              <a:rPr lang="en-US" dirty="0" smtClean="0"/>
              <a:t>networks</a:t>
            </a:r>
          </a:p>
          <a:p>
            <a:pPr lvl="3"/>
            <a:r>
              <a:rPr lang="en-US" dirty="0" smtClean="0"/>
              <a:t>Interactive </a:t>
            </a:r>
            <a:r>
              <a:rPr lang="en-US" dirty="0"/>
              <a:t>services, interoperable computer hardware </a:t>
            </a:r>
            <a:endParaRPr lang="en-US" dirty="0" smtClean="0"/>
          </a:p>
          <a:p>
            <a:pPr lvl="3"/>
            <a:r>
              <a:rPr lang="en-US" dirty="0" smtClean="0"/>
              <a:t>Software</a:t>
            </a:r>
            <a:r>
              <a:rPr lang="en-US" dirty="0"/>
              <a:t>, computers, databases, and consumer </a:t>
            </a:r>
            <a:r>
              <a:rPr lang="en-US" dirty="0" smtClean="0"/>
              <a:t>electronics</a:t>
            </a:r>
          </a:p>
          <a:p>
            <a:pPr lvl="3"/>
            <a:r>
              <a:rPr lang="en-US" dirty="0" smtClean="0"/>
              <a:t>Put </a:t>
            </a:r>
            <a:r>
              <a:rPr lang="en-US" dirty="0"/>
              <a:t>vast amounts of information available to both </a:t>
            </a:r>
            <a:endParaRPr lang="en-US" dirty="0" smtClean="0"/>
          </a:p>
          <a:p>
            <a:pPr lvl="3"/>
            <a:r>
              <a:rPr lang="en-US" dirty="0" smtClean="0"/>
              <a:t>Public </a:t>
            </a:r>
            <a:r>
              <a:rPr lang="en-US" dirty="0"/>
              <a:t>and private sectors.  It contained Internet devices such as</a:t>
            </a:r>
          </a:p>
        </p:txBody>
      </p:sp>
      <p:sp>
        <p:nvSpPr>
          <p:cNvPr id="4" name="Slide Number Placeholder 3"/>
          <p:cNvSpPr>
            <a:spLocks noGrp="1"/>
          </p:cNvSpPr>
          <p:nvPr>
            <p:ph type="sldNum" sz="quarter" idx="12"/>
          </p:nvPr>
        </p:nvSpPr>
        <p:spPr/>
        <p:txBody>
          <a:bodyPr/>
          <a:lstStyle/>
          <a:p>
            <a:fld id="{200B2350-5261-4F5C-9DF5-EF0D264FC8D2}" type="slidenum">
              <a:rPr lang="en-US" smtClean="0"/>
              <a:pPr/>
              <a:t>19</a:t>
            </a:fld>
            <a:endParaRPr lang="en-US" dirty="0"/>
          </a:p>
        </p:txBody>
      </p:sp>
    </p:spTree>
    <p:extLst>
      <p:ext uri="{BB962C8B-B14F-4D97-AF65-F5344CB8AC3E}">
        <p14:creationId xmlns:p14="http://schemas.microsoft.com/office/powerpoint/2010/main" val="3789746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LEARNING </a:t>
            </a:r>
            <a:r>
              <a:rPr lang="en-US" sz="3600" dirty="0" smtClean="0"/>
              <a:t>OBJECTIVES</a:t>
            </a:r>
            <a:endParaRPr lang="en-US" sz="3600" dirty="0"/>
          </a:p>
        </p:txBody>
      </p:sp>
      <p:sp>
        <p:nvSpPr>
          <p:cNvPr id="23555" name="Content Placeholder 2"/>
          <p:cNvSpPr>
            <a:spLocks noGrp="1"/>
          </p:cNvSpPr>
          <p:nvPr>
            <p:ph idx="1"/>
          </p:nvPr>
        </p:nvSpPr>
        <p:spPr>
          <a:xfrm>
            <a:off x="76200" y="1447800"/>
            <a:ext cx="8915400" cy="4525963"/>
          </a:xfrm>
        </p:spPr>
        <p:txBody>
          <a:bodyPr/>
          <a:lstStyle/>
          <a:p>
            <a:pPr marL="514350" indent="-514350">
              <a:buFont typeface="+mj-lt"/>
              <a:buAutoNum type="arabicPeriod"/>
            </a:pPr>
            <a:r>
              <a:rPr lang="en-US" sz="2400" dirty="0" smtClean="0"/>
              <a:t>Discuss </a:t>
            </a:r>
            <a:r>
              <a:rPr lang="en-US" sz="2400" dirty="0"/>
              <a:t>the evolution of the Internet</a:t>
            </a:r>
          </a:p>
          <a:p>
            <a:pPr marL="514350" indent="-514350">
              <a:buFont typeface="+mj-lt"/>
              <a:buAutoNum type="arabicPeriod"/>
            </a:pPr>
            <a:r>
              <a:rPr lang="en-US" sz="2400" dirty="0" smtClean="0"/>
              <a:t>Explain </a:t>
            </a:r>
            <a:r>
              <a:rPr lang="en-US" sz="2400" dirty="0"/>
              <a:t>the Internet-of-Things (IoT) </a:t>
            </a:r>
          </a:p>
          <a:p>
            <a:pPr marL="514350" indent="-514350">
              <a:buFont typeface="+mj-lt"/>
              <a:buAutoNum type="arabicPeriod"/>
            </a:pPr>
            <a:r>
              <a:rPr lang="en-US" sz="2400" dirty="0" smtClean="0"/>
              <a:t>Explain </a:t>
            </a:r>
            <a:r>
              <a:rPr lang="en-US" sz="2400" dirty="0"/>
              <a:t>smart devices</a:t>
            </a:r>
          </a:p>
          <a:p>
            <a:pPr marL="514350" indent="-514350">
              <a:buFont typeface="+mj-lt"/>
              <a:buAutoNum type="arabicPeriod"/>
            </a:pPr>
            <a:r>
              <a:rPr lang="en-US" sz="2400" dirty="0" smtClean="0"/>
              <a:t>Discuss </a:t>
            </a:r>
            <a:r>
              <a:rPr lang="en-US" sz="2400" dirty="0"/>
              <a:t>the value of the Internet of Things</a:t>
            </a:r>
          </a:p>
          <a:p>
            <a:pPr marL="514350" indent="-514350">
              <a:buFont typeface="+mj-lt"/>
              <a:buAutoNum type="arabicPeriod"/>
            </a:pPr>
            <a:r>
              <a:rPr lang="en-US" sz="2400" dirty="0" smtClean="0"/>
              <a:t>Describe </a:t>
            </a:r>
            <a:r>
              <a:rPr lang="en-US" sz="2400" dirty="0"/>
              <a:t>how smart lighting devices can help sustainability</a:t>
            </a:r>
          </a:p>
          <a:p>
            <a:pPr marL="514350" indent="-514350">
              <a:buFont typeface="+mj-lt"/>
              <a:buAutoNum type="arabicPeriod"/>
            </a:pPr>
            <a:endParaRPr lang="en-US" sz="2400" dirty="0"/>
          </a:p>
        </p:txBody>
      </p:sp>
      <p:sp>
        <p:nvSpPr>
          <p:cNvPr id="3" name="Slide Number Placeholder 2"/>
          <p:cNvSpPr>
            <a:spLocks noGrp="1"/>
          </p:cNvSpPr>
          <p:nvPr>
            <p:ph type="sldNum" sz="quarter" idx="12"/>
          </p:nvPr>
        </p:nvSpPr>
        <p:spPr/>
        <p:txBody>
          <a:bodyPr/>
          <a:lstStyle/>
          <a:p>
            <a:fld id="{200B2350-5261-4F5C-9DF5-EF0D264FC8D2}" type="slidenum">
              <a:rPr lang="en-US" smtClean="0"/>
              <a:pPr/>
              <a:t>2</a:t>
            </a:fld>
            <a:endParaRPr lang="en-US" dirty="0"/>
          </a:p>
        </p:txBody>
      </p:sp>
    </p:spTree>
    <p:extLst>
      <p:ext uri="{BB962C8B-B14F-4D97-AF65-F5344CB8AC3E}">
        <p14:creationId xmlns:p14="http://schemas.microsoft.com/office/powerpoint/2010/main" val="143313135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a:t>
            </a:r>
            <a:r>
              <a:rPr lang="en-US" dirty="0" smtClean="0"/>
              <a:t>8.</a:t>
            </a:r>
            <a:endParaRPr lang="en-US" dirty="0"/>
          </a:p>
        </p:txBody>
      </p:sp>
      <p:sp>
        <p:nvSpPr>
          <p:cNvPr id="3" name="Content Placeholder 2"/>
          <p:cNvSpPr>
            <a:spLocks noGrp="1"/>
          </p:cNvSpPr>
          <p:nvPr>
            <p:ph idx="1"/>
          </p:nvPr>
        </p:nvSpPr>
        <p:spPr/>
        <p:txBody>
          <a:bodyPr/>
          <a:lstStyle/>
          <a:p>
            <a:r>
              <a:rPr lang="en-US" b="1" dirty="0" smtClean="0">
                <a:solidFill>
                  <a:srgbClr val="FF0000"/>
                </a:solidFill>
              </a:rPr>
              <a:t>NREN</a:t>
            </a:r>
          </a:p>
          <a:p>
            <a:pPr lvl="1"/>
            <a:r>
              <a:rPr lang="en-US" dirty="0" smtClean="0"/>
              <a:t>Contained </a:t>
            </a:r>
            <a:r>
              <a:rPr lang="en-US" dirty="0"/>
              <a:t>Internet devices such </a:t>
            </a:r>
            <a:r>
              <a:rPr lang="en-US" dirty="0" smtClean="0"/>
              <a:t>as:</a:t>
            </a:r>
          </a:p>
          <a:p>
            <a:pPr lvl="2"/>
            <a:r>
              <a:rPr lang="en-US" dirty="0" smtClean="0"/>
              <a:t>Cameras, scanners, keyboards, phones, fax </a:t>
            </a:r>
            <a:r>
              <a:rPr lang="en-US" dirty="0"/>
              <a:t>machines </a:t>
            </a:r>
          </a:p>
          <a:p>
            <a:pPr lvl="2"/>
            <a:r>
              <a:rPr lang="en-US" dirty="0" smtClean="0"/>
              <a:t>Computers, switches, compact disks, video </a:t>
            </a:r>
            <a:r>
              <a:rPr lang="en-US" dirty="0"/>
              <a:t>and audio tape</a:t>
            </a:r>
          </a:p>
          <a:p>
            <a:pPr lvl="2"/>
            <a:r>
              <a:rPr lang="en-US" dirty="0" smtClean="0"/>
              <a:t>Cable, wire, satellites, optical </a:t>
            </a:r>
            <a:r>
              <a:rPr lang="en-US" dirty="0"/>
              <a:t>fiber transmission lines </a:t>
            </a:r>
          </a:p>
          <a:p>
            <a:pPr lvl="2"/>
            <a:r>
              <a:rPr lang="en-US" dirty="0" smtClean="0"/>
              <a:t>Microwave nets, switches, televisions, monitors, &amp; printers</a:t>
            </a:r>
            <a:endParaRPr lang="en-US" dirty="0"/>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20</a:t>
            </a:fld>
            <a:endParaRPr lang="en-US" dirty="0"/>
          </a:p>
        </p:txBody>
      </p:sp>
    </p:spTree>
    <p:extLst>
      <p:ext uri="{BB962C8B-B14F-4D97-AF65-F5344CB8AC3E}">
        <p14:creationId xmlns:p14="http://schemas.microsoft.com/office/powerpoint/2010/main" val="2937139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229600" cy="1097280"/>
          </a:xfrm>
        </p:spPr>
        <p:txBody>
          <a:bodyPr/>
          <a:lstStyle/>
          <a:p>
            <a:r>
              <a:rPr lang="en-US" sz="3200" dirty="0" smtClean="0"/>
              <a:t>QUESTION 2: </a:t>
            </a:r>
            <a:endParaRPr lang="en-US" dirty="0">
              <a:solidFill>
                <a:srgbClr val="F8F9D3"/>
              </a:solidFill>
            </a:endParaRPr>
          </a:p>
        </p:txBody>
      </p:sp>
      <p:sp>
        <p:nvSpPr>
          <p:cNvPr id="3" name="Rectangle 2"/>
          <p:cNvSpPr/>
          <p:nvPr/>
        </p:nvSpPr>
        <p:spPr>
          <a:xfrm>
            <a:off x="152400" y="1447800"/>
            <a:ext cx="8991600" cy="2431435"/>
          </a:xfrm>
          <a:prstGeom prst="rect">
            <a:avLst/>
          </a:prstGeom>
        </p:spPr>
        <p:txBody>
          <a:bodyPr wrap="square">
            <a:spAutoFit/>
          </a:bodyPr>
          <a:lstStyle/>
          <a:p>
            <a:r>
              <a:rPr lang="en-US" sz="2800" dirty="0" smtClean="0">
                <a:solidFill>
                  <a:srgbClr val="000000"/>
                </a:solidFill>
              </a:rPr>
              <a:t>Which </a:t>
            </a:r>
            <a:r>
              <a:rPr lang="en-US" sz="2800" dirty="0">
                <a:solidFill>
                  <a:srgbClr val="000000"/>
                </a:solidFill>
              </a:rPr>
              <a:t>of these was the  primary predecessor network of the </a:t>
            </a:r>
            <a:r>
              <a:rPr lang="en-US" sz="2800" dirty="0" smtClean="0">
                <a:solidFill>
                  <a:srgbClr val="000000"/>
                </a:solidFill>
              </a:rPr>
              <a:t>Internet?</a:t>
            </a:r>
            <a:endParaRPr lang="en-US" sz="2800" dirty="0">
              <a:solidFill>
                <a:srgbClr val="000000"/>
              </a:solidFill>
            </a:endParaRPr>
          </a:p>
          <a:p>
            <a:r>
              <a:rPr lang="en-US" sz="2400" dirty="0" smtClean="0">
                <a:solidFill>
                  <a:srgbClr val="000000"/>
                </a:solidFill>
              </a:rPr>
              <a:t>a. TCP/IP </a:t>
            </a:r>
            <a:r>
              <a:rPr lang="en-US" sz="2400" dirty="0">
                <a:solidFill>
                  <a:srgbClr val="000000"/>
                </a:solidFill>
              </a:rPr>
              <a:t>(Transmission Control Protocol/Internet Protocol)</a:t>
            </a:r>
          </a:p>
          <a:p>
            <a:r>
              <a:rPr lang="en-US" sz="2400" dirty="0">
                <a:solidFill>
                  <a:srgbClr val="000000"/>
                </a:solidFill>
              </a:rPr>
              <a:t>b</a:t>
            </a:r>
            <a:r>
              <a:rPr lang="en-US" sz="2400" dirty="0" smtClean="0">
                <a:solidFill>
                  <a:srgbClr val="000000"/>
                </a:solidFill>
              </a:rPr>
              <a:t>. World </a:t>
            </a:r>
            <a:r>
              <a:rPr lang="en-US" sz="2400" dirty="0">
                <a:solidFill>
                  <a:srgbClr val="000000"/>
                </a:solidFill>
              </a:rPr>
              <a:t>Wide Web or www</a:t>
            </a:r>
          </a:p>
          <a:p>
            <a:r>
              <a:rPr lang="en-US" sz="2400" dirty="0" smtClean="0">
                <a:solidFill>
                  <a:srgbClr val="000000"/>
                </a:solidFill>
              </a:rPr>
              <a:t>c. NREN </a:t>
            </a:r>
            <a:r>
              <a:rPr lang="en-US" sz="2400" dirty="0">
                <a:solidFill>
                  <a:srgbClr val="000000"/>
                </a:solidFill>
              </a:rPr>
              <a:t>(National Research and Education Network)</a:t>
            </a:r>
          </a:p>
          <a:p>
            <a:r>
              <a:rPr lang="en-US" sz="2400" dirty="0">
                <a:solidFill>
                  <a:srgbClr val="000000"/>
                </a:solidFill>
              </a:rPr>
              <a:t>d</a:t>
            </a:r>
            <a:r>
              <a:rPr lang="en-US" sz="2400" dirty="0" smtClean="0">
                <a:solidFill>
                  <a:srgbClr val="000000"/>
                </a:solidFill>
              </a:rPr>
              <a:t>. ARPANET </a:t>
            </a:r>
            <a:r>
              <a:rPr lang="en-US" sz="2400" dirty="0">
                <a:solidFill>
                  <a:srgbClr val="000000"/>
                </a:solidFill>
              </a:rPr>
              <a:t>(Advanced Research Projects Agency </a:t>
            </a:r>
            <a:r>
              <a:rPr lang="en-US" sz="2400" dirty="0" smtClean="0">
                <a:solidFill>
                  <a:srgbClr val="000000"/>
                </a:solidFill>
              </a:rPr>
              <a:t>Network)</a:t>
            </a:r>
            <a:endParaRPr lang="en-US" sz="2400" dirty="0">
              <a:solidFill>
                <a:srgbClr val="000000"/>
              </a:solidFill>
            </a:endParaRPr>
          </a:p>
        </p:txBody>
      </p:sp>
      <p:sp>
        <p:nvSpPr>
          <p:cNvPr id="4" name="Slide Number Placeholder 3"/>
          <p:cNvSpPr>
            <a:spLocks noGrp="1"/>
          </p:cNvSpPr>
          <p:nvPr>
            <p:ph type="sldNum" sz="quarter" idx="12"/>
          </p:nvPr>
        </p:nvSpPr>
        <p:spPr>
          <a:xfrm>
            <a:off x="8469312" y="0"/>
            <a:ext cx="674688" cy="295952"/>
          </a:xfrm>
        </p:spPr>
        <p:txBody>
          <a:bodyPr/>
          <a:lstStyle/>
          <a:p>
            <a:fld id="{200B2350-5261-4F5C-9DF5-EF0D264FC8D2}" type="slidenum">
              <a:rPr lang="en-US" smtClean="0"/>
              <a:pPr/>
              <a:t>21</a:t>
            </a:fld>
            <a:endParaRPr lang="en-US" dirty="0"/>
          </a:p>
        </p:txBody>
      </p:sp>
    </p:spTree>
    <p:extLst>
      <p:ext uri="{BB962C8B-B14F-4D97-AF65-F5344CB8AC3E}">
        <p14:creationId xmlns:p14="http://schemas.microsoft.com/office/powerpoint/2010/main" val="2070616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229600" cy="1097280"/>
          </a:xfrm>
        </p:spPr>
        <p:txBody>
          <a:bodyPr/>
          <a:lstStyle/>
          <a:p>
            <a:r>
              <a:rPr lang="en-US" sz="3200" dirty="0" smtClean="0"/>
              <a:t>ANSWER 2:</a:t>
            </a:r>
            <a:endParaRPr lang="en-US" sz="3200" dirty="0">
              <a:solidFill>
                <a:srgbClr val="F8F9D3"/>
              </a:solidFill>
            </a:endParaRPr>
          </a:p>
        </p:txBody>
      </p:sp>
      <p:sp>
        <p:nvSpPr>
          <p:cNvPr id="6" name="Rectangle 5"/>
          <p:cNvSpPr/>
          <p:nvPr/>
        </p:nvSpPr>
        <p:spPr>
          <a:xfrm>
            <a:off x="286265" y="1855161"/>
            <a:ext cx="8534400" cy="1323439"/>
          </a:xfrm>
          <a:prstGeom prst="rect">
            <a:avLst/>
          </a:prstGeom>
        </p:spPr>
        <p:txBody>
          <a:bodyPr wrap="square">
            <a:spAutoFit/>
          </a:bodyPr>
          <a:lstStyle/>
          <a:p>
            <a:r>
              <a:rPr lang="en-US" sz="4000" dirty="0">
                <a:solidFill>
                  <a:srgbClr val="000000"/>
                </a:solidFill>
              </a:rPr>
              <a:t>ARPANET (Advanced Research Projects Agency Network)</a:t>
            </a:r>
          </a:p>
        </p:txBody>
      </p:sp>
      <p:sp>
        <p:nvSpPr>
          <p:cNvPr id="3" name="Slide Number Placeholder 2"/>
          <p:cNvSpPr>
            <a:spLocks noGrp="1"/>
          </p:cNvSpPr>
          <p:nvPr>
            <p:ph type="sldNum" sz="quarter" idx="12"/>
          </p:nvPr>
        </p:nvSpPr>
        <p:spPr>
          <a:xfrm>
            <a:off x="8469312" y="0"/>
            <a:ext cx="674688" cy="295952"/>
          </a:xfrm>
        </p:spPr>
        <p:txBody>
          <a:bodyPr/>
          <a:lstStyle/>
          <a:p>
            <a:fld id="{200B2350-5261-4F5C-9DF5-EF0D264FC8D2}" type="slidenum">
              <a:rPr lang="en-US" smtClean="0"/>
              <a:pPr/>
              <a:t>22</a:t>
            </a:fld>
            <a:endParaRPr lang="en-US" dirty="0"/>
          </a:p>
        </p:txBody>
      </p:sp>
    </p:spTree>
    <p:extLst>
      <p:ext uri="{BB962C8B-B14F-4D97-AF65-F5344CB8AC3E}">
        <p14:creationId xmlns:p14="http://schemas.microsoft.com/office/powerpoint/2010/main" val="4086994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229600" cy="1097280"/>
          </a:xfrm>
        </p:spPr>
        <p:txBody>
          <a:bodyPr/>
          <a:lstStyle/>
          <a:p>
            <a:r>
              <a:rPr lang="en-US" sz="3200" dirty="0" smtClean="0"/>
              <a:t>QUESTION 3: </a:t>
            </a:r>
            <a:endParaRPr lang="en-US" dirty="0">
              <a:solidFill>
                <a:srgbClr val="F8F9D3"/>
              </a:solidFill>
            </a:endParaRPr>
          </a:p>
        </p:txBody>
      </p:sp>
      <p:sp>
        <p:nvSpPr>
          <p:cNvPr id="3" name="Rectangle 2"/>
          <p:cNvSpPr/>
          <p:nvPr/>
        </p:nvSpPr>
        <p:spPr>
          <a:xfrm>
            <a:off x="152400" y="1447800"/>
            <a:ext cx="8991600" cy="2677656"/>
          </a:xfrm>
          <a:prstGeom prst="rect">
            <a:avLst/>
          </a:prstGeom>
        </p:spPr>
        <p:txBody>
          <a:bodyPr wrap="square">
            <a:spAutoFit/>
          </a:bodyPr>
          <a:lstStyle/>
          <a:p>
            <a:r>
              <a:rPr lang="en-US" sz="2800" dirty="0" smtClean="0">
                <a:solidFill>
                  <a:srgbClr val="000000"/>
                </a:solidFill>
              </a:rPr>
              <a:t>What </a:t>
            </a:r>
            <a:r>
              <a:rPr lang="en-US" sz="2800" dirty="0">
                <a:solidFill>
                  <a:srgbClr val="000000"/>
                </a:solidFill>
              </a:rPr>
              <a:t>is today’s dominant basis for data communications worldwide used by the Internet?</a:t>
            </a:r>
          </a:p>
          <a:p>
            <a:r>
              <a:rPr lang="en-US" sz="2800" dirty="0">
                <a:solidFill>
                  <a:srgbClr val="000000"/>
                </a:solidFill>
              </a:rPr>
              <a:t>a.	Packet switching </a:t>
            </a:r>
          </a:p>
          <a:p>
            <a:r>
              <a:rPr lang="en-US" sz="2800" dirty="0">
                <a:solidFill>
                  <a:srgbClr val="000000"/>
                </a:solidFill>
              </a:rPr>
              <a:t>b.	Circuit switching </a:t>
            </a:r>
          </a:p>
          <a:p>
            <a:r>
              <a:rPr lang="en-US" sz="2800" dirty="0">
                <a:solidFill>
                  <a:srgbClr val="000000"/>
                </a:solidFill>
              </a:rPr>
              <a:t>c.	Network switching </a:t>
            </a:r>
          </a:p>
          <a:p>
            <a:r>
              <a:rPr lang="en-US" sz="2800" dirty="0">
                <a:solidFill>
                  <a:srgbClr val="000000"/>
                </a:solidFill>
              </a:rPr>
              <a:t>d.	Protocol switching </a:t>
            </a:r>
          </a:p>
        </p:txBody>
      </p:sp>
      <p:sp>
        <p:nvSpPr>
          <p:cNvPr id="4" name="Slide Number Placeholder 3"/>
          <p:cNvSpPr>
            <a:spLocks noGrp="1"/>
          </p:cNvSpPr>
          <p:nvPr>
            <p:ph type="sldNum" sz="quarter" idx="12"/>
          </p:nvPr>
        </p:nvSpPr>
        <p:spPr>
          <a:xfrm>
            <a:off x="8469312" y="0"/>
            <a:ext cx="674688" cy="295952"/>
          </a:xfrm>
        </p:spPr>
        <p:txBody>
          <a:bodyPr/>
          <a:lstStyle/>
          <a:p>
            <a:fld id="{200B2350-5261-4F5C-9DF5-EF0D264FC8D2}" type="slidenum">
              <a:rPr lang="en-US" smtClean="0"/>
              <a:pPr/>
              <a:t>23</a:t>
            </a:fld>
            <a:endParaRPr lang="en-US" dirty="0"/>
          </a:p>
        </p:txBody>
      </p:sp>
    </p:spTree>
    <p:extLst>
      <p:ext uri="{BB962C8B-B14F-4D97-AF65-F5344CB8AC3E}">
        <p14:creationId xmlns:p14="http://schemas.microsoft.com/office/powerpoint/2010/main" val="3861013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229600" cy="1097280"/>
          </a:xfrm>
        </p:spPr>
        <p:txBody>
          <a:bodyPr/>
          <a:lstStyle/>
          <a:p>
            <a:r>
              <a:rPr lang="en-US" sz="3200" dirty="0" smtClean="0"/>
              <a:t>ANSWER 3:</a:t>
            </a:r>
            <a:endParaRPr lang="en-US" sz="3200" dirty="0">
              <a:solidFill>
                <a:srgbClr val="F8F9D3"/>
              </a:solidFill>
            </a:endParaRPr>
          </a:p>
        </p:txBody>
      </p:sp>
      <p:sp>
        <p:nvSpPr>
          <p:cNvPr id="6" name="Rectangle 5"/>
          <p:cNvSpPr/>
          <p:nvPr/>
        </p:nvSpPr>
        <p:spPr>
          <a:xfrm>
            <a:off x="286265" y="1855161"/>
            <a:ext cx="8534400" cy="707886"/>
          </a:xfrm>
          <a:prstGeom prst="rect">
            <a:avLst/>
          </a:prstGeom>
        </p:spPr>
        <p:txBody>
          <a:bodyPr wrap="square">
            <a:spAutoFit/>
          </a:bodyPr>
          <a:lstStyle/>
          <a:p>
            <a:r>
              <a:rPr lang="en-US" sz="4000" dirty="0">
                <a:solidFill>
                  <a:srgbClr val="000000"/>
                </a:solidFill>
              </a:rPr>
              <a:t>Packet </a:t>
            </a:r>
            <a:r>
              <a:rPr lang="en-US" sz="4000" dirty="0" smtClean="0">
                <a:solidFill>
                  <a:srgbClr val="000000"/>
                </a:solidFill>
              </a:rPr>
              <a:t>switching</a:t>
            </a:r>
            <a:endParaRPr lang="en-US" sz="4000" dirty="0">
              <a:solidFill>
                <a:srgbClr val="000000"/>
              </a:solidFill>
            </a:endParaRPr>
          </a:p>
        </p:txBody>
      </p:sp>
      <p:sp>
        <p:nvSpPr>
          <p:cNvPr id="3" name="Slide Number Placeholder 2"/>
          <p:cNvSpPr>
            <a:spLocks noGrp="1"/>
          </p:cNvSpPr>
          <p:nvPr>
            <p:ph type="sldNum" sz="quarter" idx="12"/>
          </p:nvPr>
        </p:nvSpPr>
        <p:spPr>
          <a:xfrm>
            <a:off x="8469312" y="0"/>
            <a:ext cx="674688" cy="295952"/>
          </a:xfrm>
        </p:spPr>
        <p:txBody>
          <a:bodyPr/>
          <a:lstStyle/>
          <a:p>
            <a:fld id="{200B2350-5261-4F5C-9DF5-EF0D264FC8D2}" type="slidenum">
              <a:rPr lang="en-US" smtClean="0"/>
              <a:pPr/>
              <a:t>24</a:t>
            </a:fld>
            <a:endParaRPr lang="en-US" dirty="0"/>
          </a:p>
        </p:txBody>
      </p:sp>
    </p:spTree>
    <p:extLst>
      <p:ext uri="{BB962C8B-B14F-4D97-AF65-F5344CB8AC3E}">
        <p14:creationId xmlns:p14="http://schemas.microsoft.com/office/powerpoint/2010/main" val="3222598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OF THINGS (IOT) &amp; </a:t>
            </a:r>
            <a:r>
              <a:rPr lang="en-US" dirty="0" smtClean="0"/>
              <a:t>SUSTAINABILITY 1.</a:t>
            </a:r>
            <a:endParaRPr lang="en-US" dirty="0"/>
          </a:p>
        </p:txBody>
      </p:sp>
      <p:sp>
        <p:nvSpPr>
          <p:cNvPr id="3" name="Content Placeholder 2"/>
          <p:cNvSpPr>
            <a:spLocks noGrp="1"/>
          </p:cNvSpPr>
          <p:nvPr>
            <p:ph idx="1"/>
          </p:nvPr>
        </p:nvSpPr>
        <p:spPr>
          <a:xfrm>
            <a:off x="457200" y="1447800"/>
            <a:ext cx="8534400" cy="4525963"/>
          </a:xfrm>
        </p:spPr>
        <p:txBody>
          <a:bodyPr/>
          <a:lstStyle/>
          <a:p>
            <a:r>
              <a:rPr lang="en-US" b="1" dirty="0" smtClean="0">
                <a:solidFill>
                  <a:srgbClr val="0000FF"/>
                </a:solidFill>
              </a:rPr>
              <a:t>Internet </a:t>
            </a:r>
            <a:r>
              <a:rPr lang="en-US" b="1" dirty="0">
                <a:solidFill>
                  <a:srgbClr val="0000FF"/>
                </a:solidFill>
              </a:rPr>
              <a:t>of </a:t>
            </a:r>
            <a:r>
              <a:rPr lang="en-US" b="1" dirty="0" smtClean="0">
                <a:solidFill>
                  <a:srgbClr val="0000FF"/>
                </a:solidFill>
              </a:rPr>
              <a:t>Things (</a:t>
            </a:r>
            <a:r>
              <a:rPr lang="en-US" b="1" dirty="0">
                <a:solidFill>
                  <a:srgbClr val="0000FF"/>
                </a:solidFill>
              </a:rPr>
              <a:t>IoT</a:t>
            </a:r>
            <a:r>
              <a:rPr lang="en-US" b="1" dirty="0" smtClean="0">
                <a:solidFill>
                  <a:srgbClr val="0000FF"/>
                </a:solidFill>
              </a:rPr>
              <a:t>)</a:t>
            </a:r>
          </a:p>
          <a:p>
            <a:pPr lvl="1"/>
            <a:r>
              <a:rPr lang="en-US" dirty="0" smtClean="0"/>
              <a:t>Devices </a:t>
            </a:r>
            <a:r>
              <a:rPr lang="en-US" dirty="0"/>
              <a:t>or things and smart devices, </a:t>
            </a:r>
            <a:r>
              <a:rPr lang="en-US" dirty="0" smtClean="0"/>
              <a:t>buildings</a:t>
            </a:r>
          </a:p>
          <a:p>
            <a:pPr lvl="1"/>
            <a:r>
              <a:rPr lang="en-US" dirty="0" smtClean="0"/>
              <a:t>Embedded </a:t>
            </a:r>
            <a:r>
              <a:rPr lang="en-US" dirty="0"/>
              <a:t>with electronics, software, sensors, actuators, </a:t>
            </a:r>
            <a:endParaRPr lang="en-US" dirty="0" smtClean="0"/>
          </a:p>
          <a:p>
            <a:pPr lvl="1"/>
            <a:r>
              <a:rPr lang="en-US" dirty="0" smtClean="0"/>
              <a:t>Enable </a:t>
            </a:r>
            <a:r>
              <a:rPr lang="en-US" dirty="0"/>
              <a:t>these things to collect and exchange </a:t>
            </a:r>
            <a:endParaRPr lang="en-US" dirty="0" smtClean="0"/>
          </a:p>
          <a:p>
            <a:pPr lvl="1"/>
            <a:r>
              <a:rPr lang="en-US" dirty="0" smtClean="0"/>
              <a:t>Lower </a:t>
            </a:r>
            <a:r>
              <a:rPr lang="en-US" dirty="0"/>
              <a:t>energy use, </a:t>
            </a:r>
            <a:r>
              <a:rPr lang="en-US" dirty="0" smtClean="0"/>
              <a:t>sustain </a:t>
            </a:r>
            <a:r>
              <a:rPr lang="en-US" dirty="0"/>
              <a:t>our </a:t>
            </a:r>
            <a:r>
              <a:rPr lang="en-US" dirty="0" smtClean="0"/>
              <a:t>environmental systems</a:t>
            </a:r>
          </a:p>
          <a:p>
            <a:pPr lvl="1"/>
            <a:r>
              <a:rPr lang="en-US" dirty="0" smtClean="0"/>
              <a:t>GSI </a:t>
            </a:r>
            <a:r>
              <a:rPr lang="en-US" dirty="0"/>
              <a:t>(Global Standards Initiative) on Internet of Things </a:t>
            </a:r>
            <a:endParaRPr lang="en-US" dirty="0" smtClean="0"/>
          </a:p>
          <a:p>
            <a:pPr lvl="2"/>
            <a:r>
              <a:rPr lang="en-US" dirty="0" smtClean="0"/>
              <a:t>Infrastructure </a:t>
            </a:r>
            <a:r>
              <a:rPr lang="en-US" dirty="0"/>
              <a:t>of </a:t>
            </a:r>
            <a:r>
              <a:rPr lang="en-US" dirty="0" smtClean="0"/>
              <a:t>information society</a:t>
            </a:r>
          </a:p>
          <a:p>
            <a:pPr lvl="2"/>
            <a:r>
              <a:rPr lang="en-US" dirty="0" smtClean="0"/>
              <a:t>Smart </a:t>
            </a:r>
            <a:r>
              <a:rPr lang="en-US" dirty="0"/>
              <a:t>Devices to be sensed and controlled </a:t>
            </a:r>
            <a:r>
              <a:rPr lang="en-US" dirty="0" smtClean="0"/>
              <a:t>remotely</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25</a:t>
            </a:fld>
            <a:endParaRPr lang="en-US" dirty="0"/>
          </a:p>
        </p:txBody>
      </p:sp>
    </p:spTree>
    <p:extLst>
      <p:ext uri="{BB962C8B-B14F-4D97-AF65-F5344CB8AC3E}">
        <p14:creationId xmlns:p14="http://schemas.microsoft.com/office/powerpoint/2010/main" val="40220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3350" y="304800"/>
            <a:ext cx="5181600" cy="1097280"/>
          </a:xfrm>
        </p:spPr>
        <p:txBody>
          <a:bodyPr/>
          <a:lstStyle/>
          <a:p>
            <a:r>
              <a:rPr lang="en-US" sz="3600" dirty="0" smtClean="0"/>
              <a:t>STUDENT ACTIVITY 2.</a:t>
            </a:r>
            <a:endParaRPr lang="en-US" sz="3600" dirty="0"/>
          </a:p>
        </p:txBody>
      </p:sp>
      <p:sp>
        <p:nvSpPr>
          <p:cNvPr id="5" name="TextBox 4"/>
          <p:cNvSpPr txBox="1"/>
          <p:nvPr/>
        </p:nvSpPr>
        <p:spPr>
          <a:xfrm>
            <a:off x="381000" y="1676400"/>
            <a:ext cx="8305800" cy="954107"/>
          </a:xfrm>
          <a:prstGeom prst="rect">
            <a:avLst/>
          </a:prstGeom>
          <a:noFill/>
        </p:spPr>
        <p:txBody>
          <a:bodyPr wrap="square" rtlCol="0">
            <a:spAutoFit/>
          </a:bodyPr>
          <a:lstStyle/>
          <a:p>
            <a:r>
              <a:rPr lang="en-US" sz="2800" b="1" dirty="0" smtClean="0">
                <a:solidFill>
                  <a:srgbClr val="0000FF"/>
                </a:solidFill>
              </a:rPr>
              <a:t>Download WORD file</a:t>
            </a:r>
            <a:r>
              <a:rPr lang="en-US" sz="2800" b="1" dirty="0" smtClean="0"/>
              <a:t>: </a:t>
            </a:r>
            <a:r>
              <a:rPr lang="en-US" sz="2800" b="1" dirty="0"/>
              <a:t>Internet of things (IoT) in Your or the Team Life</a:t>
            </a:r>
            <a:endParaRPr lang="en-US" sz="2800" b="1" dirty="0" smtClean="0"/>
          </a:p>
        </p:txBody>
      </p:sp>
      <p:pic>
        <p:nvPicPr>
          <p:cNvPr id="6" name="Picture 5"/>
          <p:cNvPicPr>
            <a:picLocks noChangeAspect="1"/>
          </p:cNvPicPr>
          <p:nvPr/>
        </p:nvPicPr>
        <p:blipFill>
          <a:blip r:embed="rId2"/>
          <a:stretch>
            <a:fillRect/>
          </a:stretch>
        </p:blipFill>
        <p:spPr>
          <a:xfrm>
            <a:off x="152400" y="175887"/>
            <a:ext cx="2106108" cy="1160252"/>
          </a:xfrm>
          <a:prstGeom prst="rect">
            <a:avLst/>
          </a:prstGeom>
        </p:spPr>
      </p:pic>
      <p:pic>
        <p:nvPicPr>
          <p:cNvPr id="7" name="Picture 6"/>
          <p:cNvPicPr>
            <a:picLocks noChangeAspect="1"/>
          </p:cNvPicPr>
          <p:nvPr/>
        </p:nvPicPr>
        <p:blipFill>
          <a:blip r:embed="rId3"/>
          <a:stretch>
            <a:fillRect/>
          </a:stretch>
        </p:blipFill>
        <p:spPr>
          <a:xfrm>
            <a:off x="2209800" y="175887"/>
            <a:ext cx="1266825" cy="1147722"/>
          </a:xfrm>
          <a:prstGeom prst="rect">
            <a:avLst/>
          </a:prstGeom>
        </p:spPr>
      </p:pic>
      <p:sp>
        <p:nvSpPr>
          <p:cNvPr id="3" name="Slide Number Placeholder 2"/>
          <p:cNvSpPr>
            <a:spLocks noGrp="1"/>
          </p:cNvSpPr>
          <p:nvPr>
            <p:ph type="sldNum" sz="quarter" idx="12"/>
          </p:nvPr>
        </p:nvSpPr>
        <p:spPr>
          <a:xfrm>
            <a:off x="8469312" y="0"/>
            <a:ext cx="674688" cy="295952"/>
          </a:xfrm>
        </p:spPr>
        <p:txBody>
          <a:bodyPr/>
          <a:lstStyle/>
          <a:p>
            <a:fld id="{200B2350-5261-4F5C-9DF5-EF0D264FC8D2}" type="slidenum">
              <a:rPr lang="en-US" smtClean="0"/>
              <a:pPr/>
              <a:t>26</a:t>
            </a:fld>
            <a:endParaRPr lang="en-US" dirty="0"/>
          </a:p>
        </p:txBody>
      </p:sp>
    </p:spTree>
    <p:extLst>
      <p:ext uri="{BB962C8B-B14F-4D97-AF65-F5344CB8AC3E}">
        <p14:creationId xmlns:p14="http://schemas.microsoft.com/office/powerpoint/2010/main" val="815466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 </a:t>
            </a:r>
            <a:r>
              <a:rPr lang="en-US" dirty="0" smtClean="0"/>
              <a:t>THINGS 1.</a:t>
            </a:r>
            <a:endParaRPr lang="en-US" dirty="0"/>
          </a:p>
        </p:txBody>
      </p:sp>
      <p:sp>
        <p:nvSpPr>
          <p:cNvPr id="3" name="Content Placeholder 2"/>
          <p:cNvSpPr>
            <a:spLocks noGrp="1"/>
          </p:cNvSpPr>
          <p:nvPr>
            <p:ph idx="1"/>
          </p:nvPr>
        </p:nvSpPr>
        <p:spPr>
          <a:xfrm>
            <a:off x="228600" y="1447800"/>
            <a:ext cx="8686800" cy="4525963"/>
          </a:xfrm>
        </p:spPr>
        <p:txBody>
          <a:bodyPr/>
          <a:lstStyle/>
          <a:p>
            <a:r>
              <a:rPr lang="en-US" b="1" dirty="0" smtClean="0"/>
              <a:t>Smart Things Include: </a:t>
            </a:r>
          </a:p>
          <a:p>
            <a:pPr lvl="1"/>
            <a:r>
              <a:rPr lang="en-US" dirty="0" smtClean="0"/>
              <a:t>Control </a:t>
            </a:r>
            <a:r>
              <a:rPr lang="en-US" dirty="0"/>
              <a:t>and automation of lighting, </a:t>
            </a:r>
            <a:r>
              <a:rPr lang="en-US" dirty="0" smtClean="0"/>
              <a:t>heating</a:t>
            </a:r>
          </a:p>
          <a:p>
            <a:pPr lvl="2"/>
            <a:r>
              <a:rPr lang="en-US" dirty="0" smtClean="0"/>
              <a:t>Smart thermostat, </a:t>
            </a:r>
            <a:r>
              <a:rPr lang="en-US" dirty="0"/>
              <a:t>ventilation, </a:t>
            </a:r>
            <a:r>
              <a:rPr lang="en-US" dirty="0" smtClean="0"/>
              <a:t>HVAC </a:t>
            </a:r>
            <a:r>
              <a:rPr lang="en-US" dirty="0"/>
              <a:t>systems, security </a:t>
            </a:r>
            <a:r>
              <a:rPr lang="en-US" dirty="0" smtClean="0"/>
              <a:t>systems</a:t>
            </a:r>
          </a:p>
          <a:p>
            <a:pPr lvl="1"/>
            <a:r>
              <a:rPr lang="en-US" dirty="0" smtClean="0"/>
              <a:t>Appliances </a:t>
            </a:r>
            <a:r>
              <a:rPr lang="en-US" dirty="0"/>
              <a:t>such as </a:t>
            </a:r>
            <a:endParaRPr lang="en-US" dirty="0" smtClean="0"/>
          </a:p>
          <a:p>
            <a:pPr lvl="2"/>
            <a:r>
              <a:rPr lang="en-US" dirty="0" smtClean="0"/>
              <a:t>Washer/dryers</a:t>
            </a:r>
            <a:r>
              <a:rPr lang="en-US" dirty="0"/>
              <a:t>, robotic vacuums, air </a:t>
            </a:r>
            <a:r>
              <a:rPr lang="en-US" dirty="0" smtClean="0"/>
              <a:t>purifiers</a:t>
            </a:r>
          </a:p>
          <a:p>
            <a:pPr lvl="3"/>
            <a:r>
              <a:rPr lang="en-US" dirty="0" smtClean="0"/>
              <a:t>Ovens </a:t>
            </a:r>
            <a:r>
              <a:rPr lang="en-US" dirty="0"/>
              <a:t>or </a:t>
            </a:r>
            <a:r>
              <a:rPr lang="en-US" dirty="0" smtClean="0"/>
              <a:t>refrigerators/freezers</a:t>
            </a:r>
          </a:p>
          <a:p>
            <a:pPr lvl="2"/>
            <a:r>
              <a:rPr lang="en-US" dirty="0" smtClean="0"/>
              <a:t>Use </a:t>
            </a:r>
            <a:r>
              <a:rPr lang="en-US" dirty="0"/>
              <a:t>Wi-Fi for remote </a:t>
            </a:r>
            <a:r>
              <a:rPr lang="en-US" dirty="0" smtClean="0"/>
              <a:t>monitoring</a:t>
            </a:r>
          </a:p>
          <a:p>
            <a:pPr lvl="2"/>
            <a:r>
              <a:rPr lang="en-US" dirty="0" smtClean="0"/>
              <a:t>Energy </a:t>
            </a:r>
            <a:r>
              <a:rPr lang="en-US" dirty="0"/>
              <a:t>related </a:t>
            </a:r>
            <a:r>
              <a:rPr lang="en-US" dirty="0" smtClean="0"/>
              <a:t>to sustain </a:t>
            </a:r>
            <a:r>
              <a:rPr lang="en-US" dirty="0"/>
              <a:t>our environment through </a:t>
            </a:r>
            <a:r>
              <a:rPr lang="en-US" dirty="0" smtClean="0"/>
              <a:t>conservation</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27</a:t>
            </a:fld>
            <a:endParaRPr lang="en-US" dirty="0"/>
          </a:p>
        </p:txBody>
      </p:sp>
    </p:spTree>
    <p:extLst>
      <p:ext uri="{BB962C8B-B14F-4D97-AF65-F5344CB8AC3E}">
        <p14:creationId xmlns:p14="http://schemas.microsoft.com/office/powerpoint/2010/main" val="3866018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839200" cy="1097280"/>
          </a:xfrm>
        </p:spPr>
        <p:txBody>
          <a:bodyPr/>
          <a:lstStyle/>
          <a:p>
            <a:r>
              <a:rPr lang="en-US" sz="1800" dirty="0" smtClean="0"/>
              <a:t>FIGURE 13-4 </a:t>
            </a:r>
            <a:r>
              <a:rPr lang="en-US" sz="1800" dirty="0"/>
              <a:t>Internet of things is </a:t>
            </a:r>
            <a:r>
              <a:rPr lang="en-US" sz="1800" dirty="0" smtClean="0"/>
              <a:t>physical </a:t>
            </a:r>
            <a:r>
              <a:rPr lang="en-US" sz="1800" dirty="0"/>
              <a:t>connected </a:t>
            </a:r>
            <a:r>
              <a:rPr lang="en-US" sz="1800" dirty="0" smtClean="0"/>
              <a:t>devices &amp; smart </a:t>
            </a:r>
            <a:r>
              <a:rPr lang="en-US" sz="1800" dirty="0"/>
              <a:t>devices, buildings </a:t>
            </a:r>
            <a:r>
              <a:rPr lang="en-US" sz="1800" dirty="0" smtClean="0"/>
              <a:t>embedded </a:t>
            </a:r>
            <a:r>
              <a:rPr lang="en-US" sz="1800" dirty="0"/>
              <a:t>with electronics, software, sensors, actuators, </a:t>
            </a:r>
            <a:r>
              <a:rPr lang="en-US" sz="1800" dirty="0" smtClean="0"/>
              <a:t>&amp; network </a:t>
            </a:r>
            <a:r>
              <a:rPr lang="en-US" sz="1800" dirty="0"/>
              <a:t>connectivity that enable these objects to collect </a:t>
            </a:r>
            <a:r>
              <a:rPr lang="en-US" sz="1800" dirty="0" smtClean="0"/>
              <a:t>&amp; exchange </a:t>
            </a:r>
            <a:r>
              <a:rPr lang="en-US" sz="1800" dirty="0"/>
              <a:t>data to lower energy use sustainability to sustain our ecological or environmental systems.</a:t>
            </a:r>
          </a:p>
        </p:txBody>
      </p:sp>
      <p:pic>
        <p:nvPicPr>
          <p:cNvPr id="5" name="Content Placeholder 4"/>
          <p:cNvPicPr>
            <a:picLocks noGrp="1" noChangeAspect="1"/>
          </p:cNvPicPr>
          <p:nvPr>
            <p:ph idx="1"/>
          </p:nvPr>
        </p:nvPicPr>
        <p:blipFill>
          <a:blip r:embed="rId2"/>
          <a:stretch>
            <a:fillRect/>
          </a:stretch>
        </p:blipFill>
        <p:spPr>
          <a:xfrm>
            <a:off x="2209800" y="1371600"/>
            <a:ext cx="4937760" cy="4937760"/>
          </a:xfrm>
          <a:prstGeom prst="rect">
            <a:avLst/>
          </a:prstGeom>
        </p:spPr>
      </p:pic>
      <p:sp>
        <p:nvSpPr>
          <p:cNvPr id="4" name="Slide Number Placeholder 3"/>
          <p:cNvSpPr>
            <a:spLocks noGrp="1"/>
          </p:cNvSpPr>
          <p:nvPr>
            <p:ph type="sldNum" sz="quarter" idx="12"/>
          </p:nvPr>
        </p:nvSpPr>
        <p:spPr/>
        <p:txBody>
          <a:bodyPr/>
          <a:lstStyle/>
          <a:p>
            <a:fld id="{200B2350-5261-4F5C-9DF5-EF0D264FC8D2}" type="slidenum">
              <a:rPr lang="en-US" smtClean="0"/>
              <a:pPr/>
              <a:t>28</a:t>
            </a:fld>
            <a:endParaRPr lang="en-US" dirty="0"/>
          </a:p>
        </p:txBody>
      </p:sp>
    </p:spTree>
    <p:extLst>
      <p:ext uri="{BB962C8B-B14F-4D97-AF65-F5344CB8AC3E}">
        <p14:creationId xmlns:p14="http://schemas.microsoft.com/office/powerpoint/2010/main" val="420882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686800" cy="1312652"/>
          </a:xfrm>
        </p:spPr>
        <p:txBody>
          <a:bodyPr/>
          <a:lstStyle/>
          <a:p>
            <a:r>
              <a:rPr lang="en-US" sz="1800" dirty="0"/>
              <a:t>FIGURE 13-4 Physical Connected Devices or smart things can refer to a wide variety of devices such as lighting and </a:t>
            </a:r>
            <a:r>
              <a:rPr lang="en-US" sz="1800" dirty="0" smtClean="0"/>
              <a:t>thermostats, </a:t>
            </a:r>
            <a:r>
              <a:rPr lang="en-US" sz="1800" dirty="0"/>
              <a:t>which are sustainability energy conservation related.  Smart things are a collection of hardware, software, data and service.  These things collect useful data with the help of various existing technologies and then independently flow the data between other smart devices</a:t>
            </a:r>
          </a:p>
        </p:txBody>
      </p:sp>
      <p:pic>
        <p:nvPicPr>
          <p:cNvPr id="5" name="Content Placeholder 4"/>
          <p:cNvPicPr>
            <a:picLocks noGrp="1" noChangeAspect="1"/>
          </p:cNvPicPr>
          <p:nvPr>
            <p:ph idx="1"/>
          </p:nvPr>
        </p:nvPicPr>
        <p:blipFill>
          <a:blip r:embed="rId2"/>
          <a:stretch>
            <a:fillRect/>
          </a:stretch>
        </p:blipFill>
        <p:spPr>
          <a:xfrm>
            <a:off x="1219200" y="1524000"/>
            <a:ext cx="6279213" cy="4664558"/>
          </a:xfrm>
          <a:prstGeom prst="rect">
            <a:avLst/>
          </a:prstGeom>
        </p:spPr>
      </p:pic>
      <p:sp>
        <p:nvSpPr>
          <p:cNvPr id="4" name="Slide Number Placeholder 3"/>
          <p:cNvSpPr>
            <a:spLocks noGrp="1"/>
          </p:cNvSpPr>
          <p:nvPr>
            <p:ph type="sldNum" sz="quarter" idx="12"/>
          </p:nvPr>
        </p:nvSpPr>
        <p:spPr/>
        <p:txBody>
          <a:bodyPr/>
          <a:lstStyle/>
          <a:p>
            <a:fld id="{200B2350-5261-4F5C-9DF5-EF0D264FC8D2}" type="slidenum">
              <a:rPr lang="en-US" smtClean="0"/>
              <a:pPr/>
              <a:t>29</a:t>
            </a:fld>
            <a:endParaRPr lang="en-US" dirty="0"/>
          </a:p>
        </p:txBody>
      </p:sp>
    </p:spTree>
    <p:extLst>
      <p:ext uri="{BB962C8B-B14F-4D97-AF65-F5344CB8AC3E}">
        <p14:creationId xmlns:p14="http://schemas.microsoft.com/office/powerpoint/2010/main" val="3471256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457200" y="1447801"/>
            <a:ext cx="8229600" cy="3276600"/>
          </a:xfrm>
        </p:spPr>
        <p:txBody>
          <a:bodyPr/>
          <a:lstStyle/>
          <a:p>
            <a:r>
              <a:rPr lang="en-US" b="1" dirty="0"/>
              <a:t>Internet of </a:t>
            </a:r>
            <a:r>
              <a:rPr lang="en-US" b="1" dirty="0" smtClean="0"/>
              <a:t>Things </a:t>
            </a:r>
            <a:r>
              <a:rPr lang="en-US" b="1" dirty="0"/>
              <a:t>(IoT) </a:t>
            </a:r>
            <a:endParaRPr lang="en-US" b="1" dirty="0" smtClean="0"/>
          </a:p>
          <a:p>
            <a:pPr lvl="1"/>
            <a:r>
              <a:rPr lang="en-US" dirty="0" smtClean="0"/>
              <a:t>internet </a:t>
            </a:r>
            <a:r>
              <a:rPr lang="en-US" dirty="0"/>
              <a:t>of physical connected devices or </a:t>
            </a:r>
            <a:r>
              <a:rPr lang="en-US" dirty="0" smtClean="0"/>
              <a:t>things</a:t>
            </a:r>
          </a:p>
          <a:p>
            <a:pPr lvl="1"/>
            <a:r>
              <a:rPr lang="en-US" dirty="0" smtClean="0"/>
              <a:t>Smart </a:t>
            </a:r>
            <a:r>
              <a:rPr lang="en-US" dirty="0"/>
              <a:t>devices, buildings and other </a:t>
            </a:r>
            <a:r>
              <a:rPr lang="en-US" dirty="0" smtClean="0"/>
              <a:t>items</a:t>
            </a:r>
          </a:p>
          <a:p>
            <a:pPr lvl="1"/>
            <a:r>
              <a:rPr lang="en-US" dirty="0" smtClean="0"/>
              <a:t>With </a:t>
            </a:r>
            <a:r>
              <a:rPr lang="en-US" dirty="0"/>
              <a:t>electronics, software, sensors, </a:t>
            </a:r>
            <a:r>
              <a:rPr lang="en-US" dirty="0" smtClean="0"/>
              <a:t>actuators</a:t>
            </a:r>
          </a:p>
          <a:p>
            <a:pPr lvl="1"/>
            <a:r>
              <a:rPr lang="en-US" dirty="0" smtClean="0"/>
              <a:t>Network </a:t>
            </a:r>
            <a:r>
              <a:rPr lang="en-US" dirty="0"/>
              <a:t>connectivity that enable these things </a:t>
            </a:r>
            <a:endParaRPr lang="en-US" dirty="0" smtClean="0"/>
          </a:p>
          <a:p>
            <a:pPr lvl="1"/>
            <a:r>
              <a:rPr lang="en-US" dirty="0" smtClean="0"/>
              <a:t>Collect </a:t>
            </a:r>
            <a:r>
              <a:rPr lang="en-US" dirty="0"/>
              <a:t>and exchange </a:t>
            </a:r>
            <a:r>
              <a:rPr lang="en-US" dirty="0" smtClean="0"/>
              <a:t>information</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3</a:t>
            </a:fld>
            <a:endParaRPr lang="en-US" dirty="0"/>
          </a:p>
        </p:txBody>
      </p:sp>
      <p:pic>
        <p:nvPicPr>
          <p:cNvPr id="5" name="Picture 4"/>
          <p:cNvPicPr>
            <a:picLocks noChangeAspect="1"/>
          </p:cNvPicPr>
          <p:nvPr/>
        </p:nvPicPr>
        <p:blipFill>
          <a:blip r:embed="rId2"/>
          <a:stretch>
            <a:fillRect/>
          </a:stretch>
        </p:blipFill>
        <p:spPr>
          <a:xfrm>
            <a:off x="609600" y="5562600"/>
            <a:ext cx="685714" cy="685714"/>
          </a:xfrm>
          <a:prstGeom prst="rect">
            <a:avLst/>
          </a:prstGeom>
        </p:spPr>
      </p:pic>
      <p:sp>
        <p:nvSpPr>
          <p:cNvPr id="6" name="Rectangle 5"/>
          <p:cNvSpPr/>
          <p:nvPr/>
        </p:nvSpPr>
        <p:spPr>
          <a:xfrm>
            <a:off x="1295314" y="5544065"/>
            <a:ext cx="2698175" cy="369332"/>
          </a:xfrm>
          <a:prstGeom prst="rect">
            <a:avLst/>
          </a:prstGeom>
        </p:spPr>
        <p:txBody>
          <a:bodyPr wrap="none">
            <a:spAutoFit/>
          </a:bodyPr>
          <a:lstStyle/>
          <a:p>
            <a:r>
              <a:rPr lang="en-US" b="1" dirty="0">
                <a:solidFill>
                  <a:srgbClr val="E09900"/>
                </a:solidFill>
                <a:latin typeface="Arial" panose="020B0604020202020204" pitchFamily="34" charset="0"/>
                <a:hlinkClick r:id="rId3"/>
              </a:rPr>
              <a:t>What is the IoT?: 12:30</a:t>
            </a:r>
            <a:endParaRPr lang="en-US" dirty="0"/>
          </a:p>
        </p:txBody>
      </p:sp>
    </p:spTree>
    <p:extLst>
      <p:ext uri="{BB962C8B-B14F-4D97-AF65-F5344CB8AC3E}">
        <p14:creationId xmlns:p14="http://schemas.microsoft.com/office/powerpoint/2010/main" val="340533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610600" cy="1097280"/>
          </a:xfrm>
        </p:spPr>
        <p:txBody>
          <a:bodyPr/>
          <a:lstStyle/>
          <a:p>
            <a:r>
              <a:rPr lang="en-US" sz="2400" dirty="0" smtClean="0"/>
              <a:t>FIGURE 13-5 </a:t>
            </a:r>
            <a:r>
              <a:rPr lang="en-US" sz="2400" dirty="0"/>
              <a:t>Smart devices is an electronic device, connected to other devices or networks via different wireless protocols such as Bluetooth, NFC, Wi-Fi, </a:t>
            </a:r>
            <a:r>
              <a:rPr lang="en-US" sz="2400" dirty="0" smtClean="0"/>
              <a:t>4G, 5G</a:t>
            </a:r>
            <a:endParaRPr lang="en-US" sz="2400" dirty="0"/>
          </a:p>
        </p:txBody>
      </p:sp>
      <p:pic>
        <p:nvPicPr>
          <p:cNvPr id="5" name="Content Placeholder 4"/>
          <p:cNvPicPr>
            <a:picLocks noGrp="1" noChangeAspect="1"/>
          </p:cNvPicPr>
          <p:nvPr>
            <p:ph idx="1"/>
          </p:nvPr>
        </p:nvPicPr>
        <p:blipFill>
          <a:blip r:embed="rId2"/>
          <a:stretch>
            <a:fillRect/>
          </a:stretch>
        </p:blipFill>
        <p:spPr>
          <a:xfrm>
            <a:off x="1828800" y="1600200"/>
            <a:ext cx="5712262" cy="4408270"/>
          </a:xfrm>
          <a:prstGeom prst="rect">
            <a:avLst/>
          </a:prstGeom>
        </p:spPr>
      </p:pic>
      <p:sp>
        <p:nvSpPr>
          <p:cNvPr id="4" name="Slide Number Placeholder 3"/>
          <p:cNvSpPr>
            <a:spLocks noGrp="1"/>
          </p:cNvSpPr>
          <p:nvPr>
            <p:ph type="sldNum" sz="quarter" idx="12"/>
          </p:nvPr>
        </p:nvSpPr>
        <p:spPr/>
        <p:txBody>
          <a:bodyPr/>
          <a:lstStyle/>
          <a:p>
            <a:fld id="{200B2350-5261-4F5C-9DF5-EF0D264FC8D2}" type="slidenum">
              <a:rPr lang="en-US" smtClean="0"/>
              <a:pPr/>
              <a:t>30</a:t>
            </a:fld>
            <a:endParaRPr lang="en-US" dirty="0"/>
          </a:p>
        </p:txBody>
      </p:sp>
    </p:spTree>
    <p:extLst>
      <p:ext uri="{BB962C8B-B14F-4D97-AF65-F5344CB8AC3E}">
        <p14:creationId xmlns:p14="http://schemas.microsoft.com/office/powerpoint/2010/main" val="4211650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DEVICE</a:t>
            </a:r>
            <a:endParaRPr lang="en-US" dirty="0"/>
          </a:p>
        </p:txBody>
      </p:sp>
      <p:sp>
        <p:nvSpPr>
          <p:cNvPr id="3" name="Content Placeholder 2"/>
          <p:cNvSpPr>
            <a:spLocks noGrp="1"/>
          </p:cNvSpPr>
          <p:nvPr>
            <p:ph idx="1"/>
          </p:nvPr>
        </p:nvSpPr>
        <p:spPr>
          <a:xfrm>
            <a:off x="457200" y="1447801"/>
            <a:ext cx="8229600" cy="2895600"/>
          </a:xfrm>
        </p:spPr>
        <p:txBody>
          <a:bodyPr/>
          <a:lstStyle/>
          <a:p>
            <a:r>
              <a:rPr lang="en-US" b="1" dirty="0" smtClean="0"/>
              <a:t>Several Types Of Smart Devices</a:t>
            </a:r>
          </a:p>
          <a:p>
            <a:pPr lvl="1"/>
            <a:r>
              <a:rPr lang="en-US" dirty="0" smtClean="0"/>
              <a:t>Smartphones</a:t>
            </a:r>
            <a:r>
              <a:rPr lang="en-US" dirty="0"/>
              <a:t>, phablets and tablets, smartwatches, </a:t>
            </a:r>
            <a:endParaRPr lang="en-US" dirty="0" smtClean="0"/>
          </a:p>
          <a:p>
            <a:pPr lvl="1"/>
            <a:r>
              <a:rPr lang="en-US" dirty="0" smtClean="0"/>
              <a:t>Smart </a:t>
            </a:r>
            <a:r>
              <a:rPr lang="en-US" dirty="0"/>
              <a:t>bands and smart key </a:t>
            </a:r>
            <a:r>
              <a:rPr lang="en-US" dirty="0" smtClean="0"/>
              <a:t>chains</a:t>
            </a:r>
          </a:p>
          <a:p>
            <a:pPr lvl="1"/>
            <a:r>
              <a:rPr lang="en-US" dirty="0" smtClean="0"/>
              <a:t>Device </a:t>
            </a:r>
            <a:r>
              <a:rPr lang="en-US" dirty="0"/>
              <a:t>that exhibits some properties of </a:t>
            </a:r>
            <a:endParaRPr lang="en-US" dirty="0" smtClean="0"/>
          </a:p>
          <a:p>
            <a:pPr lvl="1"/>
            <a:r>
              <a:rPr lang="en-US" dirty="0" smtClean="0"/>
              <a:t>Universal </a:t>
            </a:r>
            <a:r>
              <a:rPr lang="en-US" dirty="0"/>
              <a:t>computing, including artificial intelligence.</a:t>
            </a:r>
          </a:p>
        </p:txBody>
      </p:sp>
      <p:sp>
        <p:nvSpPr>
          <p:cNvPr id="4" name="Slide Number Placeholder 3"/>
          <p:cNvSpPr>
            <a:spLocks noGrp="1"/>
          </p:cNvSpPr>
          <p:nvPr>
            <p:ph type="sldNum" sz="quarter" idx="12"/>
          </p:nvPr>
        </p:nvSpPr>
        <p:spPr/>
        <p:txBody>
          <a:bodyPr/>
          <a:lstStyle/>
          <a:p>
            <a:fld id="{200B2350-5261-4F5C-9DF5-EF0D264FC8D2}" type="slidenum">
              <a:rPr lang="en-US" smtClean="0"/>
              <a:pPr/>
              <a:t>31</a:t>
            </a:fld>
            <a:endParaRPr lang="en-US" dirty="0"/>
          </a:p>
        </p:txBody>
      </p:sp>
      <p:pic>
        <p:nvPicPr>
          <p:cNvPr id="5" name="Picture 4"/>
          <p:cNvPicPr>
            <a:picLocks noChangeAspect="1"/>
          </p:cNvPicPr>
          <p:nvPr/>
        </p:nvPicPr>
        <p:blipFill>
          <a:blip r:embed="rId2"/>
          <a:stretch>
            <a:fillRect/>
          </a:stretch>
        </p:blipFill>
        <p:spPr>
          <a:xfrm>
            <a:off x="609600" y="5562600"/>
            <a:ext cx="685714" cy="685714"/>
          </a:xfrm>
          <a:prstGeom prst="rect">
            <a:avLst/>
          </a:prstGeom>
        </p:spPr>
      </p:pic>
      <p:sp>
        <p:nvSpPr>
          <p:cNvPr id="6" name="Rectangle 5"/>
          <p:cNvSpPr/>
          <p:nvPr/>
        </p:nvSpPr>
        <p:spPr>
          <a:xfrm>
            <a:off x="1295314" y="5622966"/>
            <a:ext cx="7021598" cy="369332"/>
          </a:xfrm>
          <a:prstGeom prst="rect">
            <a:avLst/>
          </a:prstGeom>
        </p:spPr>
        <p:txBody>
          <a:bodyPr wrap="square">
            <a:spAutoFit/>
          </a:bodyPr>
          <a:lstStyle/>
          <a:p>
            <a:r>
              <a:rPr lang="en-US" b="1" dirty="0">
                <a:solidFill>
                  <a:srgbClr val="E09900"/>
                </a:solidFill>
                <a:latin typeface="Arial" panose="020B0604020202020204" pitchFamily="34" charset="0"/>
                <a:hlinkClick r:id="rId3"/>
              </a:rPr>
              <a:t>Will Smart Devices Succeed and Thrive in the Future: 18:24</a:t>
            </a:r>
            <a:endParaRPr lang="en-US" dirty="0"/>
          </a:p>
        </p:txBody>
      </p:sp>
    </p:spTree>
    <p:extLst>
      <p:ext uri="{BB962C8B-B14F-4D97-AF65-F5344CB8AC3E}">
        <p14:creationId xmlns:p14="http://schemas.microsoft.com/office/powerpoint/2010/main" val="3140603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15372"/>
            <a:ext cx="7620000" cy="1097280"/>
          </a:xfrm>
        </p:spPr>
        <p:txBody>
          <a:bodyPr/>
          <a:lstStyle/>
          <a:p>
            <a:r>
              <a:rPr lang="en-US" dirty="0" smtClean="0"/>
              <a:t>HOME CONTROL BY SMART DEVICES</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32</a:t>
            </a:fld>
            <a:endParaRPr lang="en-US" dirty="0"/>
          </a:p>
        </p:txBody>
      </p:sp>
      <p:pic>
        <p:nvPicPr>
          <p:cNvPr id="5" name="Picture 4"/>
          <p:cNvPicPr>
            <a:picLocks noChangeAspect="1"/>
          </p:cNvPicPr>
          <p:nvPr/>
        </p:nvPicPr>
        <p:blipFill>
          <a:blip r:embed="rId4"/>
          <a:stretch>
            <a:fillRect/>
          </a:stretch>
        </p:blipFill>
        <p:spPr>
          <a:xfrm>
            <a:off x="128475" y="265060"/>
            <a:ext cx="932769" cy="926672"/>
          </a:xfrm>
          <a:prstGeom prst="rect">
            <a:avLst/>
          </a:prstGeom>
        </p:spPr>
      </p:pic>
      <p:pic>
        <p:nvPicPr>
          <p:cNvPr id="6" name="Home_Control_by_Smart Devices">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549275" y="1447800"/>
            <a:ext cx="8045450" cy="4525963"/>
          </a:xfrm>
        </p:spPr>
      </p:pic>
    </p:spTree>
    <p:extLst>
      <p:ext uri="{BB962C8B-B14F-4D97-AF65-F5344CB8AC3E}">
        <p14:creationId xmlns:p14="http://schemas.microsoft.com/office/powerpoint/2010/main" val="1916866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3350" y="304800"/>
            <a:ext cx="5181600" cy="1097280"/>
          </a:xfrm>
        </p:spPr>
        <p:txBody>
          <a:bodyPr/>
          <a:lstStyle/>
          <a:p>
            <a:r>
              <a:rPr lang="en-US" sz="3600" dirty="0" smtClean="0"/>
              <a:t>STUDENT ACTIVITY 3.</a:t>
            </a:r>
            <a:endParaRPr lang="en-US" sz="3600" dirty="0"/>
          </a:p>
        </p:txBody>
      </p:sp>
      <p:sp>
        <p:nvSpPr>
          <p:cNvPr id="5" name="TextBox 4"/>
          <p:cNvSpPr txBox="1"/>
          <p:nvPr/>
        </p:nvSpPr>
        <p:spPr>
          <a:xfrm>
            <a:off x="381000" y="1676400"/>
            <a:ext cx="8305800" cy="523220"/>
          </a:xfrm>
          <a:prstGeom prst="rect">
            <a:avLst/>
          </a:prstGeom>
          <a:noFill/>
        </p:spPr>
        <p:txBody>
          <a:bodyPr wrap="square" rtlCol="0">
            <a:spAutoFit/>
          </a:bodyPr>
          <a:lstStyle/>
          <a:p>
            <a:r>
              <a:rPr lang="en-US" sz="2800" b="1" dirty="0" smtClean="0">
                <a:solidFill>
                  <a:srgbClr val="0000FF"/>
                </a:solidFill>
              </a:rPr>
              <a:t>Download WORD file</a:t>
            </a:r>
            <a:r>
              <a:rPr lang="en-US" sz="2800" b="1" dirty="0" smtClean="0"/>
              <a:t>: Smart </a:t>
            </a:r>
            <a:r>
              <a:rPr lang="en-US" sz="2800" b="1" dirty="0"/>
              <a:t>Appliances </a:t>
            </a:r>
            <a:endParaRPr lang="en-US" sz="2800" b="1" dirty="0" smtClean="0"/>
          </a:p>
        </p:txBody>
      </p:sp>
      <p:pic>
        <p:nvPicPr>
          <p:cNvPr id="6" name="Picture 5"/>
          <p:cNvPicPr>
            <a:picLocks noChangeAspect="1"/>
          </p:cNvPicPr>
          <p:nvPr/>
        </p:nvPicPr>
        <p:blipFill>
          <a:blip r:embed="rId2"/>
          <a:stretch>
            <a:fillRect/>
          </a:stretch>
        </p:blipFill>
        <p:spPr>
          <a:xfrm>
            <a:off x="152400" y="175887"/>
            <a:ext cx="2106108" cy="1160252"/>
          </a:xfrm>
          <a:prstGeom prst="rect">
            <a:avLst/>
          </a:prstGeom>
        </p:spPr>
      </p:pic>
      <p:pic>
        <p:nvPicPr>
          <p:cNvPr id="7" name="Picture 6"/>
          <p:cNvPicPr>
            <a:picLocks noChangeAspect="1"/>
          </p:cNvPicPr>
          <p:nvPr/>
        </p:nvPicPr>
        <p:blipFill>
          <a:blip r:embed="rId3"/>
          <a:stretch>
            <a:fillRect/>
          </a:stretch>
        </p:blipFill>
        <p:spPr>
          <a:xfrm>
            <a:off x="2209800" y="175887"/>
            <a:ext cx="1266825" cy="1147722"/>
          </a:xfrm>
          <a:prstGeom prst="rect">
            <a:avLst/>
          </a:prstGeom>
        </p:spPr>
      </p:pic>
      <p:sp>
        <p:nvSpPr>
          <p:cNvPr id="3" name="Slide Number Placeholder 2"/>
          <p:cNvSpPr>
            <a:spLocks noGrp="1"/>
          </p:cNvSpPr>
          <p:nvPr>
            <p:ph type="sldNum" sz="quarter" idx="12"/>
          </p:nvPr>
        </p:nvSpPr>
        <p:spPr>
          <a:xfrm>
            <a:off x="8469312" y="0"/>
            <a:ext cx="674688" cy="295952"/>
          </a:xfrm>
        </p:spPr>
        <p:txBody>
          <a:bodyPr/>
          <a:lstStyle/>
          <a:p>
            <a:fld id="{200B2350-5261-4F5C-9DF5-EF0D264FC8D2}" type="slidenum">
              <a:rPr lang="en-US" smtClean="0"/>
              <a:pPr/>
              <a:t>33</a:t>
            </a:fld>
            <a:endParaRPr lang="en-US" dirty="0"/>
          </a:p>
        </p:txBody>
      </p:sp>
    </p:spTree>
    <p:extLst>
      <p:ext uri="{BB962C8B-B14F-4D97-AF65-F5344CB8AC3E}">
        <p14:creationId xmlns:p14="http://schemas.microsoft.com/office/powerpoint/2010/main" val="2614829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IoT HISTORY 1.</a:t>
            </a:r>
            <a:endParaRPr lang="en-US" dirty="0"/>
          </a:p>
        </p:txBody>
      </p:sp>
      <p:sp>
        <p:nvSpPr>
          <p:cNvPr id="3" name="Content Placeholder 2"/>
          <p:cNvSpPr>
            <a:spLocks noGrp="1"/>
          </p:cNvSpPr>
          <p:nvPr>
            <p:ph idx="1"/>
          </p:nvPr>
        </p:nvSpPr>
        <p:spPr>
          <a:xfrm>
            <a:off x="457200" y="1447801"/>
            <a:ext cx="8229600" cy="2667000"/>
          </a:xfrm>
        </p:spPr>
        <p:txBody>
          <a:bodyPr/>
          <a:lstStyle/>
          <a:p>
            <a:r>
              <a:rPr lang="en-US" b="1" dirty="0"/>
              <a:t>1985 The Internet of Things, or </a:t>
            </a:r>
            <a:r>
              <a:rPr lang="en-US" b="1" dirty="0" smtClean="0"/>
              <a:t>IoT</a:t>
            </a:r>
          </a:p>
          <a:p>
            <a:pPr lvl="1"/>
            <a:r>
              <a:rPr lang="en-US" dirty="0" smtClean="0"/>
              <a:t>Integration </a:t>
            </a:r>
            <a:r>
              <a:rPr lang="en-US" dirty="0"/>
              <a:t>of people, processes and technology </a:t>
            </a:r>
            <a:endParaRPr lang="en-US" dirty="0" smtClean="0"/>
          </a:p>
          <a:p>
            <a:pPr lvl="1"/>
            <a:r>
              <a:rPr lang="en-US" dirty="0" smtClean="0"/>
              <a:t>With </a:t>
            </a:r>
            <a:r>
              <a:rPr lang="en-US" dirty="0"/>
              <a:t>connectable devices and sensors </a:t>
            </a:r>
            <a:endParaRPr lang="en-US" dirty="0" smtClean="0"/>
          </a:p>
          <a:p>
            <a:pPr lvl="1"/>
            <a:r>
              <a:rPr lang="en-US" dirty="0" smtClean="0"/>
              <a:t>Enable </a:t>
            </a:r>
            <a:r>
              <a:rPr lang="en-US" dirty="0"/>
              <a:t>remote monitoring, status, </a:t>
            </a:r>
            <a:r>
              <a:rPr lang="en-US" dirty="0" smtClean="0"/>
              <a:t>manipulation</a:t>
            </a:r>
          </a:p>
          <a:p>
            <a:pPr lvl="1"/>
            <a:r>
              <a:rPr lang="en-US" dirty="0" smtClean="0"/>
              <a:t>Evaluation </a:t>
            </a:r>
            <a:r>
              <a:rPr lang="en-US" dirty="0"/>
              <a:t>of trends of such </a:t>
            </a:r>
            <a:r>
              <a:rPr lang="en-US" dirty="0" smtClean="0"/>
              <a:t>devices</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34</a:t>
            </a:fld>
            <a:endParaRPr lang="en-US" dirty="0"/>
          </a:p>
        </p:txBody>
      </p:sp>
      <p:pic>
        <p:nvPicPr>
          <p:cNvPr id="5" name="Picture 4"/>
          <p:cNvPicPr>
            <a:picLocks noChangeAspect="1"/>
          </p:cNvPicPr>
          <p:nvPr/>
        </p:nvPicPr>
        <p:blipFill>
          <a:blip r:embed="rId2"/>
          <a:stretch>
            <a:fillRect/>
          </a:stretch>
        </p:blipFill>
        <p:spPr>
          <a:xfrm>
            <a:off x="609600" y="5562600"/>
            <a:ext cx="685714" cy="685714"/>
          </a:xfrm>
          <a:prstGeom prst="rect">
            <a:avLst/>
          </a:prstGeom>
        </p:spPr>
      </p:pic>
      <p:sp>
        <p:nvSpPr>
          <p:cNvPr id="6" name="Rectangle 5"/>
          <p:cNvSpPr/>
          <p:nvPr/>
        </p:nvSpPr>
        <p:spPr>
          <a:xfrm>
            <a:off x="1266482" y="5522030"/>
            <a:ext cx="4335482" cy="369332"/>
          </a:xfrm>
          <a:prstGeom prst="rect">
            <a:avLst/>
          </a:prstGeom>
        </p:spPr>
        <p:txBody>
          <a:bodyPr wrap="none">
            <a:spAutoFit/>
          </a:bodyPr>
          <a:lstStyle/>
          <a:p>
            <a:r>
              <a:rPr lang="en-US" b="1" dirty="0">
                <a:solidFill>
                  <a:srgbClr val="E09900"/>
                </a:solidFill>
                <a:latin typeface="Arial" panose="020B0604020202020204" pitchFamily="34" charset="0"/>
                <a:hlinkClick r:id="rId3"/>
              </a:rPr>
              <a:t>How it Works: Internet of Things: 3:39</a:t>
            </a:r>
            <a:endParaRPr lang="en-US" dirty="0"/>
          </a:p>
        </p:txBody>
      </p:sp>
    </p:spTree>
    <p:extLst>
      <p:ext uri="{BB962C8B-B14F-4D97-AF65-F5344CB8AC3E}">
        <p14:creationId xmlns:p14="http://schemas.microsoft.com/office/powerpoint/2010/main" val="1117918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IoT HISTORY 2.</a:t>
            </a:r>
            <a:endParaRPr lang="en-US" dirty="0"/>
          </a:p>
        </p:txBody>
      </p:sp>
      <p:sp>
        <p:nvSpPr>
          <p:cNvPr id="3" name="Content Placeholder 2"/>
          <p:cNvSpPr>
            <a:spLocks noGrp="1"/>
          </p:cNvSpPr>
          <p:nvPr>
            <p:ph idx="1"/>
          </p:nvPr>
        </p:nvSpPr>
        <p:spPr/>
        <p:txBody>
          <a:bodyPr/>
          <a:lstStyle/>
          <a:p>
            <a:r>
              <a:rPr lang="en-US" b="1" dirty="0"/>
              <a:t>IOT Application toward Sustainability</a:t>
            </a:r>
          </a:p>
          <a:p>
            <a:pPr lvl="1"/>
            <a:r>
              <a:rPr lang="en-US" dirty="0" smtClean="0"/>
              <a:t>Pew </a:t>
            </a:r>
            <a:r>
              <a:rPr lang="en-US" dirty="0"/>
              <a:t>Research Internet Project in 2014 </a:t>
            </a:r>
            <a:endParaRPr lang="en-US" dirty="0" smtClean="0"/>
          </a:p>
          <a:p>
            <a:pPr lvl="2"/>
            <a:r>
              <a:rPr lang="en-US" dirty="0" smtClean="0"/>
              <a:t>Large </a:t>
            </a:r>
            <a:r>
              <a:rPr lang="en-US" dirty="0"/>
              <a:t>majority of the technology Internet </a:t>
            </a:r>
            <a:r>
              <a:rPr lang="en-US" dirty="0" smtClean="0"/>
              <a:t>users</a:t>
            </a:r>
          </a:p>
          <a:p>
            <a:pPr lvl="2"/>
            <a:r>
              <a:rPr lang="en-US" dirty="0" smtClean="0"/>
              <a:t>About </a:t>
            </a:r>
            <a:r>
              <a:rPr lang="en-US" dirty="0"/>
              <a:t>83% agreed with </a:t>
            </a:r>
            <a:r>
              <a:rPr lang="en-US" dirty="0" smtClean="0"/>
              <a:t>idea </a:t>
            </a:r>
            <a:r>
              <a:rPr lang="en-US" dirty="0"/>
              <a:t>that </a:t>
            </a:r>
            <a:r>
              <a:rPr lang="en-US" dirty="0" smtClean="0"/>
              <a:t>Internet/Cloud </a:t>
            </a:r>
            <a:r>
              <a:rPr lang="en-US" dirty="0"/>
              <a:t>of </a:t>
            </a:r>
            <a:r>
              <a:rPr lang="en-US" dirty="0" smtClean="0"/>
              <a:t>Things</a:t>
            </a:r>
          </a:p>
          <a:p>
            <a:pPr lvl="2"/>
            <a:r>
              <a:rPr lang="en-US" dirty="0" smtClean="0"/>
              <a:t>Embedded </a:t>
            </a:r>
            <a:r>
              <a:rPr lang="en-US" dirty="0"/>
              <a:t>and wearable computing </a:t>
            </a:r>
            <a:r>
              <a:rPr lang="en-US" dirty="0" smtClean="0"/>
              <a:t>have </a:t>
            </a:r>
            <a:r>
              <a:rPr lang="en-US" dirty="0"/>
              <a:t>widespread </a:t>
            </a:r>
            <a:endParaRPr lang="en-US" dirty="0" smtClean="0"/>
          </a:p>
          <a:p>
            <a:pPr lvl="2"/>
            <a:r>
              <a:rPr lang="en-US" dirty="0" smtClean="0"/>
              <a:t>Beneficial </a:t>
            </a:r>
            <a:r>
              <a:rPr lang="en-US" dirty="0"/>
              <a:t>sustainability effects by </a:t>
            </a:r>
            <a:r>
              <a:rPr lang="en-US" dirty="0" smtClean="0"/>
              <a:t>2025</a:t>
            </a:r>
          </a:p>
          <a:p>
            <a:pPr lvl="2"/>
            <a:r>
              <a:rPr lang="en-US" dirty="0" smtClean="0"/>
              <a:t>Large </a:t>
            </a:r>
            <a:r>
              <a:rPr lang="en-US" dirty="0"/>
              <a:t>number of devices being connected to </a:t>
            </a:r>
            <a:r>
              <a:rPr lang="en-US" dirty="0" smtClean="0"/>
              <a:t>Internet </a:t>
            </a:r>
          </a:p>
          <a:p>
            <a:pPr lvl="2"/>
            <a:r>
              <a:rPr lang="en-US" dirty="0" smtClean="0"/>
              <a:t>Moving </a:t>
            </a:r>
            <a:r>
              <a:rPr lang="en-US" dirty="0"/>
              <a:t>us toward greater reduction in energy </a:t>
            </a:r>
            <a:r>
              <a:rPr lang="en-US" dirty="0" smtClean="0"/>
              <a:t>use</a:t>
            </a:r>
            <a:endParaRPr lang="en-US" dirty="0"/>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35</a:t>
            </a:fld>
            <a:endParaRPr lang="en-US" dirty="0"/>
          </a:p>
        </p:txBody>
      </p:sp>
    </p:spTree>
    <p:extLst>
      <p:ext uri="{BB962C8B-B14F-4D97-AF65-F5344CB8AC3E}">
        <p14:creationId xmlns:p14="http://schemas.microsoft.com/office/powerpoint/2010/main" val="3707540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3350" y="304800"/>
            <a:ext cx="5181600" cy="1097280"/>
          </a:xfrm>
        </p:spPr>
        <p:txBody>
          <a:bodyPr/>
          <a:lstStyle/>
          <a:p>
            <a:r>
              <a:rPr lang="en-US" sz="3600" dirty="0" smtClean="0"/>
              <a:t>STUDENT ACTIVITY 1.</a:t>
            </a:r>
            <a:endParaRPr lang="en-US" sz="3600" dirty="0"/>
          </a:p>
        </p:txBody>
      </p:sp>
      <p:sp>
        <p:nvSpPr>
          <p:cNvPr id="5" name="TextBox 4"/>
          <p:cNvSpPr txBox="1"/>
          <p:nvPr/>
        </p:nvSpPr>
        <p:spPr>
          <a:xfrm>
            <a:off x="381000" y="1676400"/>
            <a:ext cx="8305800" cy="954107"/>
          </a:xfrm>
          <a:prstGeom prst="rect">
            <a:avLst/>
          </a:prstGeom>
          <a:noFill/>
        </p:spPr>
        <p:txBody>
          <a:bodyPr wrap="square" rtlCol="0">
            <a:spAutoFit/>
          </a:bodyPr>
          <a:lstStyle/>
          <a:p>
            <a:r>
              <a:rPr lang="en-US" sz="2800" b="1" dirty="0" smtClean="0">
                <a:solidFill>
                  <a:srgbClr val="0000FF"/>
                </a:solidFill>
              </a:rPr>
              <a:t>Download WORD file</a:t>
            </a:r>
            <a:r>
              <a:rPr lang="en-US" sz="2800" b="1" dirty="0" smtClean="0"/>
              <a:t>: </a:t>
            </a:r>
            <a:r>
              <a:rPr lang="en-US" sz="2800" b="1" dirty="0"/>
              <a:t>How the Internet Has Improved Sustainability in My Life</a:t>
            </a:r>
            <a:endParaRPr lang="en-US" sz="2800" b="1" dirty="0" smtClean="0"/>
          </a:p>
        </p:txBody>
      </p:sp>
      <p:pic>
        <p:nvPicPr>
          <p:cNvPr id="6" name="Picture 5"/>
          <p:cNvPicPr>
            <a:picLocks noChangeAspect="1"/>
          </p:cNvPicPr>
          <p:nvPr/>
        </p:nvPicPr>
        <p:blipFill>
          <a:blip r:embed="rId2"/>
          <a:stretch>
            <a:fillRect/>
          </a:stretch>
        </p:blipFill>
        <p:spPr>
          <a:xfrm>
            <a:off x="152400" y="175887"/>
            <a:ext cx="2106108" cy="1160252"/>
          </a:xfrm>
          <a:prstGeom prst="rect">
            <a:avLst/>
          </a:prstGeom>
        </p:spPr>
      </p:pic>
      <p:pic>
        <p:nvPicPr>
          <p:cNvPr id="7" name="Picture 6"/>
          <p:cNvPicPr>
            <a:picLocks noChangeAspect="1"/>
          </p:cNvPicPr>
          <p:nvPr/>
        </p:nvPicPr>
        <p:blipFill>
          <a:blip r:embed="rId3"/>
          <a:stretch>
            <a:fillRect/>
          </a:stretch>
        </p:blipFill>
        <p:spPr>
          <a:xfrm>
            <a:off x="2209800" y="175887"/>
            <a:ext cx="1266825" cy="1147722"/>
          </a:xfrm>
          <a:prstGeom prst="rect">
            <a:avLst/>
          </a:prstGeom>
        </p:spPr>
      </p:pic>
      <p:sp>
        <p:nvSpPr>
          <p:cNvPr id="3" name="Slide Number Placeholder 2"/>
          <p:cNvSpPr>
            <a:spLocks noGrp="1"/>
          </p:cNvSpPr>
          <p:nvPr>
            <p:ph type="sldNum" sz="quarter" idx="12"/>
          </p:nvPr>
        </p:nvSpPr>
        <p:spPr>
          <a:xfrm>
            <a:off x="8469312" y="0"/>
            <a:ext cx="674688" cy="295952"/>
          </a:xfrm>
        </p:spPr>
        <p:txBody>
          <a:bodyPr/>
          <a:lstStyle/>
          <a:p>
            <a:fld id="{200B2350-5261-4F5C-9DF5-EF0D264FC8D2}" type="slidenum">
              <a:rPr lang="en-US" smtClean="0"/>
              <a:pPr/>
              <a:t>36</a:t>
            </a:fld>
            <a:endParaRPr lang="en-US" dirty="0"/>
          </a:p>
        </p:txBody>
      </p:sp>
    </p:spTree>
    <p:extLst>
      <p:ext uri="{BB962C8B-B14F-4D97-AF65-F5344CB8AC3E}">
        <p14:creationId xmlns:p14="http://schemas.microsoft.com/office/powerpoint/2010/main" val="327442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1097280"/>
          </a:xfrm>
        </p:spPr>
        <p:txBody>
          <a:bodyPr/>
          <a:lstStyle/>
          <a:p>
            <a:r>
              <a:rPr lang="en-US" sz="3600" dirty="0" smtClean="0"/>
              <a:t>FREQUENTLY ASKED QUESTION?</a:t>
            </a:r>
            <a:endParaRPr lang="en-US" sz="3600" dirty="0"/>
          </a:p>
        </p:txBody>
      </p:sp>
      <p:pic>
        <p:nvPicPr>
          <p:cNvPr id="3" name="Picture 2"/>
          <p:cNvPicPr>
            <a:picLocks noChangeAspect="1"/>
          </p:cNvPicPr>
          <p:nvPr/>
        </p:nvPicPr>
        <p:blipFill>
          <a:blip r:embed="rId2"/>
          <a:stretch>
            <a:fillRect/>
          </a:stretch>
        </p:blipFill>
        <p:spPr>
          <a:xfrm>
            <a:off x="57665" y="107696"/>
            <a:ext cx="838200" cy="1218184"/>
          </a:xfrm>
          <a:prstGeom prst="rect">
            <a:avLst/>
          </a:prstGeom>
        </p:spPr>
      </p:pic>
      <p:sp>
        <p:nvSpPr>
          <p:cNvPr id="4" name="Content Placeholder 2"/>
          <p:cNvSpPr txBox="1">
            <a:spLocks/>
          </p:cNvSpPr>
          <p:nvPr/>
        </p:nvSpPr>
        <p:spPr>
          <a:xfrm>
            <a:off x="152399" y="1371600"/>
            <a:ext cx="8991599" cy="4876800"/>
          </a:xfrm>
          <a:prstGeom prst="rect">
            <a:avLst/>
          </a:prstGeom>
        </p:spPr>
        <p:txBody>
          <a:bodyPr/>
          <a:lst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r>
              <a:rPr lang="en-US" b="1" dirty="0"/>
              <a:t>What is the “Cloud”?</a:t>
            </a:r>
          </a:p>
          <a:p>
            <a:pPr lvl="1"/>
            <a:r>
              <a:rPr lang="en-US" sz="3200" dirty="0"/>
              <a:t>Cloud computing or storage is an Internet-based service provided by companies that uses </a:t>
            </a:r>
            <a:r>
              <a:rPr lang="en-US" sz="3200" b="1" dirty="0" smtClean="0">
                <a:solidFill>
                  <a:srgbClr val="0000FF"/>
                </a:solidFill>
              </a:rPr>
              <a:t>REMOTE SERVERS</a:t>
            </a:r>
            <a:r>
              <a:rPr lang="en-US" sz="3200" dirty="0" smtClean="0"/>
              <a:t>. </a:t>
            </a:r>
            <a:r>
              <a:rPr lang="en-US" sz="3200" dirty="0"/>
              <a:t>Because </a:t>
            </a:r>
            <a:r>
              <a:rPr lang="en-US" sz="3200" dirty="0" smtClean="0"/>
              <a:t>data </a:t>
            </a:r>
            <a:r>
              <a:rPr lang="en-US" sz="3200" dirty="0"/>
              <a:t>and the computing are not performed locally, the term that is commonly used is that it is being performed in the cloud </a:t>
            </a:r>
            <a:r>
              <a:rPr lang="en-US" sz="3200" b="1" dirty="0">
                <a:solidFill>
                  <a:srgbClr val="0000FF"/>
                </a:solidFill>
              </a:rPr>
              <a:t>(Figure </a:t>
            </a:r>
            <a:r>
              <a:rPr lang="en-US" sz="3200" b="1" dirty="0" smtClean="0">
                <a:solidFill>
                  <a:srgbClr val="0000FF"/>
                </a:solidFill>
              </a:rPr>
              <a:t>13-6</a:t>
            </a:r>
            <a:r>
              <a:rPr lang="en-US" sz="3200" b="1" dirty="0">
                <a:solidFill>
                  <a:srgbClr val="0000FF"/>
                </a:solidFill>
              </a:rPr>
              <a:t>). </a:t>
            </a:r>
          </a:p>
          <a:p>
            <a:endParaRPr lang="en-US" b="1" dirty="0"/>
          </a:p>
          <a:p>
            <a:endParaRPr lang="en-US" sz="2200" b="1" dirty="0"/>
          </a:p>
          <a:p>
            <a:endParaRPr lang="en-US" sz="2400" b="1" dirty="0" smtClean="0">
              <a:solidFill>
                <a:srgbClr val="0000FF"/>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pPr/>
              <a:t>37</a:t>
            </a:fld>
            <a:endParaRPr lang="en-US" dirty="0"/>
          </a:p>
        </p:txBody>
      </p:sp>
    </p:spTree>
    <p:extLst>
      <p:ext uri="{BB962C8B-B14F-4D97-AF65-F5344CB8AC3E}">
        <p14:creationId xmlns:p14="http://schemas.microsoft.com/office/powerpoint/2010/main" val="3115861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610600" cy="1097280"/>
          </a:xfrm>
        </p:spPr>
        <p:txBody>
          <a:bodyPr/>
          <a:lstStyle/>
          <a:p>
            <a:r>
              <a:rPr lang="en-US" sz="3600" dirty="0" smtClean="0"/>
              <a:t>FIGURE 13-6 Cloud Computing.</a:t>
            </a:r>
            <a:endParaRPr lang="en-US" sz="3600" dirty="0"/>
          </a:p>
        </p:txBody>
      </p:sp>
      <p:pic>
        <p:nvPicPr>
          <p:cNvPr id="5" name="Content Placeholder 4"/>
          <p:cNvPicPr>
            <a:picLocks noGrp="1" noChangeAspect="1"/>
          </p:cNvPicPr>
          <p:nvPr>
            <p:ph idx="1"/>
          </p:nvPr>
        </p:nvPicPr>
        <p:blipFill>
          <a:blip r:embed="rId2"/>
          <a:stretch>
            <a:fillRect/>
          </a:stretch>
        </p:blipFill>
        <p:spPr>
          <a:xfrm>
            <a:off x="1981200" y="1447800"/>
            <a:ext cx="5394362" cy="4885357"/>
          </a:xfrm>
          <a:prstGeom prst="rect">
            <a:avLst/>
          </a:prstGeom>
        </p:spPr>
      </p:pic>
      <p:sp>
        <p:nvSpPr>
          <p:cNvPr id="4" name="Slide Number Placeholder 3"/>
          <p:cNvSpPr>
            <a:spLocks noGrp="1"/>
          </p:cNvSpPr>
          <p:nvPr>
            <p:ph type="sldNum" sz="quarter" idx="12"/>
          </p:nvPr>
        </p:nvSpPr>
        <p:spPr/>
        <p:txBody>
          <a:bodyPr/>
          <a:lstStyle/>
          <a:p>
            <a:fld id="{200B2350-5261-4F5C-9DF5-EF0D264FC8D2}" type="slidenum">
              <a:rPr lang="en-US" smtClean="0"/>
              <a:pPr/>
              <a:t>38</a:t>
            </a:fld>
            <a:endParaRPr lang="en-US" dirty="0"/>
          </a:p>
        </p:txBody>
      </p:sp>
    </p:spTree>
    <p:extLst>
      <p:ext uri="{BB962C8B-B14F-4D97-AF65-F5344CB8AC3E}">
        <p14:creationId xmlns:p14="http://schemas.microsoft.com/office/powerpoint/2010/main" val="3567870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IoT HISTORY 3.</a:t>
            </a:r>
            <a:endParaRPr lang="en-US" dirty="0"/>
          </a:p>
        </p:txBody>
      </p:sp>
      <p:sp>
        <p:nvSpPr>
          <p:cNvPr id="3" name="Content Placeholder 2"/>
          <p:cNvSpPr>
            <a:spLocks noGrp="1"/>
          </p:cNvSpPr>
          <p:nvPr>
            <p:ph idx="1"/>
          </p:nvPr>
        </p:nvSpPr>
        <p:spPr/>
        <p:txBody>
          <a:bodyPr/>
          <a:lstStyle/>
          <a:p>
            <a:r>
              <a:rPr lang="en-US" b="1" dirty="0" smtClean="0"/>
              <a:t>Smart Devices </a:t>
            </a:r>
          </a:p>
          <a:p>
            <a:pPr lvl="1"/>
            <a:r>
              <a:rPr lang="en-US" dirty="0" smtClean="0"/>
              <a:t>IP </a:t>
            </a:r>
            <a:r>
              <a:rPr lang="en-US" dirty="0"/>
              <a:t>address as a unique </a:t>
            </a:r>
            <a:r>
              <a:rPr lang="en-US" dirty="0" smtClean="0"/>
              <a:t>identifier</a:t>
            </a:r>
          </a:p>
          <a:p>
            <a:pPr lvl="2"/>
            <a:r>
              <a:rPr lang="en-US" dirty="0" smtClean="0"/>
              <a:t>IPv4 </a:t>
            </a:r>
            <a:r>
              <a:rPr lang="en-US" dirty="0"/>
              <a:t>(4.3 billion unique addresses</a:t>
            </a:r>
            <a:r>
              <a:rPr lang="en-US" dirty="0" smtClean="0"/>
              <a:t>)</a:t>
            </a:r>
          </a:p>
          <a:p>
            <a:pPr lvl="2"/>
            <a:r>
              <a:rPr lang="en-US" dirty="0" smtClean="0"/>
              <a:t>IPv6 </a:t>
            </a:r>
            <a:r>
              <a:rPr lang="en-US" dirty="0"/>
              <a:t>(6.3 billion unique addresses</a:t>
            </a:r>
            <a:r>
              <a:rPr lang="en-US" dirty="0" smtClean="0"/>
              <a:t>)</a:t>
            </a:r>
          </a:p>
          <a:p>
            <a:pPr lvl="3"/>
            <a:r>
              <a:rPr lang="en-US" dirty="0" smtClean="0"/>
              <a:t>Larger </a:t>
            </a:r>
            <a:r>
              <a:rPr lang="en-US" dirty="0"/>
              <a:t>address space </a:t>
            </a:r>
            <a:r>
              <a:rPr lang="en-US" dirty="0" smtClean="0"/>
              <a:t>required</a:t>
            </a:r>
          </a:p>
          <a:p>
            <a:pPr lvl="3"/>
            <a:r>
              <a:rPr lang="en-US" dirty="0" smtClean="0"/>
              <a:t>Ability </a:t>
            </a:r>
            <a:r>
              <a:rPr lang="en-US" dirty="0"/>
              <a:t>to network </a:t>
            </a:r>
            <a:r>
              <a:rPr lang="en-US" dirty="0" smtClean="0"/>
              <a:t>is limited by CPU power</a:t>
            </a:r>
          </a:p>
          <a:p>
            <a:pPr lvl="3"/>
            <a:r>
              <a:rPr lang="en-US" dirty="0" smtClean="0"/>
              <a:t>Applications </a:t>
            </a:r>
            <a:r>
              <a:rPr lang="en-US" dirty="0"/>
              <a:t>in environmental sensing and urban </a:t>
            </a:r>
            <a:r>
              <a:rPr lang="en-US" dirty="0" smtClean="0"/>
              <a:t>planning</a:t>
            </a:r>
          </a:p>
          <a:p>
            <a:pPr lvl="3"/>
            <a:r>
              <a:rPr lang="en-US" dirty="0" smtClean="0"/>
              <a:t>Leads </a:t>
            </a:r>
            <a:r>
              <a:rPr lang="en-US" dirty="0"/>
              <a:t>toward greater sustainability</a:t>
            </a:r>
          </a:p>
        </p:txBody>
      </p:sp>
      <p:sp>
        <p:nvSpPr>
          <p:cNvPr id="4" name="Slide Number Placeholder 3"/>
          <p:cNvSpPr>
            <a:spLocks noGrp="1"/>
          </p:cNvSpPr>
          <p:nvPr>
            <p:ph type="sldNum" sz="quarter" idx="12"/>
          </p:nvPr>
        </p:nvSpPr>
        <p:spPr/>
        <p:txBody>
          <a:bodyPr/>
          <a:lstStyle/>
          <a:p>
            <a:fld id="{200B2350-5261-4F5C-9DF5-EF0D264FC8D2}" type="slidenum">
              <a:rPr lang="en-US" smtClean="0"/>
              <a:pPr/>
              <a:t>39</a:t>
            </a:fld>
            <a:endParaRPr lang="en-US" dirty="0"/>
          </a:p>
        </p:txBody>
      </p:sp>
    </p:spTree>
    <p:extLst>
      <p:ext uri="{BB962C8B-B14F-4D97-AF65-F5344CB8AC3E}">
        <p14:creationId xmlns:p14="http://schemas.microsoft.com/office/powerpoint/2010/main" val="264009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229600" cy="1097280"/>
          </a:xfrm>
        </p:spPr>
        <p:txBody>
          <a:bodyPr/>
          <a:lstStyle/>
          <a:p>
            <a:r>
              <a:rPr lang="en-US" sz="3200" dirty="0" smtClean="0"/>
              <a:t>QUESTION 1: </a:t>
            </a:r>
            <a:endParaRPr lang="en-US" dirty="0">
              <a:solidFill>
                <a:srgbClr val="F8F9D3"/>
              </a:solidFill>
            </a:endParaRPr>
          </a:p>
        </p:txBody>
      </p:sp>
      <p:sp>
        <p:nvSpPr>
          <p:cNvPr id="3" name="Rectangle 2"/>
          <p:cNvSpPr/>
          <p:nvPr/>
        </p:nvSpPr>
        <p:spPr>
          <a:xfrm>
            <a:off x="196678" y="1447800"/>
            <a:ext cx="8750643" cy="3970318"/>
          </a:xfrm>
          <a:prstGeom prst="rect">
            <a:avLst/>
          </a:prstGeom>
        </p:spPr>
        <p:txBody>
          <a:bodyPr wrap="square">
            <a:spAutoFit/>
          </a:bodyPr>
          <a:lstStyle/>
          <a:p>
            <a:r>
              <a:rPr lang="en-US" sz="3600" dirty="0" smtClean="0">
                <a:solidFill>
                  <a:srgbClr val="000000"/>
                </a:solidFill>
              </a:rPr>
              <a:t>Which </a:t>
            </a:r>
            <a:r>
              <a:rPr lang="en-US" sz="3600" dirty="0">
                <a:solidFill>
                  <a:srgbClr val="000000"/>
                </a:solidFill>
              </a:rPr>
              <a:t>of these is the connection of smart things and smart devices to control, collect, and exchange data?</a:t>
            </a:r>
          </a:p>
          <a:p>
            <a:r>
              <a:rPr lang="en-US" sz="3600" dirty="0">
                <a:solidFill>
                  <a:srgbClr val="000000"/>
                </a:solidFill>
              </a:rPr>
              <a:t>a.	The Internet</a:t>
            </a:r>
          </a:p>
          <a:p>
            <a:r>
              <a:rPr lang="en-US" sz="3600" dirty="0">
                <a:solidFill>
                  <a:srgbClr val="000000"/>
                </a:solidFill>
              </a:rPr>
              <a:t>b.	The Internet of </a:t>
            </a:r>
            <a:r>
              <a:rPr lang="en-US" sz="3600" dirty="0" smtClean="0">
                <a:solidFill>
                  <a:srgbClr val="000000"/>
                </a:solidFill>
              </a:rPr>
              <a:t>Things</a:t>
            </a:r>
            <a:endParaRPr lang="en-US" sz="3600" dirty="0">
              <a:solidFill>
                <a:srgbClr val="000000"/>
              </a:solidFill>
            </a:endParaRPr>
          </a:p>
          <a:p>
            <a:r>
              <a:rPr lang="en-US" sz="3600" dirty="0">
                <a:solidFill>
                  <a:srgbClr val="000000"/>
                </a:solidFill>
              </a:rPr>
              <a:t>c.	People, Planet, and Profit</a:t>
            </a:r>
          </a:p>
          <a:p>
            <a:r>
              <a:rPr lang="en-US" sz="3600" dirty="0">
                <a:solidFill>
                  <a:srgbClr val="000000"/>
                </a:solidFill>
              </a:rPr>
              <a:t>d.	The Intranet</a:t>
            </a:r>
          </a:p>
        </p:txBody>
      </p:sp>
      <p:sp>
        <p:nvSpPr>
          <p:cNvPr id="4" name="Slide Number Placeholder 3"/>
          <p:cNvSpPr>
            <a:spLocks noGrp="1"/>
          </p:cNvSpPr>
          <p:nvPr>
            <p:ph type="sldNum" sz="quarter" idx="12"/>
          </p:nvPr>
        </p:nvSpPr>
        <p:spPr>
          <a:xfrm>
            <a:off x="8469312" y="0"/>
            <a:ext cx="674688" cy="295952"/>
          </a:xfrm>
        </p:spPr>
        <p:txBody>
          <a:bodyPr/>
          <a:lstStyle/>
          <a:p>
            <a:fld id="{200B2350-5261-4F5C-9DF5-EF0D264FC8D2}" type="slidenum">
              <a:rPr lang="en-US" smtClean="0"/>
              <a:pPr/>
              <a:t>4</a:t>
            </a:fld>
            <a:endParaRPr lang="en-US" dirty="0"/>
          </a:p>
        </p:txBody>
      </p:sp>
    </p:spTree>
    <p:extLst>
      <p:ext uri="{BB962C8B-B14F-4D97-AF65-F5344CB8AC3E}">
        <p14:creationId xmlns:p14="http://schemas.microsoft.com/office/powerpoint/2010/main" val="227832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686800" cy="1097280"/>
          </a:xfrm>
        </p:spPr>
        <p:txBody>
          <a:bodyPr/>
          <a:lstStyle/>
          <a:p>
            <a:r>
              <a:rPr lang="en-US" sz="2000" dirty="0"/>
              <a:t> </a:t>
            </a:r>
            <a:r>
              <a:rPr lang="en-US" sz="2000" dirty="0" smtClean="0"/>
              <a:t>FIGURE 13-8 </a:t>
            </a:r>
            <a:r>
              <a:rPr lang="en-US" sz="2000" dirty="0"/>
              <a:t>shows a Smart Refrigerator, which is a smart thing being controlled by a smart phone device, which becomes a smart manager.  Each company has its own standards, modules, hubs, and brands that might make the appliance smarter, but can certainly make a layman feel dumb. </a:t>
            </a:r>
          </a:p>
        </p:txBody>
      </p:sp>
      <p:pic>
        <p:nvPicPr>
          <p:cNvPr id="5" name="Content Placeholder 4"/>
          <p:cNvPicPr>
            <a:picLocks noGrp="1" noChangeAspect="1"/>
          </p:cNvPicPr>
          <p:nvPr>
            <p:ph idx="1"/>
          </p:nvPr>
        </p:nvPicPr>
        <p:blipFill>
          <a:blip r:embed="rId2"/>
          <a:stretch>
            <a:fillRect/>
          </a:stretch>
        </p:blipFill>
        <p:spPr>
          <a:xfrm>
            <a:off x="710667" y="1528024"/>
            <a:ext cx="7758645" cy="4343400"/>
          </a:xfrm>
          <a:prstGeom prst="rect">
            <a:avLst/>
          </a:prstGeom>
        </p:spPr>
      </p:pic>
      <p:sp>
        <p:nvSpPr>
          <p:cNvPr id="4" name="Slide Number Placeholder 3"/>
          <p:cNvSpPr>
            <a:spLocks noGrp="1"/>
          </p:cNvSpPr>
          <p:nvPr>
            <p:ph type="sldNum" sz="quarter" idx="12"/>
          </p:nvPr>
        </p:nvSpPr>
        <p:spPr/>
        <p:txBody>
          <a:bodyPr/>
          <a:lstStyle/>
          <a:p>
            <a:fld id="{200B2350-5261-4F5C-9DF5-EF0D264FC8D2}" type="slidenum">
              <a:rPr lang="en-US" smtClean="0"/>
              <a:pPr/>
              <a:t>40</a:t>
            </a:fld>
            <a:endParaRPr lang="en-US" dirty="0"/>
          </a:p>
        </p:txBody>
      </p:sp>
    </p:spTree>
    <p:extLst>
      <p:ext uri="{BB962C8B-B14F-4D97-AF65-F5344CB8AC3E}">
        <p14:creationId xmlns:p14="http://schemas.microsoft.com/office/powerpoint/2010/main" val="1230404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IoT HISTORY 4.</a:t>
            </a:r>
            <a:endParaRPr lang="en-US" dirty="0"/>
          </a:p>
        </p:txBody>
      </p:sp>
      <p:sp>
        <p:nvSpPr>
          <p:cNvPr id="3" name="Content Placeholder 2"/>
          <p:cNvSpPr>
            <a:spLocks noGrp="1"/>
          </p:cNvSpPr>
          <p:nvPr>
            <p:ph idx="1"/>
          </p:nvPr>
        </p:nvSpPr>
        <p:spPr/>
        <p:txBody>
          <a:bodyPr/>
          <a:lstStyle/>
          <a:p>
            <a:r>
              <a:rPr lang="en-US" b="1" dirty="0" smtClean="0"/>
              <a:t>Amazon Devices</a:t>
            </a:r>
          </a:p>
          <a:p>
            <a:pPr lvl="1"/>
            <a:r>
              <a:rPr lang="en-US" dirty="0" smtClean="0"/>
              <a:t>Amazon's </a:t>
            </a:r>
            <a:r>
              <a:rPr lang="en-US" dirty="0"/>
              <a:t>Alexa is </a:t>
            </a:r>
            <a:r>
              <a:rPr lang="en-US" dirty="0" smtClean="0"/>
              <a:t>voice </a:t>
            </a:r>
            <a:r>
              <a:rPr lang="en-US" dirty="0"/>
              <a:t>control </a:t>
            </a:r>
            <a:r>
              <a:rPr lang="en-US" dirty="0" smtClean="0"/>
              <a:t>interface</a:t>
            </a:r>
          </a:p>
          <a:p>
            <a:pPr lvl="2"/>
            <a:r>
              <a:rPr lang="en-US" dirty="0" smtClean="0"/>
              <a:t>Install </a:t>
            </a:r>
            <a:r>
              <a:rPr lang="en-US" dirty="0"/>
              <a:t>on your </a:t>
            </a:r>
            <a:r>
              <a:rPr lang="en-US" dirty="0" smtClean="0"/>
              <a:t>Smartphone </a:t>
            </a:r>
            <a:r>
              <a:rPr lang="en-US" b="1" dirty="0" smtClean="0">
                <a:solidFill>
                  <a:srgbClr val="0000FF"/>
                </a:solidFill>
              </a:rPr>
              <a:t>SEE Figure 13-8</a:t>
            </a:r>
          </a:p>
          <a:p>
            <a:pPr lvl="2"/>
            <a:r>
              <a:rPr lang="en-US" dirty="0" smtClean="0"/>
              <a:t>Ask </a:t>
            </a:r>
            <a:r>
              <a:rPr lang="en-US" dirty="0"/>
              <a:t>your appliance </a:t>
            </a:r>
            <a:r>
              <a:rPr lang="en-US" dirty="0" smtClean="0"/>
              <a:t>questions </a:t>
            </a:r>
          </a:p>
          <a:p>
            <a:pPr lvl="1"/>
            <a:r>
              <a:rPr lang="en-US" dirty="0" smtClean="0"/>
              <a:t>Echo </a:t>
            </a:r>
            <a:r>
              <a:rPr lang="en-US" dirty="0"/>
              <a:t>and Echo </a:t>
            </a:r>
            <a:r>
              <a:rPr lang="en-US" dirty="0" smtClean="0"/>
              <a:t>Dot, </a:t>
            </a:r>
            <a:r>
              <a:rPr lang="en-US" sz="2000" b="1" dirty="0">
                <a:solidFill>
                  <a:srgbClr val="0000FF"/>
                </a:solidFill>
              </a:rPr>
              <a:t>SEE Figure </a:t>
            </a:r>
            <a:r>
              <a:rPr lang="en-US" sz="2000" b="1" dirty="0" smtClean="0">
                <a:solidFill>
                  <a:srgbClr val="0000FF"/>
                </a:solidFill>
              </a:rPr>
              <a:t>13-9</a:t>
            </a:r>
            <a:endParaRPr lang="en-US" sz="2000" b="1" dirty="0">
              <a:solidFill>
                <a:srgbClr val="0000FF"/>
              </a:solidFill>
            </a:endParaRPr>
          </a:p>
          <a:p>
            <a:pPr lvl="2"/>
            <a:r>
              <a:rPr lang="en-US" dirty="0" smtClean="0"/>
              <a:t>Placed </a:t>
            </a:r>
            <a:r>
              <a:rPr lang="en-US" dirty="0"/>
              <a:t>around </a:t>
            </a:r>
            <a:r>
              <a:rPr lang="en-US" dirty="0" smtClean="0"/>
              <a:t>home, you </a:t>
            </a:r>
            <a:r>
              <a:rPr lang="en-US" dirty="0"/>
              <a:t>can talk to for interaction </a:t>
            </a:r>
            <a:endParaRPr lang="en-US" dirty="0" smtClean="0"/>
          </a:p>
          <a:p>
            <a:pPr lvl="2"/>
            <a:r>
              <a:rPr lang="en-US" dirty="0"/>
              <a:t>W</a:t>
            </a:r>
            <a:r>
              <a:rPr lang="en-US" dirty="0" smtClean="0"/>
              <a:t>ith </a:t>
            </a:r>
            <a:r>
              <a:rPr lang="en-US" dirty="0"/>
              <a:t>any connected </a:t>
            </a:r>
            <a:r>
              <a:rPr lang="en-US" dirty="0" smtClean="0"/>
              <a:t>appliance</a:t>
            </a:r>
          </a:p>
          <a:p>
            <a:pPr lvl="1"/>
            <a:r>
              <a:rPr lang="en-US" dirty="0" smtClean="0"/>
              <a:t>Dash Replenishment, </a:t>
            </a:r>
            <a:r>
              <a:rPr lang="en-US" sz="2000" b="1" dirty="0" smtClean="0">
                <a:solidFill>
                  <a:srgbClr val="0000FF"/>
                </a:solidFill>
              </a:rPr>
              <a:t>SEE </a:t>
            </a:r>
            <a:r>
              <a:rPr lang="en-US" sz="2000" b="1" dirty="0">
                <a:solidFill>
                  <a:srgbClr val="0000FF"/>
                </a:solidFill>
              </a:rPr>
              <a:t>Figure </a:t>
            </a:r>
            <a:r>
              <a:rPr lang="en-US" sz="2000" b="1" dirty="0" smtClean="0">
                <a:solidFill>
                  <a:srgbClr val="0000FF"/>
                </a:solidFill>
              </a:rPr>
              <a:t>13-10</a:t>
            </a:r>
            <a:endParaRPr lang="en-US" sz="2000" b="1" dirty="0">
              <a:solidFill>
                <a:srgbClr val="0000FF"/>
              </a:solidFill>
            </a:endParaRPr>
          </a:p>
          <a:p>
            <a:pPr lvl="2"/>
            <a:r>
              <a:rPr lang="en-US" dirty="0" smtClean="0"/>
              <a:t>Automatically </a:t>
            </a:r>
            <a:r>
              <a:rPr lang="en-US" dirty="0"/>
              <a:t>count off the number of detergent pods </a:t>
            </a:r>
            <a:r>
              <a:rPr lang="en-US" dirty="0" smtClean="0"/>
              <a:t>left </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41</a:t>
            </a:fld>
            <a:endParaRPr lang="en-US" dirty="0"/>
          </a:p>
        </p:txBody>
      </p:sp>
    </p:spTree>
    <p:extLst>
      <p:ext uri="{BB962C8B-B14F-4D97-AF65-F5344CB8AC3E}">
        <p14:creationId xmlns:p14="http://schemas.microsoft.com/office/powerpoint/2010/main" val="2025237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839200" cy="1097280"/>
          </a:xfrm>
        </p:spPr>
        <p:txBody>
          <a:bodyPr/>
          <a:lstStyle/>
          <a:p>
            <a:r>
              <a:rPr lang="en-US" dirty="0" smtClean="0"/>
              <a:t>FIGURE 13-8 </a:t>
            </a:r>
            <a:r>
              <a:rPr lang="en-US" dirty="0"/>
              <a:t>Amazon's Alexa is a voice control interface you can install on your </a:t>
            </a:r>
            <a:r>
              <a:rPr lang="en-US" dirty="0" smtClean="0"/>
              <a:t>Smartphone</a:t>
            </a:r>
            <a:r>
              <a:rPr lang="en-US" dirty="0"/>
              <a:t>.</a:t>
            </a:r>
          </a:p>
        </p:txBody>
      </p:sp>
      <p:pic>
        <p:nvPicPr>
          <p:cNvPr id="5" name="Content Placeholder 4"/>
          <p:cNvPicPr>
            <a:picLocks noGrp="1" noChangeAspect="1"/>
          </p:cNvPicPr>
          <p:nvPr>
            <p:ph idx="1"/>
          </p:nvPr>
        </p:nvPicPr>
        <p:blipFill>
          <a:blip r:embed="rId2"/>
          <a:stretch>
            <a:fillRect/>
          </a:stretch>
        </p:blipFill>
        <p:spPr>
          <a:xfrm>
            <a:off x="533400" y="1676400"/>
            <a:ext cx="7588323" cy="4267200"/>
          </a:xfrm>
          <a:prstGeom prst="rect">
            <a:avLst/>
          </a:prstGeom>
        </p:spPr>
      </p:pic>
      <p:sp>
        <p:nvSpPr>
          <p:cNvPr id="4" name="Slide Number Placeholder 3"/>
          <p:cNvSpPr>
            <a:spLocks noGrp="1"/>
          </p:cNvSpPr>
          <p:nvPr>
            <p:ph type="sldNum" sz="quarter" idx="12"/>
          </p:nvPr>
        </p:nvSpPr>
        <p:spPr/>
        <p:txBody>
          <a:bodyPr/>
          <a:lstStyle/>
          <a:p>
            <a:fld id="{200B2350-5261-4F5C-9DF5-EF0D264FC8D2}" type="slidenum">
              <a:rPr lang="en-US" smtClean="0"/>
              <a:pPr/>
              <a:t>42</a:t>
            </a:fld>
            <a:endParaRPr lang="en-US" dirty="0"/>
          </a:p>
        </p:txBody>
      </p:sp>
    </p:spTree>
    <p:extLst>
      <p:ext uri="{BB962C8B-B14F-4D97-AF65-F5344CB8AC3E}">
        <p14:creationId xmlns:p14="http://schemas.microsoft.com/office/powerpoint/2010/main" val="2299880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610600" cy="1312652"/>
          </a:xfrm>
        </p:spPr>
        <p:txBody>
          <a:bodyPr/>
          <a:lstStyle/>
          <a:p>
            <a:r>
              <a:rPr lang="en-US" sz="2800" dirty="0"/>
              <a:t>FIGURE </a:t>
            </a:r>
            <a:r>
              <a:rPr lang="en-US" sz="2800" dirty="0" smtClean="0"/>
              <a:t>13-9 Amazon's </a:t>
            </a:r>
            <a:r>
              <a:rPr lang="en-US" sz="2800" dirty="0"/>
              <a:t>Echo and Echo Dot are devices placed around the home that you can talk to for interaction with any connected appliance.  </a:t>
            </a:r>
          </a:p>
        </p:txBody>
      </p:sp>
      <p:pic>
        <p:nvPicPr>
          <p:cNvPr id="5" name="Content Placeholder 4"/>
          <p:cNvPicPr>
            <a:picLocks noGrp="1" noChangeAspect="1"/>
          </p:cNvPicPr>
          <p:nvPr>
            <p:ph idx="1"/>
          </p:nvPr>
        </p:nvPicPr>
        <p:blipFill>
          <a:blip r:embed="rId2"/>
          <a:stretch>
            <a:fillRect/>
          </a:stretch>
        </p:blipFill>
        <p:spPr>
          <a:xfrm>
            <a:off x="914400" y="1828800"/>
            <a:ext cx="6914540" cy="3886200"/>
          </a:xfrm>
          <a:prstGeom prst="rect">
            <a:avLst/>
          </a:prstGeom>
        </p:spPr>
      </p:pic>
      <p:sp>
        <p:nvSpPr>
          <p:cNvPr id="4" name="Slide Number Placeholder 3"/>
          <p:cNvSpPr>
            <a:spLocks noGrp="1"/>
          </p:cNvSpPr>
          <p:nvPr>
            <p:ph type="sldNum" sz="quarter" idx="12"/>
          </p:nvPr>
        </p:nvSpPr>
        <p:spPr/>
        <p:txBody>
          <a:bodyPr/>
          <a:lstStyle/>
          <a:p>
            <a:fld id="{200B2350-5261-4F5C-9DF5-EF0D264FC8D2}" type="slidenum">
              <a:rPr lang="en-US" smtClean="0"/>
              <a:pPr/>
              <a:t>43</a:t>
            </a:fld>
            <a:endParaRPr lang="en-US" dirty="0"/>
          </a:p>
        </p:txBody>
      </p:sp>
    </p:spTree>
    <p:extLst>
      <p:ext uri="{BB962C8B-B14F-4D97-AF65-F5344CB8AC3E}">
        <p14:creationId xmlns:p14="http://schemas.microsoft.com/office/powerpoint/2010/main" val="108043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229600" cy="1097280"/>
          </a:xfrm>
        </p:spPr>
        <p:txBody>
          <a:bodyPr/>
          <a:lstStyle/>
          <a:p>
            <a:r>
              <a:rPr lang="en-US" sz="3200" dirty="0" smtClean="0"/>
              <a:t>QUESTION 4:</a:t>
            </a:r>
            <a:endParaRPr lang="en-US" dirty="0">
              <a:solidFill>
                <a:srgbClr val="F8F9D3"/>
              </a:solidFill>
            </a:endParaRPr>
          </a:p>
        </p:txBody>
      </p:sp>
      <p:sp>
        <p:nvSpPr>
          <p:cNvPr id="3" name="Rectangle 2"/>
          <p:cNvSpPr/>
          <p:nvPr/>
        </p:nvSpPr>
        <p:spPr>
          <a:xfrm>
            <a:off x="152400" y="1447800"/>
            <a:ext cx="8991600" cy="4524315"/>
          </a:xfrm>
          <a:prstGeom prst="rect">
            <a:avLst/>
          </a:prstGeom>
        </p:spPr>
        <p:txBody>
          <a:bodyPr wrap="square">
            <a:spAutoFit/>
          </a:bodyPr>
          <a:lstStyle/>
          <a:p>
            <a:r>
              <a:rPr lang="en-US" sz="3600" dirty="0" smtClean="0">
                <a:solidFill>
                  <a:srgbClr val="000000"/>
                </a:solidFill>
              </a:rPr>
              <a:t>Which </a:t>
            </a:r>
            <a:r>
              <a:rPr lang="en-US" sz="3600" dirty="0">
                <a:solidFill>
                  <a:srgbClr val="000000"/>
                </a:solidFill>
              </a:rPr>
              <a:t>of these is a voice control interface you can install on your iPhone to ask your appliance questions “How much time until my roast is finished?"</a:t>
            </a:r>
          </a:p>
          <a:p>
            <a:r>
              <a:rPr lang="en-US" sz="3600" dirty="0">
                <a:solidFill>
                  <a:srgbClr val="000000"/>
                </a:solidFill>
              </a:rPr>
              <a:t>a.	Amazon Echo </a:t>
            </a:r>
          </a:p>
          <a:p>
            <a:r>
              <a:rPr lang="en-US" sz="3600" dirty="0">
                <a:solidFill>
                  <a:srgbClr val="000000"/>
                </a:solidFill>
              </a:rPr>
              <a:t>b.	Bosch Home Connect.</a:t>
            </a:r>
          </a:p>
          <a:p>
            <a:r>
              <a:rPr lang="en-US" sz="3600" dirty="0">
                <a:solidFill>
                  <a:srgbClr val="000000"/>
                </a:solidFill>
              </a:rPr>
              <a:t>c.	Amazon </a:t>
            </a:r>
            <a:r>
              <a:rPr lang="en-US" sz="3600" dirty="0" smtClean="0">
                <a:solidFill>
                  <a:srgbClr val="000000"/>
                </a:solidFill>
              </a:rPr>
              <a:t>Alexa</a:t>
            </a:r>
            <a:endParaRPr lang="en-US" sz="3600" dirty="0">
              <a:solidFill>
                <a:srgbClr val="000000"/>
              </a:solidFill>
            </a:endParaRPr>
          </a:p>
          <a:p>
            <a:r>
              <a:rPr lang="en-US" sz="3600" dirty="0">
                <a:solidFill>
                  <a:srgbClr val="000000"/>
                </a:solidFill>
              </a:rPr>
              <a:t>d.	Dash Replenishment</a:t>
            </a:r>
          </a:p>
        </p:txBody>
      </p:sp>
      <p:sp>
        <p:nvSpPr>
          <p:cNvPr id="4" name="Slide Number Placeholder 3"/>
          <p:cNvSpPr>
            <a:spLocks noGrp="1"/>
          </p:cNvSpPr>
          <p:nvPr>
            <p:ph type="sldNum" sz="quarter" idx="12"/>
          </p:nvPr>
        </p:nvSpPr>
        <p:spPr>
          <a:xfrm>
            <a:off x="8469312" y="0"/>
            <a:ext cx="674688" cy="295952"/>
          </a:xfrm>
        </p:spPr>
        <p:txBody>
          <a:bodyPr/>
          <a:lstStyle/>
          <a:p>
            <a:fld id="{200B2350-5261-4F5C-9DF5-EF0D264FC8D2}" type="slidenum">
              <a:rPr lang="en-US" smtClean="0"/>
              <a:pPr/>
              <a:t>44</a:t>
            </a:fld>
            <a:endParaRPr lang="en-US" dirty="0"/>
          </a:p>
        </p:txBody>
      </p:sp>
    </p:spTree>
    <p:extLst>
      <p:ext uri="{BB962C8B-B14F-4D97-AF65-F5344CB8AC3E}">
        <p14:creationId xmlns:p14="http://schemas.microsoft.com/office/powerpoint/2010/main" val="4276783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229600" cy="1097280"/>
          </a:xfrm>
        </p:spPr>
        <p:txBody>
          <a:bodyPr/>
          <a:lstStyle/>
          <a:p>
            <a:r>
              <a:rPr lang="en-US" sz="3200" dirty="0" smtClean="0"/>
              <a:t>ANSWER 4:</a:t>
            </a:r>
            <a:endParaRPr lang="en-US" sz="3200" dirty="0">
              <a:solidFill>
                <a:srgbClr val="F8F9D3"/>
              </a:solidFill>
            </a:endParaRPr>
          </a:p>
        </p:txBody>
      </p:sp>
      <p:sp>
        <p:nvSpPr>
          <p:cNvPr id="6" name="Rectangle 5"/>
          <p:cNvSpPr/>
          <p:nvPr/>
        </p:nvSpPr>
        <p:spPr>
          <a:xfrm>
            <a:off x="486032" y="1657737"/>
            <a:ext cx="8534400" cy="707886"/>
          </a:xfrm>
          <a:prstGeom prst="rect">
            <a:avLst/>
          </a:prstGeom>
        </p:spPr>
        <p:txBody>
          <a:bodyPr wrap="square">
            <a:spAutoFit/>
          </a:bodyPr>
          <a:lstStyle/>
          <a:p>
            <a:r>
              <a:rPr lang="en-US" sz="4000" dirty="0">
                <a:solidFill>
                  <a:srgbClr val="000000"/>
                </a:solidFill>
              </a:rPr>
              <a:t>Amazon Alexa</a:t>
            </a:r>
          </a:p>
        </p:txBody>
      </p:sp>
      <p:sp>
        <p:nvSpPr>
          <p:cNvPr id="3" name="Slide Number Placeholder 2"/>
          <p:cNvSpPr>
            <a:spLocks noGrp="1"/>
          </p:cNvSpPr>
          <p:nvPr>
            <p:ph type="sldNum" sz="quarter" idx="12"/>
          </p:nvPr>
        </p:nvSpPr>
        <p:spPr>
          <a:xfrm>
            <a:off x="8469312" y="0"/>
            <a:ext cx="674688" cy="295952"/>
          </a:xfrm>
        </p:spPr>
        <p:txBody>
          <a:bodyPr/>
          <a:lstStyle/>
          <a:p>
            <a:fld id="{200B2350-5261-4F5C-9DF5-EF0D264FC8D2}" type="slidenum">
              <a:rPr lang="en-US" smtClean="0"/>
              <a:pPr/>
              <a:t>45</a:t>
            </a:fld>
            <a:endParaRPr lang="en-US" dirty="0"/>
          </a:p>
        </p:txBody>
      </p:sp>
    </p:spTree>
    <p:extLst>
      <p:ext uri="{BB962C8B-B14F-4D97-AF65-F5344CB8AC3E}">
        <p14:creationId xmlns:p14="http://schemas.microsoft.com/office/powerpoint/2010/main" val="3770240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839200" cy="1312652"/>
          </a:xfrm>
        </p:spPr>
        <p:txBody>
          <a:bodyPr/>
          <a:lstStyle/>
          <a:p>
            <a:r>
              <a:rPr lang="en-US" sz="2000" dirty="0"/>
              <a:t>FIGURE </a:t>
            </a:r>
            <a:r>
              <a:rPr lang="en-US" sz="2000" dirty="0" smtClean="0"/>
              <a:t>13-10 Dash </a:t>
            </a:r>
            <a:r>
              <a:rPr lang="en-US" sz="2000" dirty="0"/>
              <a:t>Replenishment is another Amazon service. If your dishwasher, for example, supports Dash Replenishment, it will automatically count off the number of detergent pods it knows you have left, and automatically purchase new pods from Amazon which will arrive before you run out    </a:t>
            </a:r>
          </a:p>
        </p:txBody>
      </p:sp>
      <p:sp>
        <p:nvSpPr>
          <p:cNvPr id="4" name="Slide Number Placeholder 3"/>
          <p:cNvSpPr>
            <a:spLocks noGrp="1"/>
          </p:cNvSpPr>
          <p:nvPr>
            <p:ph type="sldNum" sz="quarter" idx="12"/>
          </p:nvPr>
        </p:nvSpPr>
        <p:spPr/>
        <p:txBody>
          <a:bodyPr/>
          <a:lstStyle/>
          <a:p>
            <a:fld id="{200B2350-5261-4F5C-9DF5-EF0D264FC8D2}" type="slidenum">
              <a:rPr lang="en-US" smtClean="0"/>
              <a:pPr/>
              <a:t>46</a:t>
            </a:fld>
            <a:endParaRPr lang="en-US" dirty="0"/>
          </a:p>
        </p:txBody>
      </p:sp>
      <p:pic>
        <p:nvPicPr>
          <p:cNvPr id="6" name="Content Placeholder 5"/>
          <p:cNvPicPr>
            <a:picLocks noGrp="1" noChangeAspect="1"/>
          </p:cNvPicPr>
          <p:nvPr>
            <p:ph idx="1"/>
          </p:nvPr>
        </p:nvPicPr>
        <p:blipFill>
          <a:blip r:embed="rId2"/>
          <a:stretch>
            <a:fillRect/>
          </a:stretch>
        </p:blipFill>
        <p:spPr>
          <a:xfrm>
            <a:off x="1055052" y="1447800"/>
            <a:ext cx="6729964" cy="4724400"/>
          </a:xfrm>
          <a:prstGeom prst="rect">
            <a:avLst/>
          </a:prstGeom>
        </p:spPr>
      </p:pic>
    </p:spTree>
    <p:extLst>
      <p:ext uri="{BB962C8B-B14F-4D97-AF65-F5344CB8AC3E}">
        <p14:creationId xmlns:p14="http://schemas.microsoft.com/office/powerpoint/2010/main" val="2601900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610600" cy="1312652"/>
          </a:xfrm>
        </p:spPr>
        <p:txBody>
          <a:bodyPr/>
          <a:lstStyle/>
          <a:p>
            <a:r>
              <a:rPr lang="en-US" sz="2800" dirty="0"/>
              <a:t>FIGURE </a:t>
            </a:r>
            <a:r>
              <a:rPr lang="en-US" sz="2800" dirty="0" smtClean="0"/>
              <a:t>13-11 Media </a:t>
            </a:r>
            <a:r>
              <a:rPr lang="en-US" sz="2800" dirty="0"/>
              <a:t>experts look at big data </a:t>
            </a:r>
            <a:r>
              <a:rPr lang="en-US" sz="2800" dirty="0" smtClean="0"/>
              <a:t>as </a:t>
            </a:r>
            <a:r>
              <a:rPr lang="en-US" sz="2800" dirty="0"/>
              <a:t>so many actionable points of information about millions of people.  </a:t>
            </a:r>
          </a:p>
        </p:txBody>
      </p:sp>
      <p:pic>
        <p:nvPicPr>
          <p:cNvPr id="5" name="Content Placeholder 4"/>
          <p:cNvPicPr>
            <a:picLocks noGrp="1" noChangeAspect="1"/>
          </p:cNvPicPr>
          <p:nvPr>
            <p:ph idx="1"/>
          </p:nvPr>
        </p:nvPicPr>
        <p:blipFill>
          <a:blip r:embed="rId2"/>
          <a:stretch>
            <a:fillRect/>
          </a:stretch>
        </p:blipFill>
        <p:spPr>
          <a:xfrm>
            <a:off x="1143000" y="1447800"/>
            <a:ext cx="6520059" cy="4890044"/>
          </a:xfrm>
          <a:prstGeom prst="rect">
            <a:avLst/>
          </a:prstGeom>
        </p:spPr>
      </p:pic>
      <p:sp>
        <p:nvSpPr>
          <p:cNvPr id="4" name="Slide Number Placeholder 3"/>
          <p:cNvSpPr>
            <a:spLocks noGrp="1"/>
          </p:cNvSpPr>
          <p:nvPr>
            <p:ph type="sldNum" sz="quarter" idx="12"/>
          </p:nvPr>
        </p:nvSpPr>
        <p:spPr/>
        <p:txBody>
          <a:bodyPr/>
          <a:lstStyle/>
          <a:p>
            <a:fld id="{200B2350-5261-4F5C-9DF5-EF0D264FC8D2}" type="slidenum">
              <a:rPr lang="en-US" smtClean="0"/>
              <a:pPr/>
              <a:t>47</a:t>
            </a:fld>
            <a:endParaRPr lang="en-US" dirty="0"/>
          </a:p>
        </p:txBody>
      </p:sp>
    </p:spTree>
    <p:extLst>
      <p:ext uri="{BB962C8B-B14F-4D97-AF65-F5344CB8AC3E}">
        <p14:creationId xmlns:p14="http://schemas.microsoft.com/office/powerpoint/2010/main" val="2104559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IoT </a:t>
            </a:r>
            <a:r>
              <a:rPr lang="en-US" dirty="0"/>
              <a:t>MEDIA AND BIG </a:t>
            </a:r>
            <a:r>
              <a:rPr lang="en-US" dirty="0" smtClean="0"/>
              <a:t>DATA</a:t>
            </a:r>
            <a:endParaRPr lang="en-US" dirty="0"/>
          </a:p>
        </p:txBody>
      </p:sp>
      <p:sp>
        <p:nvSpPr>
          <p:cNvPr id="3" name="Content Placeholder 2"/>
          <p:cNvSpPr>
            <a:spLocks noGrp="1"/>
          </p:cNvSpPr>
          <p:nvPr>
            <p:ph idx="1"/>
          </p:nvPr>
        </p:nvSpPr>
        <p:spPr/>
        <p:txBody>
          <a:bodyPr/>
          <a:lstStyle/>
          <a:p>
            <a:r>
              <a:rPr lang="en-US" b="1" dirty="0"/>
              <a:t>Data-Mining &amp; </a:t>
            </a:r>
            <a:r>
              <a:rPr lang="en-US" b="1" dirty="0" smtClean="0"/>
              <a:t>Capture</a:t>
            </a:r>
          </a:p>
          <a:p>
            <a:pPr lvl="1"/>
            <a:r>
              <a:rPr lang="en-US" dirty="0" smtClean="0"/>
              <a:t>Retrieval </a:t>
            </a:r>
            <a:r>
              <a:rPr lang="en-US" dirty="0"/>
              <a:t>and retention of information </a:t>
            </a:r>
            <a:endParaRPr lang="en-US" dirty="0" smtClean="0"/>
          </a:p>
          <a:p>
            <a:pPr lvl="1"/>
            <a:r>
              <a:rPr lang="en-US" dirty="0" smtClean="0"/>
              <a:t>From </a:t>
            </a:r>
            <a:r>
              <a:rPr lang="en-US" dirty="0"/>
              <a:t>a document using methods other than data </a:t>
            </a:r>
            <a:r>
              <a:rPr lang="en-US" dirty="0" smtClean="0"/>
              <a:t>entry</a:t>
            </a:r>
          </a:p>
          <a:p>
            <a:pPr lvl="1"/>
            <a:r>
              <a:rPr lang="en-US" dirty="0" smtClean="0"/>
              <a:t>Ability </a:t>
            </a:r>
            <a:r>
              <a:rPr lang="en-US" dirty="0"/>
              <a:t>to automate this information retrieval </a:t>
            </a:r>
            <a:endParaRPr lang="en-US" dirty="0" smtClean="0"/>
          </a:p>
          <a:p>
            <a:pPr lvl="1"/>
            <a:r>
              <a:rPr lang="en-US" dirty="0" smtClean="0"/>
              <a:t>Data </a:t>
            </a:r>
            <a:r>
              <a:rPr lang="en-US" dirty="0"/>
              <a:t>entry would be inefficient, costly or inapplicable.  </a:t>
            </a:r>
            <a:endParaRPr lang="en-US" dirty="0" smtClean="0"/>
          </a:p>
          <a:p>
            <a:pPr lvl="1"/>
            <a:r>
              <a:rPr lang="en-US" dirty="0"/>
              <a:t>O</a:t>
            </a:r>
            <a:r>
              <a:rPr lang="en-US" dirty="0" smtClean="0"/>
              <a:t>pportunity </a:t>
            </a:r>
            <a:r>
              <a:rPr lang="en-US" dirty="0"/>
              <a:t>to measure, collect and analyze </a:t>
            </a:r>
            <a:endParaRPr lang="en-US" dirty="0" smtClean="0"/>
          </a:p>
          <a:p>
            <a:pPr lvl="1"/>
            <a:r>
              <a:rPr lang="en-US" dirty="0" smtClean="0"/>
              <a:t>Behavioral </a:t>
            </a:r>
            <a:r>
              <a:rPr lang="en-US" dirty="0"/>
              <a:t>statistic data with regard to </a:t>
            </a:r>
            <a:endParaRPr lang="en-US" dirty="0" smtClean="0"/>
          </a:p>
          <a:p>
            <a:pPr lvl="1"/>
            <a:r>
              <a:rPr lang="en-US" dirty="0" smtClean="0"/>
              <a:t>World </a:t>
            </a:r>
            <a:r>
              <a:rPr lang="en-US" dirty="0"/>
              <a:t>is doing or not doing to sustain </a:t>
            </a:r>
            <a:r>
              <a:rPr lang="en-US" dirty="0" smtClean="0"/>
              <a:t>environment </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48</a:t>
            </a:fld>
            <a:endParaRPr lang="en-US" dirty="0"/>
          </a:p>
        </p:txBody>
      </p:sp>
    </p:spTree>
    <p:extLst>
      <p:ext uri="{BB962C8B-B14F-4D97-AF65-F5344CB8AC3E}">
        <p14:creationId xmlns:p14="http://schemas.microsoft.com/office/powerpoint/2010/main" val="2838160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a:t>
            </a:r>
            <a:r>
              <a:rPr lang="en-US" dirty="0" smtClean="0"/>
              <a:t>13-12 Data </a:t>
            </a:r>
            <a:r>
              <a:rPr lang="en-US" dirty="0"/>
              <a:t>capture workflow </a:t>
            </a:r>
          </a:p>
        </p:txBody>
      </p:sp>
      <p:pic>
        <p:nvPicPr>
          <p:cNvPr id="5" name="Content Placeholder 4"/>
          <p:cNvPicPr>
            <a:picLocks noGrp="1" noChangeAspect="1"/>
          </p:cNvPicPr>
          <p:nvPr>
            <p:ph idx="1"/>
          </p:nvPr>
        </p:nvPicPr>
        <p:blipFill>
          <a:blip r:embed="rId2"/>
          <a:stretch>
            <a:fillRect/>
          </a:stretch>
        </p:blipFill>
        <p:spPr>
          <a:xfrm>
            <a:off x="1371600" y="1490840"/>
            <a:ext cx="5943600" cy="4833760"/>
          </a:xfrm>
          <a:prstGeom prst="rect">
            <a:avLst/>
          </a:prstGeom>
        </p:spPr>
      </p:pic>
      <p:sp>
        <p:nvSpPr>
          <p:cNvPr id="4" name="Slide Number Placeholder 3"/>
          <p:cNvSpPr>
            <a:spLocks noGrp="1"/>
          </p:cNvSpPr>
          <p:nvPr>
            <p:ph type="sldNum" sz="quarter" idx="12"/>
          </p:nvPr>
        </p:nvSpPr>
        <p:spPr/>
        <p:txBody>
          <a:bodyPr/>
          <a:lstStyle/>
          <a:p>
            <a:fld id="{200B2350-5261-4F5C-9DF5-EF0D264FC8D2}" type="slidenum">
              <a:rPr lang="en-US" smtClean="0"/>
              <a:pPr/>
              <a:t>49</a:t>
            </a:fld>
            <a:endParaRPr lang="en-US" dirty="0"/>
          </a:p>
        </p:txBody>
      </p:sp>
    </p:spTree>
    <p:extLst>
      <p:ext uri="{BB962C8B-B14F-4D97-AF65-F5344CB8AC3E}">
        <p14:creationId xmlns:p14="http://schemas.microsoft.com/office/powerpoint/2010/main" val="620846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229600" cy="1097280"/>
          </a:xfrm>
        </p:spPr>
        <p:txBody>
          <a:bodyPr/>
          <a:lstStyle/>
          <a:p>
            <a:r>
              <a:rPr lang="en-US" sz="3200" dirty="0" smtClean="0"/>
              <a:t>ANSWER 1:</a:t>
            </a:r>
            <a:endParaRPr lang="en-US" sz="3200" dirty="0">
              <a:solidFill>
                <a:srgbClr val="F8F9D3"/>
              </a:solidFill>
            </a:endParaRPr>
          </a:p>
        </p:txBody>
      </p:sp>
      <p:sp>
        <p:nvSpPr>
          <p:cNvPr id="6" name="Rectangle 5"/>
          <p:cNvSpPr/>
          <p:nvPr/>
        </p:nvSpPr>
        <p:spPr>
          <a:xfrm>
            <a:off x="436605" y="1859280"/>
            <a:ext cx="8534400" cy="707886"/>
          </a:xfrm>
          <a:prstGeom prst="rect">
            <a:avLst/>
          </a:prstGeom>
        </p:spPr>
        <p:txBody>
          <a:bodyPr wrap="square">
            <a:spAutoFit/>
          </a:bodyPr>
          <a:lstStyle/>
          <a:p>
            <a:r>
              <a:rPr lang="en-US" sz="4000" dirty="0">
                <a:solidFill>
                  <a:srgbClr val="000000"/>
                </a:solidFill>
              </a:rPr>
              <a:t>The Internet of Things</a:t>
            </a:r>
          </a:p>
        </p:txBody>
      </p:sp>
      <p:sp>
        <p:nvSpPr>
          <p:cNvPr id="3" name="Slide Number Placeholder 2"/>
          <p:cNvSpPr>
            <a:spLocks noGrp="1"/>
          </p:cNvSpPr>
          <p:nvPr>
            <p:ph type="sldNum" sz="quarter" idx="12"/>
          </p:nvPr>
        </p:nvSpPr>
        <p:spPr>
          <a:xfrm>
            <a:off x="8469312" y="0"/>
            <a:ext cx="674688" cy="295952"/>
          </a:xfrm>
        </p:spPr>
        <p:txBody>
          <a:bodyPr/>
          <a:lstStyle/>
          <a:p>
            <a:fld id="{200B2350-5261-4F5C-9DF5-EF0D264FC8D2}" type="slidenum">
              <a:rPr lang="en-US" smtClean="0"/>
              <a:pPr/>
              <a:t>5</a:t>
            </a:fld>
            <a:endParaRPr lang="en-US" dirty="0"/>
          </a:p>
        </p:txBody>
      </p:sp>
    </p:spTree>
    <p:extLst>
      <p:ext uri="{BB962C8B-B14F-4D97-AF65-F5344CB8AC3E}">
        <p14:creationId xmlns:p14="http://schemas.microsoft.com/office/powerpoint/2010/main" val="1981835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SUSTAINABILITY </a:t>
            </a:r>
            <a:r>
              <a:rPr lang="en-US" dirty="0" smtClean="0"/>
              <a:t>MONITORING 1.</a:t>
            </a:r>
            <a:endParaRPr lang="en-US" dirty="0"/>
          </a:p>
        </p:txBody>
      </p:sp>
      <p:sp>
        <p:nvSpPr>
          <p:cNvPr id="3" name="Content Placeholder 2"/>
          <p:cNvSpPr>
            <a:spLocks noGrp="1"/>
          </p:cNvSpPr>
          <p:nvPr>
            <p:ph idx="1"/>
          </p:nvPr>
        </p:nvSpPr>
        <p:spPr>
          <a:xfrm>
            <a:off x="457200" y="1447800"/>
            <a:ext cx="8458200" cy="4525963"/>
          </a:xfrm>
        </p:spPr>
        <p:txBody>
          <a:bodyPr/>
          <a:lstStyle/>
          <a:p>
            <a:r>
              <a:rPr lang="en-US" b="1" dirty="0" smtClean="0"/>
              <a:t>Sensors Used To Monitor</a:t>
            </a:r>
            <a:endParaRPr lang="en-US" b="1" dirty="0"/>
          </a:p>
          <a:p>
            <a:pPr lvl="1"/>
            <a:r>
              <a:rPr lang="en-US" dirty="0"/>
              <a:t>Environmental monitoring applications of </a:t>
            </a:r>
            <a:endParaRPr lang="en-US" dirty="0" smtClean="0"/>
          </a:p>
          <a:p>
            <a:pPr lvl="1"/>
            <a:r>
              <a:rPr lang="en-US" dirty="0"/>
              <a:t>S</a:t>
            </a:r>
            <a:r>
              <a:rPr lang="en-US" dirty="0" smtClean="0"/>
              <a:t>ensors </a:t>
            </a:r>
            <a:r>
              <a:rPr lang="en-US" dirty="0"/>
              <a:t>to assist in environmental </a:t>
            </a:r>
            <a:r>
              <a:rPr lang="en-US" dirty="0" smtClean="0"/>
              <a:t>protection</a:t>
            </a:r>
          </a:p>
          <a:p>
            <a:pPr lvl="2"/>
            <a:r>
              <a:rPr lang="en-US" dirty="0" smtClean="0"/>
              <a:t>Monitoring </a:t>
            </a:r>
            <a:r>
              <a:rPr lang="en-US" dirty="0"/>
              <a:t>air or water quality, atmospheric </a:t>
            </a:r>
            <a:endParaRPr lang="en-US" dirty="0" smtClean="0"/>
          </a:p>
          <a:p>
            <a:pPr lvl="3"/>
            <a:r>
              <a:rPr lang="en-US" dirty="0" smtClean="0"/>
              <a:t>Soil </a:t>
            </a:r>
            <a:r>
              <a:rPr lang="en-US" dirty="0"/>
              <a:t>conditions toward greater </a:t>
            </a:r>
            <a:r>
              <a:rPr lang="en-US" dirty="0" smtClean="0"/>
              <a:t>sustainability</a:t>
            </a:r>
          </a:p>
          <a:p>
            <a:pPr lvl="2"/>
            <a:r>
              <a:rPr lang="en-US" dirty="0" smtClean="0"/>
              <a:t>Devices </a:t>
            </a:r>
            <a:r>
              <a:rPr lang="en-US" dirty="0"/>
              <a:t>connected to the </a:t>
            </a:r>
            <a:r>
              <a:rPr lang="en-US" dirty="0" smtClean="0"/>
              <a:t>Internet</a:t>
            </a:r>
          </a:p>
          <a:p>
            <a:pPr lvl="2"/>
            <a:r>
              <a:rPr lang="en-US" dirty="0" smtClean="0"/>
              <a:t>Means earthquake </a:t>
            </a:r>
            <a:r>
              <a:rPr lang="en-US" dirty="0"/>
              <a:t>or tsunami early-warning systems </a:t>
            </a:r>
            <a:endParaRPr lang="en-US" dirty="0" smtClean="0"/>
          </a:p>
          <a:p>
            <a:pPr lvl="2"/>
            <a:r>
              <a:rPr lang="en-US" dirty="0" smtClean="0"/>
              <a:t>Used </a:t>
            </a:r>
            <a:r>
              <a:rPr lang="en-US" dirty="0"/>
              <a:t>by emergency services to provide more effective </a:t>
            </a:r>
            <a:r>
              <a:rPr lang="en-US" dirty="0" smtClean="0"/>
              <a:t>aid </a:t>
            </a:r>
            <a:endParaRPr lang="en-US" dirty="0"/>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50</a:t>
            </a:fld>
            <a:endParaRPr lang="en-US" dirty="0"/>
          </a:p>
        </p:txBody>
      </p:sp>
    </p:spTree>
    <p:extLst>
      <p:ext uri="{BB962C8B-B14F-4D97-AF65-F5344CB8AC3E}">
        <p14:creationId xmlns:p14="http://schemas.microsoft.com/office/powerpoint/2010/main" val="3566254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SUSTAINABILITY </a:t>
            </a:r>
            <a:r>
              <a:rPr lang="en-US" dirty="0" smtClean="0"/>
              <a:t>MONITORING 2.</a:t>
            </a:r>
            <a:endParaRPr lang="en-US" dirty="0"/>
          </a:p>
        </p:txBody>
      </p:sp>
      <p:sp>
        <p:nvSpPr>
          <p:cNvPr id="3" name="Content Placeholder 2"/>
          <p:cNvSpPr>
            <a:spLocks noGrp="1"/>
          </p:cNvSpPr>
          <p:nvPr>
            <p:ph idx="1"/>
          </p:nvPr>
        </p:nvSpPr>
        <p:spPr/>
        <p:txBody>
          <a:bodyPr/>
          <a:lstStyle/>
          <a:p>
            <a:r>
              <a:rPr lang="en-US" b="1" dirty="0"/>
              <a:t>IoT in Manufacturing </a:t>
            </a:r>
            <a:r>
              <a:rPr lang="en-US" b="1" dirty="0" smtClean="0"/>
              <a:t>Toward </a:t>
            </a:r>
            <a:r>
              <a:rPr lang="en-US" b="1" dirty="0"/>
              <a:t>Sustainability</a:t>
            </a:r>
          </a:p>
          <a:p>
            <a:pPr lvl="1"/>
            <a:r>
              <a:rPr lang="en-US" dirty="0" smtClean="0"/>
              <a:t>Smart </a:t>
            </a:r>
            <a:r>
              <a:rPr lang="en-US" dirty="0"/>
              <a:t>device systems </a:t>
            </a:r>
            <a:endParaRPr lang="en-US" dirty="0" smtClean="0"/>
          </a:p>
          <a:p>
            <a:pPr lvl="2"/>
            <a:r>
              <a:rPr lang="en-US" dirty="0" smtClean="0"/>
              <a:t>Enable </a:t>
            </a:r>
            <a:r>
              <a:rPr lang="en-US" dirty="0"/>
              <a:t>rapid manufacturing of new </a:t>
            </a:r>
            <a:r>
              <a:rPr lang="en-US" dirty="0" smtClean="0"/>
              <a:t>products</a:t>
            </a:r>
          </a:p>
          <a:p>
            <a:pPr lvl="2"/>
            <a:r>
              <a:rPr lang="en-US" dirty="0" smtClean="0"/>
              <a:t>Dynamic </a:t>
            </a:r>
            <a:r>
              <a:rPr lang="en-US" dirty="0"/>
              <a:t>response to product </a:t>
            </a:r>
            <a:r>
              <a:rPr lang="en-US" dirty="0" smtClean="0"/>
              <a:t>demands</a:t>
            </a:r>
          </a:p>
          <a:p>
            <a:pPr lvl="2"/>
            <a:r>
              <a:rPr lang="en-US" dirty="0" smtClean="0"/>
              <a:t>Real-time </a:t>
            </a:r>
            <a:r>
              <a:rPr lang="en-US" dirty="0"/>
              <a:t>optimization of manufacturing </a:t>
            </a:r>
            <a:r>
              <a:rPr lang="en-US" dirty="0" smtClean="0"/>
              <a:t>production</a:t>
            </a:r>
          </a:p>
          <a:p>
            <a:pPr lvl="2"/>
            <a:r>
              <a:rPr lang="en-US" dirty="0" smtClean="0"/>
              <a:t>Reduce </a:t>
            </a:r>
            <a:r>
              <a:rPr lang="en-US" dirty="0"/>
              <a:t>energy consumption and conserve material </a:t>
            </a:r>
            <a:r>
              <a:rPr lang="en-US" dirty="0" smtClean="0"/>
              <a:t>use</a:t>
            </a:r>
          </a:p>
          <a:p>
            <a:pPr lvl="2"/>
            <a:r>
              <a:rPr lang="en-US" dirty="0" smtClean="0"/>
              <a:t>Smart </a:t>
            </a:r>
            <a:r>
              <a:rPr lang="en-US" dirty="0"/>
              <a:t>manufacturing management systems </a:t>
            </a:r>
            <a:endParaRPr lang="en-US" dirty="0" smtClean="0"/>
          </a:p>
          <a:p>
            <a:pPr lvl="3"/>
            <a:r>
              <a:rPr lang="en-US" dirty="0" smtClean="0"/>
              <a:t>Integrated </a:t>
            </a:r>
            <a:r>
              <a:rPr lang="en-US" dirty="0"/>
              <a:t>with </a:t>
            </a:r>
            <a:r>
              <a:rPr lang="en-US" dirty="0" smtClean="0"/>
              <a:t>Smart Grid enabling </a:t>
            </a:r>
            <a:r>
              <a:rPr lang="en-US" dirty="0"/>
              <a:t>real-time energy </a:t>
            </a:r>
            <a:r>
              <a:rPr lang="en-US" dirty="0" smtClean="0"/>
              <a:t>optimization</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51</a:t>
            </a:fld>
            <a:endParaRPr lang="en-US" dirty="0"/>
          </a:p>
        </p:txBody>
      </p:sp>
    </p:spTree>
    <p:extLst>
      <p:ext uri="{BB962C8B-B14F-4D97-AF65-F5344CB8AC3E}">
        <p14:creationId xmlns:p14="http://schemas.microsoft.com/office/powerpoint/2010/main" val="4049639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SUSTAINABILITY </a:t>
            </a:r>
            <a:r>
              <a:rPr lang="en-US" dirty="0" smtClean="0"/>
              <a:t>MONITORING 3.</a:t>
            </a:r>
            <a:endParaRPr lang="en-US" dirty="0"/>
          </a:p>
        </p:txBody>
      </p:sp>
      <p:sp>
        <p:nvSpPr>
          <p:cNvPr id="3" name="Content Placeholder 2"/>
          <p:cNvSpPr>
            <a:spLocks noGrp="1"/>
          </p:cNvSpPr>
          <p:nvPr>
            <p:ph idx="1"/>
          </p:nvPr>
        </p:nvSpPr>
        <p:spPr>
          <a:xfrm>
            <a:off x="381000" y="1447800"/>
            <a:ext cx="8610600" cy="4525963"/>
          </a:xfrm>
        </p:spPr>
        <p:txBody>
          <a:bodyPr/>
          <a:lstStyle/>
          <a:p>
            <a:r>
              <a:rPr lang="en-US" b="1" dirty="0"/>
              <a:t>IoT in Energy Management </a:t>
            </a:r>
            <a:r>
              <a:rPr lang="en-US" b="1" dirty="0" smtClean="0"/>
              <a:t>Toward </a:t>
            </a:r>
            <a:r>
              <a:rPr lang="en-US" b="1" dirty="0"/>
              <a:t>Sustainability</a:t>
            </a:r>
          </a:p>
          <a:p>
            <a:pPr lvl="1"/>
            <a:r>
              <a:rPr lang="en-US" dirty="0" smtClean="0"/>
              <a:t>Sensing </a:t>
            </a:r>
            <a:r>
              <a:rPr lang="en-US" dirty="0"/>
              <a:t>and actuation </a:t>
            </a:r>
            <a:r>
              <a:rPr lang="en-US" dirty="0" smtClean="0"/>
              <a:t>systems</a:t>
            </a:r>
          </a:p>
          <a:p>
            <a:pPr lvl="2"/>
            <a:r>
              <a:rPr lang="en-US" dirty="0" smtClean="0"/>
              <a:t>Connected </a:t>
            </a:r>
            <a:r>
              <a:rPr lang="en-US" dirty="0"/>
              <a:t>to </a:t>
            </a:r>
            <a:r>
              <a:rPr lang="en-US" dirty="0" smtClean="0"/>
              <a:t>Cloud </a:t>
            </a:r>
            <a:r>
              <a:rPr lang="en-US" dirty="0"/>
              <a:t>can optimize </a:t>
            </a:r>
            <a:endParaRPr lang="en-US" dirty="0" smtClean="0"/>
          </a:p>
          <a:p>
            <a:pPr lvl="2"/>
            <a:r>
              <a:rPr lang="en-US" dirty="0" smtClean="0"/>
              <a:t>Energy </a:t>
            </a:r>
            <a:r>
              <a:rPr lang="en-US" dirty="0"/>
              <a:t>consumption through precise </a:t>
            </a:r>
            <a:r>
              <a:rPr lang="en-US" dirty="0" smtClean="0"/>
              <a:t>measuring</a:t>
            </a:r>
          </a:p>
          <a:p>
            <a:pPr lvl="2"/>
            <a:r>
              <a:rPr lang="en-US" dirty="0" smtClean="0"/>
              <a:t>Integrated </a:t>
            </a:r>
            <a:r>
              <a:rPr lang="en-US" dirty="0"/>
              <a:t>into all forms of energy consuming devices </a:t>
            </a:r>
            <a:endParaRPr lang="en-US" dirty="0" smtClean="0"/>
          </a:p>
          <a:p>
            <a:pPr lvl="3"/>
            <a:r>
              <a:rPr lang="en-US" dirty="0" smtClean="0"/>
              <a:t>(</a:t>
            </a:r>
            <a:r>
              <a:rPr lang="en-US" dirty="0"/>
              <a:t>switches, power outlets, bulbs, televisions, etc</a:t>
            </a:r>
            <a:r>
              <a:rPr lang="en-US" dirty="0" smtClean="0"/>
              <a:t>.)</a:t>
            </a:r>
          </a:p>
          <a:p>
            <a:pPr lvl="2"/>
            <a:r>
              <a:rPr lang="en-US" dirty="0" smtClean="0"/>
              <a:t>Communicate </a:t>
            </a:r>
            <a:r>
              <a:rPr lang="en-US" dirty="0"/>
              <a:t>with the utility supply company </a:t>
            </a:r>
          </a:p>
        </p:txBody>
      </p:sp>
      <p:sp>
        <p:nvSpPr>
          <p:cNvPr id="4" name="Slide Number Placeholder 3"/>
          <p:cNvSpPr>
            <a:spLocks noGrp="1"/>
          </p:cNvSpPr>
          <p:nvPr>
            <p:ph type="sldNum" sz="quarter" idx="12"/>
          </p:nvPr>
        </p:nvSpPr>
        <p:spPr/>
        <p:txBody>
          <a:bodyPr/>
          <a:lstStyle/>
          <a:p>
            <a:fld id="{200B2350-5261-4F5C-9DF5-EF0D264FC8D2}" type="slidenum">
              <a:rPr lang="en-US" smtClean="0"/>
              <a:pPr/>
              <a:t>52</a:t>
            </a:fld>
            <a:endParaRPr lang="en-US" dirty="0"/>
          </a:p>
        </p:txBody>
      </p:sp>
    </p:spTree>
    <p:extLst>
      <p:ext uri="{BB962C8B-B14F-4D97-AF65-F5344CB8AC3E}">
        <p14:creationId xmlns:p14="http://schemas.microsoft.com/office/powerpoint/2010/main" val="2996303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915400" cy="1097280"/>
          </a:xfrm>
        </p:spPr>
        <p:txBody>
          <a:bodyPr/>
          <a:lstStyle/>
          <a:p>
            <a:r>
              <a:rPr lang="en-US" sz="2200" dirty="0"/>
              <a:t>FIGURE </a:t>
            </a:r>
            <a:r>
              <a:rPr lang="en-US" sz="2200" dirty="0" smtClean="0"/>
              <a:t>13-13 Meter Hero </a:t>
            </a:r>
            <a:r>
              <a:rPr lang="en-US" sz="2200" dirty="0"/>
              <a:t>is a Web-based utility monitoring tool, which is designed to inspire the conservation of water and energy through cash rebates sponsored by businesses with sustainability goals.   </a:t>
            </a:r>
          </a:p>
        </p:txBody>
      </p:sp>
      <p:pic>
        <p:nvPicPr>
          <p:cNvPr id="5" name="Content Placeholder 4"/>
          <p:cNvPicPr>
            <a:picLocks noGrp="1" noChangeAspect="1"/>
          </p:cNvPicPr>
          <p:nvPr>
            <p:ph idx="1"/>
          </p:nvPr>
        </p:nvPicPr>
        <p:blipFill>
          <a:blip r:embed="rId2"/>
          <a:stretch>
            <a:fillRect/>
          </a:stretch>
        </p:blipFill>
        <p:spPr>
          <a:xfrm>
            <a:off x="759516" y="1752600"/>
            <a:ext cx="7548343" cy="4114800"/>
          </a:xfrm>
          <a:prstGeom prst="rect">
            <a:avLst/>
          </a:prstGeom>
        </p:spPr>
      </p:pic>
      <p:sp>
        <p:nvSpPr>
          <p:cNvPr id="4" name="Slide Number Placeholder 3"/>
          <p:cNvSpPr>
            <a:spLocks noGrp="1"/>
          </p:cNvSpPr>
          <p:nvPr>
            <p:ph type="sldNum" sz="quarter" idx="12"/>
          </p:nvPr>
        </p:nvSpPr>
        <p:spPr/>
        <p:txBody>
          <a:bodyPr/>
          <a:lstStyle/>
          <a:p>
            <a:fld id="{200B2350-5261-4F5C-9DF5-EF0D264FC8D2}" type="slidenum">
              <a:rPr lang="en-US" smtClean="0"/>
              <a:pPr/>
              <a:t>53</a:t>
            </a:fld>
            <a:endParaRPr lang="en-US" dirty="0"/>
          </a:p>
        </p:txBody>
      </p:sp>
    </p:spTree>
    <p:extLst>
      <p:ext uri="{BB962C8B-B14F-4D97-AF65-F5344CB8AC3E}">
        <p14:creationId xmlns:p14="http://schemas.microsoft.com/office/powerpoint/2010/main" val="4200906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610600" cy="1097280"/>
          </a:xfrm>
        </p:spPr>
        <p:txBody>
          <a:bodyPr/>
          <a:lstStyle/>
          <a:p>
            <a:r>
              <a:rPr lang="en-US" sz="2400" dirty="0"/>
              <a:t>FIGURE </a:t>
            </a:r>
            <a:r>
              <a:rPr lang="en-US" sz="2400" dirty="0" smtClean="0"/>
              <a:t>13-14 </a:t>
            </a:r>
            <a:r>
              <a:rPr lang="en-US" sz="2400" dirty="0"/>
              <a:t>smart device monitoring of home energy account</a:t>
            </a:r>
            <a:br>
              <a:rPr lang="en-US" sz="2400" dirty="0"/>
            </a:br>
            <a:r>
              <a:rPr lang="en-US" sz="2400" dirty="0"/>
              <a:t>Home energy management is possible using your smart </a:t>
            </a:r>
            <a:r>
              <a:rPr lang="en-US" sz="2400" dirty="0" smtClean="0"/>
              <a:t>phone.</a:t>
            </a:r>
            <a:endParaRPr lang="en-US" sz="2400" dirty="0"/>
          </a:p>
        </p:txBody>
      </p:sp>
      <p:pic>
        <p:nvPicPr>
          <p:cNvPr id="5" name="Content Placeholder 4"/>
          <p:cNvPicPr>
            <a:picLocks noGrp="1" noChangeAspect="1"/>
          </p:cNvPicPr>
          <p:nvPr>
            <p:ph idx="1"/>
          </p:nvPr>
        </p:nvPicPr>
        <p:blipFill>
          <a:blip r:embed="rId2"/>
          <a:stretch>
            <a:fillRect/>
          </a:stretch>
        </p:blipFill>
        <p:spPr>
          <a:xfrm>
            <a:off x="3352800" y="1371600"/>
            <a:ext cx="2514600" cy="4985277"/>
          </a:xfrm>
          <a:prstGeom prst="rect">
            <a:avLst/>
          </a:prstGeom>
        </p:spPr>
      </p:pic>
      <p:sp>
        <p:nvSpPr>
          <p:cNvPr id="4" name="Slide Number Placeholder 3"/>
          <p:cNvSpPr>
            <a:spLocks noGrp="1"/>
          </p:cNvSpPr>
          <p:nvPr>
            <p:ph type="sldNum" sz="quarter" idx="12"/>
          </p:nvPr>
        </p:nvSpPr>
        <p:spPr/>
        <p:txBody>
          <a:bodyPr/>
          <a:lstStyle/>
          <a:p>
            <a:fld id="{200B2350-5261-4F5C-9DF5-EF0D264FC8D2}" type="slidenum">
              <a:rPr lang="en-US" smtClean="0"/>
              <a:pPr/>
              <a:t>54</a:t>
            </a:fld>
            <a:endParaRPr lang="en-US" dirty="0"/>
          </a:p>
        </p:txBody>
      </p:sp>
    </p:spTree>
    <p:extLst>
      <p:ext uri="{BB962C8B-B14F-4D97-AF65-F5344CB8AC3E}">
        <p14:creationId xmlns:p14="http://schemas.microsoft.com/office/powerpoint/2010/main" val="1446281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610600" cy="1097280"/>
          </a:xfrm>
        </p:spPr>
        <p:txBody>
          <a:bodyPr/>
          <a:lstStyle/>
          <a:p>
            <a:r>
              <a:rPr lang="en-US" sz="2400" dirty="0"/>
              <a:t>FIGURE </a:t>
            </a:r>
            <a:r>
              <a:rPr lang="en-US" sz="2400" dirty="0" smtClean="0"/>
              <a:t>13-15 part </a:t>
            </a:r>
            <a:r>
              <a:rPr lang="en-US" sz="2400" dirty="0"/>
              <a:t>of home </a:t>
            </a:r>
            <a:r>
              <a:rPr lang="en-US" sz="2400" dirty="0" smtClean="0"/>
              <a:t>automation called </a:t>
            </a:r>
            <a:r>
              <a:rPr lang="en-US" sz="2400" dirty="0"/>
              <a:t>smart </a:t>
            </a:r>
            <a:r>
              <a:rPr lang="en-US" sz="2400" dirty="0" smtClean="0"/>
              <a:t>lighting.  </a:t>
            </a:r>
            <a:r>
              <a:rPr lang="en-US" sz="2400" dirty="0"/>
              <a:t>Smart bulbs can be controlled directly from your smartphone. </a:t>
            </a:r>
          </a:p>
        </p:txBody>
      </p:sp>
      <p:pic>
        <p:nvPicPr>
          <p:cNvPr id="5" name="Content Placeholder 4"/>
          <p:cNvPicPr>
            <a:picLocks noGrp="1" noChangeAspect="1"/>
          </p:cNvPicPr>
          <p:nvPr>
            <p:ph idx="1"/>
          </p:nvPr>
        </p:nvPicPr>
        <p:blipFill>
          <a:blip r:embed="rId2"/>
          <a:stretch>
            <a:fillRect/>
          </a:stretch>
        </p:blipFill>
        <p:spPr>
          <a:xfrm>
            <a:off x="1523038" y="1447800"/>
            <a:ext cx="5390148" cy="4876800"/>
          </a:xfrm>
          <a:prstGeom prst="rect">
            <a:avLst/>
          </a:prstGeom>
        </p:spPr>
      </p:pic>
      <p:sp>
        <p:nvSpPr>
          <p:cNvPr id="4" name="Slide Number Placeholder 3"/>
          <p:cNvSpPr>
            <a:spLocks noGrp="1"/>
          </p:cNvSpPr>
          <p:nvPr>
            <p:ph type="sldNum" sz="quarter" idx="12"/>
          </p:nvPr>
        </p:nvSpPr>
        <p:spPr/>
        <p:txBody>
          <a:bodyPr/>
          <a:lstStyle/>
          <a:p>
            <a:fld id="{200B2350-5261-4F5C-9DF5-EF0D264FC8D2}" type="slidenum">
              <a:rPr lang="en-US" smtClean="0"/>
              <a:pPr/>
              <a:t>55</a:t>
            </a:fld>
            <a:endParaRPr lang="en-US" dirty="0"/>
          </a:p>
        </p:txBody>
      </p:sp>
    </p:spTree>
    <p:extLst>
      <p:ext uri="{BB962C8B-B14F-4D97-AF65-F5344CB8AC3E}">
        <p14:creationId xmlns:p14="http://schemas.microsoft.com/office/powerpoint/2010/main" val="2870577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SUSTAINABILITY MONITORING </a:t>
            </a:r>
            <a:r>
              <a:rPr lang="en-US" dirty="0" smtClean="0"/>
              <a:t>4.</a:t>
            </a:r>
            <a:endParaRPr lang="en-US" dirty="0"/>
          </a:p>
        </p:txBody>
      </p:sp>
      <p:sp>
        <p:nvSpPr>
          <p:cNvPr id="3" name="Content Placeholder 2"/>
          <p:cNvSpPr>
            <a:spLocks noGrp="1"/>
          </p:cNvSpPr>
          <p:nvPr>
            <p:ph idx="1"/>
          </p:nvPr>
        </p:nvSpPr>
        <p:spPr>
          <a:xfrm>
            <a:off x="228600" y="1447801"/>
            <a:ext cx="8686800" cy="2819400"/>
          </a:xfrm>
        </p:spPr>
        <p:txBody>
          <a:bodyPr/>
          <a:lstStyle/>
          <a:p>
            <a:r>
              <a:rPr lang="en-US" b="1" dirty="0" smtClean="0"/>
              <a:t>Smart Switch or System </a:t>
            </a:r>
          </a:p>
          <a:p>
            <a:pPr lvl="1"/>
            <a:r>
              <a:rPr lang="en-US" dirty="0" smtClean="0"/>
              <a:t>Designed </a:t>
            </a:r>
            <a:r>
              <a:rPr lang="en-US" dirty="0"/>
              <a:t>with a solenoid controlled ON/OFF </a:t>
            </a:r>
            <a:r>
              <a:rPr lang="en-US" dirty="0" smtClean="0"/>
              <a:t>switch</a:t>
            </a:r>
          </a:p>
          <a:p>
            <a:pPr lvl="1"/>
            <a:r>
              <a:rPr lang="en-US" dirty="0" smtClean="0"/>
              <a:t>Immediately </a:t>
            </a:r>
            <a:r>
              <a:rPr lang="en-US" dirty="0"/>
              <a:t>turn </a:t>
            </a:r>
            <a:r>
              <a:rPr lang="en-US" dirty="0" smtClean="0"/>
              <a:t>light </a:t>
            </a:r>
            <a:r>
              <a:rPr lang="en-US" dirty="0"/>
              <a:t>or system off or on </a:t>
            </a:r>
            <a:endParaRPr lang="en-US" dirty="0" smtClean="0"/>
          </a:p>
          <a:p>
            <a:pPr lvl="1"/>
            <a:r>
              <a:rPr lang="en-US" dirty="0" smtClean="0"/>
              <a:t>From anywhere</a:t>
            </a:r>
          </a:p>
          <a:p>
            <a:pPr lvl="2"/>
            <a:r>
              <a:rPr lang="en-US" dirty="0" smtClean="0"/>
              <a:t>You </a:t>
            </a:r>
            <a:r>
              <a:rPr lang="en-US" dirty="0"/>
              <a:t>operate </a:t>
            </a:r>
            <a:r>
              <a:rPr lang="en-US" dirty="0" smtClean="0"/>
              <a:t>smart </a:t>
            </a:r>
            <a:r>
              <a:rPr lang="en-US" dirty="0"/>
              <a:t>light switch or system with your smart </a:t>
            </a:r>
            <a:r>
              <a:rPr lang="en-US" dirty="0" smtClean="0"/>
              <a:t>device</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56</a:t>
            </a:fld>
            <a:endParaRPr lang="en-US" dirty="0"/>
          </a:p>
        </p:txBody>
      </p:sp>
      <p:pic>
        <p:nvPicPr>
          <p:cNvPr id="5" name="Picture 4"/>
          <p:cNvPicPr>
            <a:picLocks noChangeAspect="1"/>
          </p:cNvPicPr>
          <p:nvPr/>
        </p:nvPicPr>
        <p:blipFill>
          <a:blip r:embed="rId2"/>
          <a:stretch>
            <a:fillRect/>
          </a:stretch>
        </p:blipFill>
        <p:spPr>
          <a:xfrm>
            <a:off x="609600" y="5562600"/>
            <a:ext cx="685714" cy="685714"/>
          </a:xfrm>
          <a:prstGeom prst="rect">
            <a:avLst/>
          </a:prstGeom>
        </p:spPr>
      </p:pic>
      <p:sp>
        <p:nvSpPr>
          <p:cNvPr id="6" name="Rectangle 5"/>
          <p:cNvSpPr/>
          <p:nvPr/>
        </p:nvSpPr>
        <p:spPr>
          <a:xfrm>
            <a:off x="1371600" y="5629145"/>
            <a:ext cx="3463320" cy="369332"/>
          </a:xfrm>
          <a:prstGeom prst="rect">
            <a:avLst/>
          </a:prstGeom>
        </p:spPr>
        <p:txBody>
          <a:bodyPr wrap="none">
            <a:spAutoFit/>
          </a:bodyPr>
          <a:lstStyle/>
          <a:p>
            <a:r>
              <a:rPr lang="en-US" b="1" dirty="0">
                <a:solidFill>
                  <a:srgbClr val="E09900"/>
                </a:solidFill>
                <a:latin typeface="Arial" panose="020B0604020202020204" pitchFamily="34" charset="0"/>
                <a:hlinkClick r:id="rId3"/>
              </a:rPr>
              <a:t>IoT Smart Lighting Talk: 35:04</a:t>
            </a:r>
            <a:endParaRPr lang="en-US" dirty="0"/>
          </a:p>
        </p:txBody>
      </p:sp>
    </p:spTree>
    <p:extLst>
      <p:ext uri="{BB962C8B-B14F-4D97-AF65-F5344CB8AC3E}">
        <p14:creationId xmlns:p14="http://schemas.microsoft.com/office/powerpoint/2010/main" val="433937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458200" cy="1097280"/>
          </a:xfrm>
        </p:spPr>
        <p:txBody>
          <a:bodyPr/>
          <a:lstStyle/>
          <a:p>
            <a:r>
              <a:rPr lang="en-US" sz="2800" dirty="0"/>
              <a:t>FIGURE </a:t>
            </a:r>
            <a:r>
              <a:rPr lang="en-US" sz="2800" dirty="0" smtClean="0"/>
              <a:t>13-16 City </a:t>
            </a:r>
            <a:r>
              <a:rPr lang="en-US" sz="2800" dirty="0"/>
              <a:t>Street lights smart </a:t>
            </a:r>
            <a:r>
              <a:rPr lang="en-US" sz="2800" dirty="0" smtClean="0"/>
              <a:t>lighting can </a:t>
            </a:r>
            <a:r>
              <a:rPr lang="en-US" sz="2800" dirty="0"/>
              <a:t>also be controlled via smart </a:t>
            </a:r>
            <a:r>
              <a:rPr lang="en-US" sz="2800" dirty="0" smtClean="0"/>
              <a:t>devices. </a:t>
            </a:r>
            <a:endParaRPr lang="en-US" sz="2800" dirty="0"/>
          </a:p>
        </p:txBody>
      </p:sp>
      <p:pic>
        <p:nvPicPr>
          <p:cNvPr id="5" name="Content Placeholder 4"/>
          <p:cNvPicPr>
            <a:picLocks noGrp="1" noChangeAspect="1"/>
          </p:cNvPicPr>
          <p:nvPr>
            <p:ph idx="1"/>
          </p:nvPr>
        </p:nvPicPr>
        <p:blipFill>
          <a:blip r:embed="rId2"/>
          <a:stretch>
            <a:fillRect/>
          </a:stretch>
        </p:blipFill>
        <p:spPr>
          <a:xfrm>
            <a:off x="1295400" y="1447799"/>
            <a:ext cx="6477515" cy="4856475"/>
          </a:xfrm>
          <a:prstGeom prst="rect">
            <a:avLst/>
          </a:prstGeom>
        </p:spPr>
      </p:pic>
      <p:sp>
        <p:nvSpPr>
          <p:cNvPr id="4" name="Slide Number Placeholder 3"/>
          <p:cNvSpPr>
            <a:spLocks noGrp="1"/>
          </p:cNvSpPr>
          <p:nvPr>
            <p:ph type="sldNum" sz="quarter" idx="12"/>
          </p:nvPr>
        </p:nvSpPr>
        <p:spPr/>
        <p:txBody>
          <a:bodyPr/>
          <a:lstStyle/>
          <a:p>
            <a:fld id="{200B2350-5261-4F5C-9DF5-EF0D264FC8D2}" type="slidenum">
              <a:rPr lang="en-US" smtClean="0"/>
              <a:pPr/>
              <a:t>57</a:t>
            </a:fld>
            <a:endParaRPr lang="en-US" dirty="0"/>
          </a:p>
        </p:txBody>
      </p:sp>
    </p:spTree>
    <p:extLst>
      <p:ext uri="{BB962C8B-B14F-4D97-AF65-F5344CB8AC3E}">
        <p14:creationId xmlns:p14="http://schemas.microsoft.com/office/powerpoint/2010/main" val="2846097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IOT </a:t>
            </a:r>
            <a:r>
              <a:rPr lang="en-US" smtClean="0"/>
              <a:t>TRANSPORTATION</a:t>
            </a:r>
            <a:endParaRPr lang="en-US" dirty="0"/>
          </a:p>
        </p:txBody>
      </p:sp>
      <p:sp>
        <p:nvSpPr>
          <p:cNvPr id="3" name="Content Placeholder 2"/>
          <p:cNvSpPr>
            <a:spLocks noGrp="1"/>
          </p:cNvSpPr>
          <p:nvPr>
            <p:ph idx="1"/>
          </p:nvPr>
        </p:nvSpPr>
        <p:spPr>
          <a:xfrm>
            <a:off x="457200" y="1447800"/>
            <a:ext cx="8610600" cy="4525963"/>
          </a:xfrm>
        </p:spPr>
        <p:txBody>
          <a:bodyPr/>
          <a:lstStyle/>
          <a:p>
            <a:r>
              <a:rPr lang="en-US" b="1" dirty="0" smtClean="0"/>
              <a:t>IoT Control Across Transportation Systems</a:t>
            </a:r>
          </a:p>
          <a:p>
            <a:pPr lvl="1"/>
            <a:r>
              <a:rPr lang="en-US" dirty="0" smtClean="0"/>
              <a:t>Used for: </a:t>
            </a:r>
          </a:p>
          <a:p>
            <a:pPr lvl="2"/>
            <a:r>
              <a:rPr lang="en-US" dirty="0" smtClean="0"/>
              <a:t>Self-driving vehicles</a:t>
            </a:r>
            <a:r>
              <a:rPr lang="en-US" dirty="0"/>
              <a:t>, roadway management, d</a:t>
            </a:r>
            <a:r>
              <a:rPr lang="en-US" dirty="0" smtClean="0"/>
              <a:t>river interface</a:t>
            </a:r>
          </a:p>
          <a:p>
            <a:pPr lvl="2"/>
            <a:r>
              <a:rPr lang="en-US" dirty="0" smtClean="0"/>
              <a:t>Interaction </a:t>
            </a:r>
            <a:r>
              <a:rPr lang="en-US" dirty="0"/>
              <a:t>between transport system </a:t>
            </a:r>
            <a:r>
              <a:rPr lang="en-US" dirty="0" smtClean="0"/>
              <a:t>components</a:t>
            </a:r>
          </a:p>
          <a:p>
            <a:pPr lvl="2"/>
            <a:r>
              <a:rPr lang="en-US" dirty="0" smtClean="0"/>
              <a:t>Smart </a:t>
            </a:r>
            <a:r>
              <a:rPr lang="en-US" dirty="0"/>
              <a:t>things permits </a:t>
            </a:r>
            <a:r>
              <a:rPr lang="en-US" dirty="0" smtClean="0"/>
              <a:t>inter/intra </a:t>
            </a:r>
            <a:r>
              <a:rPr lang="en-US" dirty="0"/>
              <a:t>vehicular </a:t>
            </a:r>
            <a:r>
              <a:rPr lang="en-US" dirty="0" smtClean="0"/>
              <a:t>communication</a:t>
            </a:r>
          </a:p>
          <a:p>
            <a:pPr lvl="2"/>
            <a:r>
              <a:rPr lang="en-US" dirty="0" smtClean="0"/>
              <a:t>Smart </a:t>
            </a:r>
            <a:r>
              <a:rPr lang="en-US" dirty="0"/>
              <a:t>traffic </a:t>
            </a:r>
            <a:r>
              <a:rPr lang="en-US" dirty="0" smtClean="0"/>
              <a:t>control</a:t>
            </a:r>
          </a:p>
          <a:p>
            <a:pPr lvl="2"/>
            <a:r>
              <a:rPr lang="en-US" dirty="0"/>
              <a:t>S</a:t>
            </a:r>
            <a:r>
              <a:rPr lang="en-US" dirty="0" smtClean="0"/>
              <a:t>mart </a:t>
            </a:r>
            <a:r>
              <a:rPr lang="en-US" dirty="0"/>
              <a:t>parking, toll collection </a:t>
            </a:r>
            <a:r>
              <a:rPr lang="en-US" dirty="0" smtClean="0"/>
              <a:t>systems</a:t>
            </a:r>
          </a:p>
          <a:p>
            <a:pPr lvl="2"/>
            <a:r>
              <a:rPr lang="en-US" dirty="0" smtClean="0"/>
              <a:t>Logistic &amp; fleet </a:t>
            </a:r>
            <a:r>
              <a:rPr lang="en-US" dirty="0"/>
              <a:t>management, self-vehicle control, </a:t>
            </a:r>
            <a:r>
              <a:rPr lang="en-US" dirty="0" smtClean="0"/>
              <a:t>road assistance</a:t>
            </a:r>
          </a:p>
          <a:p>
            <a:pPr lvl="1"/>
            <a:r>
              <a:rPr lang="en-US" dirty="0" smtClean="0"/>
              <a:t>Sustain </a:t>
            </a:r>
            <a:r>
              <a:rPr lang="en-US" dirty="0"/>
              <a:t>our natural </a:t>
            </a:r>
            <a:r>
              <a:rPr lang="en-US" dirty="0" smtClean="0"/>
              <a:t>resources</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58</a:t>
            </a:fld>
            <a:endParaRPr lang="en-US" dirty="0"/>
          </a:p>
        </p:txBody>
      </p:sp>
    </p:spTree>
    <p:extLst>
      <p:ext uri="{BB962C8B-B14F-4D97-AF65-F5344CB8AC3E}">
        <p14:creationId xmlns:p14="http://schemas.microsoft.com/office/powerpoint/2010/main" val="2555858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QUESTION 5</a:t>
            </a:r>
            <a:r>
              <a:rPr lang="en-US" sz="3200" smtClean="0"/>
              <a:t>: </a:t>
            </a:r>
            <a:endParaRPr lang="en-US" dirty="0">
              <a:solidFill>
                <a:srgbClr val="F8F9D3"/>
              </a:solidFill>
            </a:endParaRPr>
          </a:p>
        </p:txBody>
      </p:sp>
      <p:sp>
        <p:nvSpPr>
          <p:cNvPr id="3" name="Rectangle 2"/>
          <p:cNvSpPr/>
          <p:nvPr/>
        </p:nvSpPr>
        <p:spPr>
          <a:xfrm>
            <a:off x="152400" y="1447800"/>
            <a:ext cx="8991600" cy="5078313"/>
          </a:xfrm>
          <a:prstGeom prst="rect">
            <a:avLst/>
          </a:prstGeom>
        </p:spPr>
        <p:txBody>
          <a:bodyPr wrap="square">
            <a:spAutoFit/>
          </a:bodyPr>
          <a:lstStyle/>
          <a:p>
            <a:r>
              <a:rPr lang="en-US" sz="3600" dirty="0" smtClean="0">
                <a:solidFill>
                  <a:srgbClr val="000000"/>
                </a:solidFill>
              </a:rPr>
              <a:t>A </a:t>
            </a:r>
            <a:r>
              <a:rPr lang="en-US" sz="3600" dirty="0">
                <a:solidFill>
                  <a:srgbClr val="000000"/>
                </a:solidFill>
              </a:rPr>
              <a:t>_____________________ can be designed with a solenoid controlled ON/OFF switch so you can immediately turn the light or system off or on from anywhere </a:t>
            </a:r>
          </a:p>
          <a:p>
            <a:r>
              <a:rPr lang="en-US" sz="3600" dirty="0">
                <a:solidFill>
                  <a:srgbClr val="000000"/>
                </a:solidFill>
              </a:rPr>
              <a:t>a.	Smart phone</a:t>
            </a:r>
          </a:p>
          <a:p>
            <a:r>
              <a:rPr lang="en-US" sz="3600" dirty="0">
                <a:solidFill>
                  <a:srgbClr val="000000"/>
                </a:solidFill>
              </a:rPr>
              <a:t>b.	Smart </a:t>
            </a:r>
            <a:r>
              <a:rPr lang="en-US" sz="3600" dirty="0" smtClean="0">
                <a:solidFill>
                  <a:srgbClr val="000000"/>
                </a:solidFill>
              </a:rPr>
              <a:t>switch</a:t>
            </a:r>
            <a:endParaRPr lang="en-US" sz="3600" dirty="0">
              <a:solidFill>
                <a:srgbClr val="000000"/>
              </a:solidFill>
            </a:endParaRPr>
          </a:p>
          <a:p>
            <a:r>
              <a:rPr lang="en-US" sz="3600" dirty="0">
                <a:solidFill>
                  <a:srgbClr val="000000"/>
                </a:solidFill>
              </a:rPr>
              <a:t>c.	Smart controller</a:t>
            </a:r>
          </a:p>
          <a:p>
            <a:r>
              <a:rPr lang="en-US" sz="3600" dirty="0">
                <a:solidFill>
                  <a:srgbClr val="000000"/>
                </a:solidFill>
              </a:rPr>
              <a:t>d.	Smart Bulb</a:t>
            </a:r>
          </a:p>
        </p:txBody>
      </p:sp>
      <p:sp>
        <p:nvSpPr>
          <p:cNvPr id="4" name="Slide Number Placeholder 3"/>
          <p:cNvSpPr>
            <a:spLocks noGrp="1"/>
          </p:cNvSpPr>
          <p:nvPr>
            <p:ph type="sldNum" sz="quarter" idx="12"/>
          </p:nvPr>
        </p:nvSpPr>
        <p:spPr>
          <a:xfrm>
            <a:off x="8469312" y="0"/>
            <a:ext cx="674688" cy="295952"/>
          </a:xfrm>
        </p:spPr>
        <p:txBody>
          <a:bodyPr/>
          <a:lstStyle/>
          <a:p>
            <a:fld id="{200B2350-5261-4F5C-9DF5-EF0D264FC8D2}" type="slidenum">
              <a:rPr lang="en-US" smtClean="0"/>
              <a:pPr/>
              <a:t>59</a:t>
            </a:fld>
            <a:endParaRPr lang="en-US" dirty="0"/>
          </a:p>
        </p:txBody>
      </p:sp>
    </p:spTree>
    <p:extLst>
      <p:ext uri="{BB962C8B-B14F-4D97-AF65-F5344CB8AC3E}">
        <p14:creationId xmlns:p14="http://schemas.microsoft.com/office/powerpoint/2010/main" val="2613226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1.</a:t>
            </a:r>
            <a:endParaRPr lang="en-US" dirty="0"/>
          </a:p>
        </p:txBody>
      </p:sp>
      <p:sp>
        <p:nvSpPr>
          <p:cNvPr id="3" name="Content Placeholder 2"/>
          <p:cNvSpPr>
            <a:spLocks noGrp="1"/>
          </p:cNvSpPr>
          <p:nvPr>
            <p:ph idx="1"/>
          </p:nvPr>
        </p:nvSpPr>
        <p:spPr/>
        <p:txBody>
          <a:bodyPr/>
          <a:lstStyle/>
          <a:p>
            <a:r>
              <a:rPr lang="en-US" b="1" dirty="0"/>
              <a:t>Creation of </a:t>
            </a:r>
            <a:r>
              <a:rPr lang="en-US" b="1" dirty="0" smtClean="0"/>
              <a:t>Internet</a:t>
            </a:r>
            <a:endParaRPr lang="en-US" b="1" dirty="0"/>
          </a:p>
          <a:p>
            <a:pPr lvl="1"/>
            <a:r>
              <a:rPr lang="en-US" dirty="0" smtClean="0"/>
              <a:t>J</a:t>
            </a:r>
            <a:r>
              <a:rPr lang="en-US" dirty="0"/>
              <a:t>. C. R. Licklider created the first idea </a:t>
            </a:r>
            <a:endParaRPr lang="en-US" dirty="0" smtClean="0"/>
          </a:p>
          <a:p>
            <a:pPr lvl="2"/>
            <a:r>
              <a:rPr lang="en-US" dirty="0" smtClean="0"/>
              <a:t>Computer </a:t>
            </a:r>
            <a:r>
              <a:rPr lang="en-US" dirty="0"/>
              <a:t>network to allow general </a:t>
            </a:r>
            <a:r>
              <a:rPr lang="en-US" dirty="0" smtClean="0"/>
              <a:t>communications</a:t>
            </a:r>
          </a:p>
          <a:p>
            <a:pPr lvl="2"/>
            <a:r>
              <a:rPr lang="en-US" dirty="0" smtClean="0"/>
              <a:t>Among </a:t>
            </a:r>
            <a:r>
              <a:rPr lang="en-US" dirty="0"/>
              <a:t>computer users in his work </a:t>
            </a:r>
            <a:r>
              <a:rPr lang="en-US" dirty="0" smtClean="0"/>
              <a:t>in 1963</a:t>
            </a:r>
          </a:p>
          <a:p>
            <a:pPr lvl="2"/>
            <a:r>
              <a:rPr lang="en-US" dirty="0" smtClean="0"/>
              <a:t>Appointed </a:t>
            </a:r>
            <a:r>
              <a:rPr lang="en-US" dirty="0"/>
              <a:t>head of </a:t>
            </a:r>
            <a:r>
              <a:rPr lang="en-US" b="1" i="1" dirty="0" smtClean="0"/>
              <a:t>Behavioral </a:t>
            </a:r>
            <a:r>
              <a:rPr lang="en-US" b="1" i="1" dirty="0"/>
              <a:t>Sciences and Command and Control programs at </a:t>
            </a:r>
            <a:r>
              <a:rPr lang="en-US" b="1" i="1" dirty="0" smtClean="0"/>
              <a:t>Defense </a:t>
            </a:r>
            <a:r>
              <a:rPr lang="en-US" b="1" i="1" dirty="0"/>
              <a:t>Department's Advanced Research Projects Agency (ARPA) </a:t>
            </a:r>
            <a:endParaRPr lang="en-US" b="1" i="1" dirty="0" smtClean="0"/>
          </a:p>
          <a:p>
            <a:pPr lvl="2"/>
            <a:r>
              <a:rPr lang="en-US" dirty="0" smtClean="0"/>
              <a:t>Created ARPNET</a:t>
            </a:r>
          </a:p>
          <a:p>
            <a:pPr lvl="2"/>
            <a:r>
              <a:rPr lang="en-US" dirty="0" smtClean="0"/>
              <a:t>ARPA-sponsored </a:t>
            </a:r>
            <a:r>
              <a:rPr lang="en-US" dirty="0"/>
              <a:t>researchers at various </a:t>
            </a:r>
            <a:r>
              <a:rPr lang="en-US" dirty="0" smtClean="0"/>
              <a:t>corporate</a:t>
            </a:r>
          </a:p>
          <a:p>
            <a:pPr lvl="2"/>
            <a:r>
              <a:rPr lang="en-US" dirty="0" smtClean="0"/>
              <a:t>Distribute </a:t>
            </a:r>
            <a:r>
              <a:rPr lang="en-US" dirty="0"/>
              <a:t>new software and other computer science </a:t>
            </a:r>
            <a:r>
              <a:rPr lang="en-US" dirty="0" smtClean="0"/>
              <a:t>results </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6</a:t>
            </a:fld>
            <a:endParaRPr lang="en-US" dirty="0"/>
          </a:p>
        </p:txBody>
      </p:sp>
    </p:spTree>
    <p:extLst>
      <p:ext uri="{BB962C8B-B14F-4D97-AF65-F5344CB8AC3E}">
        <p14:creationId xmlns:p14="http://schemas.microsoft.com/office/powerpoint/2010/main" val="3345875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ANSWER 5:</a:t>
            </a:r>
            <a:endParaRPr lang="en-US" sz="3200" dirty="0">
              <a:solidFill>
                <a:srgbClr val="F8F9D3"/>
              </a:solidFill>
            </a:endParaRPr>
          </a:p>
        </p:txBody>
      </p:sp>
      <p:sp>
        <p:nvSpPr>
          <p:cNvPr id="6" name="Rectangle 5"/>
          <p:cNvSpPr/>
          <p:nvPr/>
        </p:nvSpPr>
        <p:spPr>
          <a:xfrm>
            <a:off x="286265" y="1855161"/>
            <a:ext cx="8534400" cy="1323439"/>
          </a:xfrm>
          <a:prstGeom prst="rect">
            <a:avLst/>
          </a:prstGeom>
        </p:spPr>
        <p:txBody>
          <a:bodyPr wrap="square">
            <a:spAutoFit/>
          </a:bodyPr>
          <a:lstStyle/>
          <a:p>
            <a:r>
              <a:rPr lang="en-US" sz="4000" dirty="0">
                <a:solidFill>
                  <a:srgbClr val="000000"/>
                </a:solidFill>
              </a:rPr>
              <a:t>Smart switch</a:t>
            </a:r>
          </a:p>
          <a:p>
            <a:endParaRPr lang="en-US" sz="4000" dirty="0">
              <a:solidFill>
                <a:srgbClr val="000000"/>
              </a:solidFill>
            </a:endParaRPr>
          </a:p>
        </p:txBody>
      </p:sp>
      <p:sp>
        <p:nvSpPr>
          <p:cNvPr id="3" name="Slide Number Placeholder 2"/>
          <p:cNvSpPr>
            <a:spLocks noGrp="1"/>
          </p:cNvSpPr>
          <p:nvPr>
            <p:ph type="sldNum" sz="quarter" idx="12"/>
          </p:nvPr>
        </p:nvSpPr>
        <p:spPr>
          <a:xfrm>
            <a:off x="8469312" y="0"/>
            <a:ext cx="674688" cy="295952"/>
          </a:xfrm>
        </p:spPr>
        <p:txBody>
          <a:bodyPr/>
          <a:lstStyle/>
          <a:p>
            <a:fld id="{200B2350-5261-4F5C-9DF5-EF0D264FC8D2}" type="slidenum">
              <a:rPr lang="en-US" smtClean="0"/>
              <a:pPr/>
              <a:t>60</a:t>
            </a:fld>
            <a:endParaRPr lang="en-US" dirty="0"/>
          </a:p>
        </p:txBody>
      </p:sp>
    </p:spTree>
    <p:extLst>
      <p:ext uri="{BB962C8B-B14F-4D97-AF65-F5344CB8AC3E}">
        <p14:creationId xmlns:p14="http://schemas.microsoft.com/office/powerpoint/2010/main" val="1990900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3350" y="304800"/>
            <a:ext cx="5181600" cy="1097280"/>
          </a:xfrm>
        </p:spPr>
        <p:txBody>
          <a:bodyPr/>
          <a:lstStyle/>
          <a:p>
            <a:r>
              <a:rPr lang="en-US" sz="3600" dirty="0" smtClean="0"/>
              <a:t>STUDENT ACTIVITY 4.</a:t>
            </a:r>
            <a:endParaRPr lang="en-US" sz="3600" dirty="0"/>
          </a:p>
        </p:txBody>
      </p:sp>
      <p:sp>
        <p:nvSpPr>
          <p:cNvPr id="5" name="TextBox 4"/>
          <p:cNvSpPr txBox="1"/>
          <p:nvPr/>
        </p:nvSpPr>
        <p:spPr>
          <a:xfrm>
            <a:off x="381000" y="1676400"/>
            <a:ext cx="8305800" cy="523220"/>
          </a:xfrm>
          <a:prstGeom prst="rect">
            <a:avLst/>
          </a:prstGeom>
          <a:noFill/>
        </p:spPr>
        <p:txBody>
          <a:bodyPr wrap="square" rtlCol="0">
            <a:spAutoFit/>
          </a:bodyPr>
          <a:lstStyle/>
          <a:p>
            <a:r>
              <a:rPr lang="en-US" sz="2800" b="1" dirty="0" smtClean="0">
                <a:solidFill>
                  <a:srgbClr val="0000FF"/>
                </a:solidFill>
              </a:rPr>
              <a:t>Download WORD file</a:t>
            </a:r>
            <a:r>
              <a:rPr lang="en-US" sz="2800" b="1" dirty="0" smtClean="0">
                <a:solidFill>
                  <a:srgbClr val="003057"/>
                </a:solidFill>
              </a:rPr>
              <a:t>:</a:t>
            </a:r>
          </a:p>
        </p:txBody>
      </p:sp>
      <p:pic>
        <p:nvPicPr>
          <p:cNvPr id="6" name="Picture 5"/>
          <p:cNvPicPr>
            <a:picLocks noChangeAspect="1"/>
          </p:cNvPicPr>
          <p:nvPr/>
        </p:nvPicPr>
        <p:blipFill>
          <a:blip r:embed="rId2"/>
          <a:stretch>
            <a:fillRect/>
          </a:stretch>
        </p:blipFill>
        <p:spPr>
          <a:xfrm>
            <a:off x="152400" y="175887"/>
            <a:ext cx="2106108" cy="1160252"/>
          </a:xfrm>
          <a:prstGeom prst="rect">
            <a:avLst/>
          </a:prstGeom>
        </p:spPr>
      </p:pic>
      <p:pic>
        <p:nvPicPr>
          <p:cNvPr id="7" name="Picture 6"/>
          <p:cNvPicPr>
            <a:picLocks noChangeAspect="1"/>
          </p:cNvPicPr>
          <p:nvPr/>
        </p:nvPicPr>
        <p:blipFill>
          <a:blip r:embed="rId3"/>
          <a:stretch>
            <a:fillRect/>
          </a:stretch>
        </p:blipFill>
        <p:spPr>
          <a:xfrm>
            <a:off x="2209800" y="175887"/>
            <a:ext cx="1266825" cy="1147722"/>
          </a:xfrm>
          <a:prstGeom prst="rect">
            <a:avLst/>
          </a:prstGeom>
        </p:spPr>
      </p:pic>
      <p:sp>
        <p:nvSpPr>
          <p:cNvPr id="3" name="Slide Number Placeholder 2"/>
          <p:cNvSpPr>
            <a:spLocks noGrp="1"/>
          </p:cNvSpPr>
          <p:nvPr>
            <p:ph type="sldNum" sz="quarter" idx="12"/>
          </p:nvPr>
        </p:nvSpPr>
        <p:spPr>
          <a:xfrm>
            <a:off x="8469312" y="0"/>
            <a:ext cx="674688" cy="295952"/>
          </a:xfrm>
        </p:spPr>
        <p:txBody>
          <a:bodyPr/>
          <a:lstStyle/>
          <a:p>
            <a:fld id="{200B2350-5261-4F5C-9DF5-EF0D264FC8D2}" type="slidenum">
              <a:rPr lang="en-US" smtClean="0">
                <a:solidFill>
                  <a:prstClr val="white"/>
                </a:solidFill>
              </a:rPr>
              <a:pPr/>
              <a:t>61</a:t>
            </a:fld>
            <a:endParaRPr lang="en-US" dirty="0">
              <a:solidFill>
                <a:prstClr val="white"/>
              </a:solidFill>
            </a:endParaRPr>
          </a:p>
        </p:txBody>
      </p:sp>
      <p:sp>
        <p:nvSpPr>
          <p:cNvPr id="4" name="Rectangle 3"/>
          <p:cNvSpPr/>
          <p:nvPr/>
        </p:nvSpPr>
        <p:spPr>
          <a:xfrm>
            <a:off x="4267200" y="1672281"/>
            <a:ext cx="2818400" cy="523220"/>
          </a:xfrm>
          <a:prstGeom prst="rect">
            <a:avLst/>
          </a:prstGeom>
        </p:spPr>
        <p:txBody>
          <a:bodyPr wrap="none">
            <a:spAutoFit/>
          </a:bodyPr>
          <a:lstStyle/>
          <a:p>
            <a:r>
              <a:rPr lang="en-US" sz="2800" b="1" dirty="0"/>
              <a:t>Smart </a:t>
            </a:r>
            <a:r>
              <a:rPr lang="en-US" sz="2800" b="1" dirty="0" smtClean="0"/>
              <a:t>Lighting </a:t>
            </a:r>
            <a:endParaRPr lang="en-US" sz="2800" b="1" dirty="0"/>
          </a:p>
        </p:txBody>
      </p:sp>
    </p:spTree>
    <p:extLst>
      <p:ext uri="{BB962C8B-B14F-4D97-AF65-F5344CB8AC3E}">
        <p14:creationId xmlns:p14="http://schemas.microsoft.com/office/powerpoint/2010/main" val="2910926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Summary (1 of 4)</a:t>
            </a:r>
            <a:endParaRPr lang="en-US" sz="3600" dirty="0"/>
          </a:p>
        </p:txBody>
      </p:sp>
      <p:sp>
        <p:nvSpPr>
          <p:cNvPr id="46083" name="Content Placeholder 2"/>
          <p:cNvSpPr>
            <a:spLocks noGrp="1"/>
          </p:cNvSpPr>
          <p:nvPr>
            <p:ph idx="1"/>
          </p:nvPr>
        </p:nvSpPr>
        <p:spPr>
          <a:xfrm>
            <a:off x="228600" y="1371600"/>
            <a:ext cx="8915400" cy="4953000"/>
          </a:xfrm>
        </p:spPr>
        <p:txBody>
          <a:bodyPr/>
          <a:lstStyle/>
          <a:p>
            <a:pPr marL="457200" indent="-457200">
              <a:buFont typeface="+mj-lt"/>
              <a:buAutoNum type="arabicPeriod"/>
            </a:pPr>
            <a:r>
              <a:rPr lang="en-US" sz="2000" dirty="0" smtClean="0"/>
              <a:t>The </a:t>
            </a:r>
            <a:r>
              <a:rPr lang="en-US" sz="2000" dirty="0"/>
              <a:t>Internet is a global system of interconnected computer networks that use the Internet protocol suite to link devices worldwide using HTTP or Hypertech Transfer Protocol.  It is a series of networks that consists of private, public, academic, business, and government networks of local to global scope, linked by a broad array of electronic, wireless, and optical networking technologies.  </a:t>
            </a:r>
          </a:p>
          <a:p>
            <a:pPr marL="457200" indent="-457200">
              <a:buFont typeface="+mj-lt"/>
              <a:buAutoNum type="arabicPeriod"/>
            </a:pPr>
            <a:r>
              <a:rPr lang="en-US" sz="2000" dirty="0" smtClean="0"/>
              <a:t>The </a:t>
            </a:r>
            <a:r>
              <a:rPr lang="en-US" sz="2000" dirty="0"/>
              <a:t>precursor to the Internet upon which it was founded was ARPANET (Advanced Research Projects Agency Network); an early packet switching US Department of Defense network and the first network to implement the protocol suite TCP/IP (Transmission Control Protocol/Internet Protocol).</a:t>
            </a:r>
          </a:p>
          <a:p>
            <a:pPr marL="457200" indent="-457200">
              <a:buFont typeface="+mj-lt"/>
              <a:buAutoNum type="arabicPeriod"/>
            </a:pPr>
            <a:r>
              <a:rPr lang="en-US" sz="2000" dirty="0" smtClean="0"/>
              <a:t>Packet </a:t>
            </a:r>
            <a:r>
              <a:rPr lang="en-US" sz="2000" dirty="0"/>
              <a:t>switching is today’s dominant basis for data communications worldwide.  It is a digital networking communications method that groups all transmitted data into data blocks, called packets, which are transmitted via a medium that may be shared by many simultaneous communication sessions. </a:t>
            </a:r>
          </a:p>
        </p:txBody>
      </p:sp>
      <p:sp>
        <p:nvSpPr>
          <p:cNvPr id="3" name="Slide Number Placeholder 2"/>
          <p:cNvSpPr>
            <a:spLocks noGrp="1"/>
          </p:cNvSpPr>
          <p:nvPr>
            <p:ph type="sldNum" sz="quarter" idx="12"/>
          </p:nvPr>
        </p:nvSpPr>
        <p:spPr/>
        <p:txBody>
          <a:bodyPr/>
          <a:lstStyle/>
          <a:p>
            <a:fld id="{200B2350-5261-4F5C-9DF5-EF0D264FC8D2}" type="slidenum">
              <a:rPr lang="en-US" smtClean="0"/>
              <a:pPr/>
              <a:t>62</a:t>
            </a:fld>
            <a:endParaRPr lang="en-US" dirty="0"/>
          </a:p>
        </p:txBody>
      </p:sp>
    </p:spTree>
    <p:extLst>
      <p:ext uri="{BB962C8B-B14F-4D97-AF65-F5344CB8AC3E}">
        <p14:creationId xmlns:p14="http://schemas.microsoft.com/office/powerpoint/2010/main" val="393906946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Summary (2 of 4)</a:t>
            </a:r>
            <a:endParaRPr lang="en-US" sz="3600" dirty="0"/>
          </a:p>
        </p:txBody>
      </p:sp>
      <p:sp>
        <p:nvSpPr>
          <p:cNvPr id="47107" name="Content Placeholder 2"/>
          <p:cNvSpPr>
            <a:spLocks noGrp="1"/>
          </p:cNvSpPr>
          <p:nvPr>
            <p:ph idx="1"/>
          </p:nvPr>
        </p:nvSpPr>
        <p:spPr>
          <a:xfrm>
            <a:off x="228600" y="1447800"/>
            <a:ext cx="8839200" cy="4876800"/>
          </a:xfrm>
        </p:spPr>
        <p:txBody>
          <a:bodyPr/>
          <a:lstStyle/>
          <a:p>
            <a:pPr marL="514350" indent="-514350">
              <a:buFont typeface="+mj-lt"/>
              <a:buAutoNum type="arabicPeriod" startAt="4"/>
            </a:pPr>
            <a:r>
              <a:rPr lang="en-US" sz="2000" dirty="0" smtClean="0"/>
              <a:t>The </a:t>
            </a:r>
            <a:r>
              <a:rPr lang="en-US" sz="2000" dirty="0"/>
              <a:t>High Performance Computing Act of 1991 (HPCA) led to the development of the National Information Infrastructure and the funding of the National Research and Education Network (NREN), which became the Internet of today.</a:t>
            </a:r>
          </a:p>
          <a:p>
            <a:pPr marL="514350" indent="-514350">
              <a:buFont typeface="+mj-lt"/>
              <a:buAutoNum type="arabicPeriod" startAt="4"/>
            </a:pPr>
            <a:r>
              <a:rPr lang="en-US" sz="2000" dirty="0" smtClean="0"/>
              <a:t>NREN </a:t>
            </a:r>
            <a:r>
              <a:rPr lang="en-US" sz="2000" dirty="0"/>
              <a:t>would contain Internet devices such as: cameras, scanners, keyboards, telephones, fax machines, computers, switches, compact disks, video and audio tape, cable, wire, satellites, optical fiber transmission lines, microwave nets, switches, televisions, monitors, and printers used to transmit, store, process, and display voice, data, and images </a:t>
            </a:r>
          </a:p>
          <a:p>
            <a:pPr marL="514350" indent="-514350">
              <a:buFont typeface="+mj-lt"/>
              <a:buAutoNum type="arabicPeriod" startAt="4"/>
            </a:pPr>
            <a:r>
              <a:rPr lang="en-US" sz="2000" dirty="0" smtClean="0"/>
              <a:t>The </a:t>
            </a:r>
            <a:r>
              <a:rPr lang="en-US" sz="2000" dirty="0"/>
              <a:t>Internet of things (IoT) is the internet of physical connected devices or things and smart devices, buildings and other items that are embedded with electronics, software, sensors, actuators, and network connectivity that enable these things to collect and exchange information and promote sustainability.</a:t>
            </a:r>
          </a:p>
          <a:p>
            <a:pPr marL="514350" indent="-514350">
              <a:buFont typeface="+mj-lt"/>
              <a:buAutoNum type="arabicPeriod" startAt="4"/>
            </a:pPr>
            <a:endParaRPr lang="en-US" sz="2000" dirty="0"/>
          </a:p>
        </p:txBody>
      </p:sp>
      <p:sp>
        <p:nvSpPr>
          <p:cNvPr id="3" name="Slide Number Placeholder 2"/>
          <p:cNvSpPr>
            <a:spLocks noGrp="1"/>
          </p:cNvSpPr>
          <p:nvPr>
            <p:ph type="sldNum" sz="quarter" idx="12"/>
          </p:nvPr>
        </p:nvSpPr>
        <p:spPr/>
        <p:txBody>
          <a:bodyPr/>
          <a:lstStyle/>
          <a:p>
            <a:fld id="{200B2350-5261-4F5C-9DF5-EF0D264FC8D2}" type="slidenum">
              <a:rPr lang="en-US" smtClean="0"/>
              <a:pPr/>
              <a:t>63</a:t>
            </a:fld>
            <a:endParaRPr lang="en-US" dirty="0"/>
          </a:p>
        </p:txBody>
      </p:sp>
    </p:spTree>
    <p:extLst>
      <p:ext uri="{BB962C8B-B14F-4D97-AF65-F5344CB8AC3E}">
        <p14:creationId xmlns:p14="http://schemas.microsoft.com/office/powerpoint/2010/main" val="6164730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Summary (3 of 4)</a:t>
            </a:r>
            <a:endParaRPr lang="en-US" sz="3600" dirty="0"/>
          </a:p>
        </p:txBody>
      </p:sp>
      <p:sp>
        <p:nvSpPr>
          <p:cNvPr id="47107" name="Content Placeholder 2"/>
          <p:cNvSpPr>
            <a:spLocks noGrp="1"/>
          </p:cNvSpPr>
          <p:nvPr>
            <p:ph idx="1"/>
          </p:nvPr>
        </p:nvSpPr>
        <p:spPr>
          <a:xfrm>
            <a:off x="228600" y="1447800"/>
            <a:ext cx="8839200" cy="4724400"/>
          </a:xfrm>
        </p:spPr>
        <p:txBody>
          <a:bodyPr/>
          <a:lstStyle/>
          <a:p>
            <a:pPr marL="457200" indent="-457200">
              <a:buFont typeface="+mj-lt"/>
              <a:buAutoNum type="arabicPeriod" startAt="7"/>
            </a:pPr>
            <a:r>
              <a:rPr lang="en-US" sz="2000" dirty="0" smtClean="0"/>
              <a:t>IoT </a:t>
            </a:r>
            <a:r>
              <a:rPr lang="en-US" sz="2000" dirty="0"/>
              <a:t>allows Smart Devices to be sensed and controlled remotely across existing network infrastructure.  This action creates an opportunity for more direct integration of the physical world into computer-based world, which improves efficiency, accuracy and financials.</a:t>
            </a:r>
          </a:p>
          <a:p>
            <a:pPr marL="457200" indent="-457200">
              <a:buFont typeface="+mj-lt"/>
              <a:buAutoNum type="arabicPeriod" startAt="7"/>
            </a:pPr>
            <a:r>
              <a:rPr lang="en-US" sz="2000" dirty="0" smtClean="0"/>
              <a:t>A </a:t>
            </a:r>
            <a:r>
              <a:rPr lang="en-US" sz="2000" dirty="0"/>
              <a:t>smart device is an electronic device, connected to other devices or networks via different wireless protocols such as Bluetooth, NFC, Wi-Fi, 3G, etc., that can operate to some degree interactively and independently.  </a:t>
            </a:r>
          </a:p>
          <a:p>
            <a:pPr marL="457200" indent="-457200">
              <a:buFont typeface="+mj-lt"/>
              <a:buAutoNum type="arabicPeriod" startAt="7"/>
            </a:pPr>
            <a:r>
              <a:rPr lang="en-US" sz="2000" dirty="0" smtClean="0"/>
              <a:t>Smart </a:t>
            </a:r>
            <a:r>
              <a:rPr lang="en-US" sz="2000" dirty="0"/>
              <a:t>devices are: smartphones, phablets and tablets, smartwatches, smart bands and smart key chains.  Smart device can also refer to a device that exhibits some properties of universal computing.</a:t>
            </a:r>
          </a:p>
          <a:p>
            <a:pPr marL="457200" indent="-457200">
              <a:buFont typeface="+mj-lt"/>
              <a:buAutoNum type="arabicPeriod" startAt="7"/>
            </a:pPr>
            <a:r>
              <a:rPr lang="en-US" sz="2000" dirty="0" smtClean="0"/>
              <a:t>Smart Things: </a:t>
            </a:r>
            <a:r>
              <a:rPr lang="en-US" sz="2000" dirty="0"/>
              <a:t>devices that control and automation of lighting, </a:t>
            </a:r>
            <a:r>
              <a:rPr lang="en-US" sz="2000" dirty="0" smtClean="0"/>
              <a:t>heating, </a:t>
            </a:r>
            <a:r>
              <a:rPr lang="en-US" sz="2000" dirty="0"/>
              <a:t>ventilation, air conditioning (HVAC) systems, security systems, and appliances such as washer/dryers, robotic vacuums, air purifiers, ovens or refrigerators/freezers that use Wi-Fi for remote monitoring.</a:t>
            </a:r>
          </a:p>
          <a:p>
            <a:pPr marL="457200" indent="-457200">
              <a:buFont typeface="+mj-lt"/>
              <a:buAutoNum type="arabicPeriod" startAt="7"/>
            </a:pPr>
            <a:endParaRPr lang="en-US" sz="2000" dirty="0"/>
          </a:p>
          <a:p>
            <a:pPr marL="457200" indent="-457200">
              <a:buFont typeface="+mj-lt"/>
              <a:buAutoNum type="arabicPeriod" startAt="7"/>
            </a:pPr>
            <a:endParaRPr lang="en-US" sz="2000" dirty="0"/>
          </a:p>
        </p:txBody>
      </p:sp>
      <p:sp>
        <p:nvSpPr>
          <p:cNvPr id="3" name="Slide Number Placeholder 2"/>
          <p:cNvSpPr>
            <a:spLocks noGrp="1"/>
          </p:cNvSpPr>
          <p:nvPr>
            <p:ph type="sldNum" sz="quarter" idx="12"/>
          </p:nvPr>
        </p:nvSpPr>
        <p:spPr/>
        <p:txBody>
          <a:bodyPr/>
          <a:lstStyle/>
          <a:p>
            <a:fld id="{200B2350-5261-4F5C-9DF5-EF0D264FC8D2}" type="slidenum">
              <a:rPr lang="en-US" smtClean="0"/>
              <a:pPr/>
              <a:t>64</a:t>
            </a:fld>
            <a:endParaRPr lang="en-US" dirty="0"/>
          </a:p>
        </p:txBody>
      </p:sp>
    </p:spTree>
    <p:extLst>
      <p:ext uri="{BB962C8B-B14F-4D97-AF65-F5344CB8AC3E}">
        <p14:creationId xmlns:p14="http://schemas.microsoft.com/office/powerpoint/2010/main" val="237773939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Summary (4 of 4)</a:t>
            </a:r>
            <a:endParaRPr lang="en-US" sz="3600" dirty="0"/>
          </a:p>
        </p:txBody>
      </p:sp>
      <p:sp>
        <p:nvSpPr>
          <p:cNvPr id="47107" name="Content Placeholder 2"/>
          <p:cNvSpPr>
            <a:spLocks noGrp="1"/>
          </p:cNvSpPr>
          <p:nvPr>
            <p:ph idx="1"/>
          </p:nvPr>
        </p:nvSpPr>
        <p:spPr>
          <a:xfrm>
            <a:off x="228600" y="1371600"/>
            <a:ext cx="8839200" cy="4953000"/>
          </a:xfrm>
        </p:spPr>
        <p:txBody>
          <a:bodyPr/>
          <a:lstStyle/>
          <a:p>
            <a:pPr marL="457200" indent="-457200">
              <a:buFont typeface="+mj-lt"/>
              <a:buAutoNum type="arabicPeriod" startAt="11"/>
            </a:pPr>
            <a:r>
              <a:rPr lang="en-US" sz="1800" dirty="0" smtClean="0"/>
              <a:t>Appliance </a:t>
            </a:r>
            <a:r>
              <a:rPr lang="en-US" sz="1800" dirty="0"/>
              <a:t>manufacturers are offering smart connectivity, promising convenience features such as: remote control, automatic supply replenishment, or intelligent energy consumption.  </a:t>
            </a:r>
          </a:p>
          <a:p>
            <a:pPr marL="457200" indent="-457200">
              <a:buFont typeface="+mj-lt"/>
              <a:buAutoNum type="arabicPeriod" startAt="11"/>
            </a:pPr>
            <a:r>
              <a:rPr lang="en-US" sz="1800" dirty="0" smtClean="0"/>
              <a:t>IoT </a:t>
            </a:r>
            <a:r>
              <a:rPr lang="en-US" sz="1800" dirty="0"/>
              <a:t>sensing and actuation systems, connected to the Cloud can optimize energy consumption through precise measuring.  These smart devices can be integrated into all forms of energy consuming devices (switches, power outlets, bulbs, televisions, etc.) and be able to communicate with the utility supply </a:t>
            </a:r>
            <a:r>
              <a:rPr lang="en-US" sz="1800" dirty="0" smtClean="0"/>
              <a:t>companies.  </a:t>
            </a:r>
            <a:endParaRPr lang="en-US" sz="1800" dirty="0"/>
          </a:p>
          <a:p>
            <a:pPr marL="457200" indent="-457200">
              <a:buFont typeface="+mj-lt"/>
              <a:buAutoNum type="arabicPeriod" startAt="11"/>
            </a:pPr>
            <a:r>
              <a:rPr lang="en-US" sz="1800" dirty="0" smtClean="0"/>
              <a:t>IoT pertinent </a:t>
            </a:r>
            <a:r>
              <a:rPr lang="en-US" sz="1800" dirty="0"/>
              <a:t>to the Smart Grid because it provides systems to gather and act on energy and power-related information in an automated way with the objective of improving: efficiency, reliability, economics, and sustainability of electricity.</a:t>
            </a:r>
          </a:p>
          <a:p>
            <a:pPr marL="457200" indent="-457200">
              <a:buFont typeface="+mj-lt"/>
              <a:buAutoNum type="arabicPeriod" startAt="11"/>
            </a:pPr>
            <a:r>
              <a:rPr lang="en-US" sz="1800" dirty="0" smtClean="0"/>
              <a:t>Meter </a:t>
            </a:r>
            <a:r>
              <a:rPr lang="en-US" sz="1800" dirty="0"/>
              <a:t>Hero is a Web-based utility monitoring tool, which is designed to inspire the conservation of water and energy through cash </a:t>
            </a:r>
            <a:r>
              <a:rPr lang="en-US" sz="1800" dirty="0" smtClean="0"/>
              <a:t>rebates.</a:t>
            </a:r>
            <a:endParaRPr lang="en-US" sz="1800" dirty="0"/>
          </a:p>
          <a:p>
            <a:pPr marL="457200" indent="-457200">
              <a:buFont typeface="+mj-lt"/>
              <a:buAutoNum type="arabicPeriod" startAt="11"/>
            </a:pPr>
            <a:r>
              <a:rPr lang="en-US" sz="1800" dirty="0" smtClean="0"/>
              <a:t>Smart </a:t>
            </a:r>
            <a:r>
              <a:rPr lang="en-US" sz="1800" dirty="0"/>
              <a:t>lighting is used to control the lights and therefore energy consumption.  A smart switch or system can be designed with a solenoid controlled ON/OFF switch so you can immediately turn the light or system off or on from anywhere and can also monitor you energy account.</a:t>
            </a:r>
          </a:p>
          <a:p>
            <a:pPr marL="457200" indent="-457200">
              <a:buFont typeface="+mj-lt"/>
              <a:buAutoNum type="arabicPeriod" startAt="11"/>
            </a:pPr>
            <a:endParaRPr lang="en-US" sz="1800" dirty="0"/>
          </a:p>
          <a:p>
            <a:pPr marL="457200" indent="-457200">
              <a:buFont typeface="+mj-lt"/>
              <a:buAutoNum type="arabicPeriod" startAt="11"/>
            </a:pPr>
            <a:endParaRPr lang="en-US" sz="1800" dirty="0"/>
          </a:p>
        </p:txBody>
      </p:sp>
      <p:sp>
        <p:nvSpPr>
          <p:cNvPr id="3" name="Slide Number Placeholder 2"/>
          <p:cNvSpPr>
            <a:spLocks noGrp="1"/>
          </p:cNvSpPr>
          <p:nvPr>
            <p:ph type="sldNum" sz="quarter" idx="12"/>
          </p:nvPr>
        </p:nvSpPr>
        <p:spPr/>
        <p:txBody>
          <a:bodyPr/>
          <a:lstStyle/>
          <a:p>
            <a:fld id="{200B2350-5261-4F5C-9DF5-EF0D264FC8D2}" type="slidenum">
              <a:rPr lang="en-US" smtClean="0"/>
              <a:pPr/>
              <a:t>65</a:t>
            </a:fld>
            <a:endParaRPr lang="en-US" dirty="0"/>
          </a:p>
        </p:txBody>
      </p:sp>
    </p:spTree>
    <p:extLst>
      <p:ext uri="{BB962C8B-B14F-4D97-AF65-F5344CB8AC3E}">
        <p14:creationId xmlns:p14="http://schemas.microsoft.com/office/powerpoint/2010/main" val="265282479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1.</a:t>
            </a:r>
            <a:endParaRPr lang="en-US" dirty="0"/>
          </a:p>
        </p:txBody>
      </p:sp>
      <p:sp>
        <p:nvSpPr>
          <p:cNvPr id="3" name="Content Placeholder 2"/>
          <p:cNvSpPr>
            <a:spLocks noGrp="1"/>
          </p:cNvSpPr>
          <p:nvPr>
            <p:ph idx="1"/>
          </p:nvPr>
        </p:nvSpPr>
        <p:spPr/>
        <p:txBody>
          <a:bodyPr/>
          <a:lstStyle/>
          <a:p>
            <a:r>
              <a:rPr lang="en-US" b="1" dirty="0" smtClean="0"/>
              <a:t>ARPA Issued Contracts To</a:t>
            </a:r>
          </a:p>
          <a:p>
            <a:pPr lvl="1"/>
            <a:r>
              <a:rPr lang="en-US" dirty="0" smtClean="0"/>
              <a:t>University </a:t>
            </a:r>
            <a:r>
              <a:rPr lang="en-US" dirty="0"/>
              <a:t>of California, </a:t>
            </a:r>
            <a:r>
              <a:rPr lang="en-US" dirty="0" smtClean="0"/>
              <a:t>Berkeley</a:t>
            </a:r>
          </a:p>
          <a:p>
            <a:pPr lvl="1"/>
            <a:r>
              <a:rPr lang="en-US" dirty="0" smtClean="0"/>
              <a:t>Multics </a:t>
            </a:r>
            <a:r>
              <a:rPr lang="en-US" dirty="0"/>
              <a:t>at the MIT </a:t>
            </a:r>
          </a:p>
        </p:txBody>
      </p:sp>
      <p:sp>
        <p:nvSpPr>
          <p:cNvPr id="4" name="Slide Number Placeholder 3"/>
          <p:cNvSpPr>
            <a:spLocks noGrp="1"/>
          </p:cNvSpPr>
          <p:nvPr>
            <p:ph type="sldNum" sz="quarter" idx="12"/>
          </p:nvPr>
        </p:nvSpPr>
        <p:spPr/>
        <p:txBody>
          <a:bodyPr/>
          <a:lstStyle/>
          <a:p>
            <a:fld id="{200B2350-5261-4F5C-9DF5-EF0D264FC8D2}" type="slidenum">
              <a:rPr lang="en-US" smtClean="0"/>
              <a:pPr/>
              <a:t>7</a:t>
            </a:fld>
            <a:endParaRPr lang="en-US" dirty="0"/>
          </a:p>
        </p:txBody>
      </p:sp>
    </p:spTree>
    <p:extLst>
      <p:ext uri="{BB962C8B-B14F-4D97-AF65-F5344CB8AC3E}">
        <p14:creationId xmlns:p14="http://schemas.microsoft.com/office/powerpoint/2010/main" val="1005032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686800" cy="1312652"/>
          </a:xfrm>
        </p:spPr>
        <p:txBody>
          <a:bodyPr/>
          <a:lstStyle/>
          <a:p>
            <a:r>
              <a:rPr lang="en-US" sz="1800" dirty="0"/>
              <a:t>FIGURE </a:t>
            </a:r>
            <a:r>
              <a:rPr lang="en-US" sz="1800" dirty="0" smtClean="0"/>
              <a:t>13-1 Idea </a:t>
            </a:r>
            <a:r>
              <a:rPr lang="en-US" sz="1800" dirty="0"/>
              <a:t>was </a:t>
            </a:r>
            <a:r>
              <a:rPr lang="en-US" sz="1800" dirty="0" smtClean="0"/>
              <a:t>ARPANET</a:t>
            </a:r>
            <a:r>
              <a:rPr lang="en-US" sz="1800" dirty="0"/>
              <a:t>. </a:t>
            </a:r>
            <a:r>
              <a:rPr lang="en-US" sz="1800" dirty="0" smtClean="0"/>
              <a:t> 1968</a:t>
            </a:r>
            <a:r>
              <a:rPr lang="en-US" sz="1800" dirty="0"/>
              <a:t>, Bob Taylor had a plan for a computer network, and, after ARPA's approval, a quotation was sent to a 140 potential bidders.  ARPA considered only </a:t>
            </a:r>
            <a:r>
              <a:rPr lang="en-US" sz="1800" dirty="0" smtClean="0"/>
              <a:t>2 contractors</a:t>
            </a:r>
            <a:r>
              <a:rPr lang="en-US" sz="1800" dirty="0"/>
              <a:t>, and awarded </a:t>
            </a:r>
            <a:r>
              <a:rPr lang="en-US" sz="1800" dirty="0" smtClean="0"/>
              <a:t>contract </a:t>
            </a:r>
            <a:r>
              <a:rPr lang="en-US" sz="1800" dirty="0"/>
              <a:t>to build </a:t>
            </a:r>
            <a:r>
              <a:rPr lang="en-US" sz="1800" dirty="0" smtClean="0"/>
              <a:t>network </a:t>
            </a:r>
            <a:r>
              <a:rPr lang="en-US" sz="1800" dirty="0"/>
              <a:t>to BBN Technologies </a:t>
            </a:r>
            <a:r>
              <a:rPr lang="en-US" sz="1800" dirty="0" smtClean="0"/>
              <a:t>(Richard </a:t>
            </a:r>
            <a:r>
              <a:rPr lang="en-US" sz="1800" dirty="0"/>
              <a:t>Bolt, [of MIT], Leo Beranek </a:t>
            </a:r>
            <a:r>
              <a:rPr lang="en-US" sz="1800" dirty="0" smtClean="0"/>
              <a:t>[MIT</a:t>
            </a:r>
            <a:r>
              <a:rPr lang="en-US" sz="1800" dirty="0"/>
              <a:t>], and Robert Newman).  </a:t>
            </a:r>
          </a:p>
        </p:txBody>
      </p:sp>
      <p:pic>
        <p:nvPicPr>
          <p:cNvPr id="5" name="Content Placeholder 4"/>
          <p:cNvPicPr>
            <a:picLocks noGrp="1" noChangeAspect="1"/>
          </p:cNvPicPr>
          <p:nvPr>
            <p:ph idx="1"/>
          </p:nvPr>
        </p:nvPicPr>
        <p:blipFill>
          <a:blip r:embed="rId2"/>
          <a:stretch>
            <a:fillRect/>
          </a:stretch>
        </p:blipFill>
        <p:spPr>
          <a:xfrm>
            <a:off x="1752600" y="1447800"/>
            <a:ext cx="5707981" cy="4660556"/>
          </a:xfrm>
          <a:prstGeom prst="rect">
            <a:avLst/>
          </a:prstGeom>
        </p:spPr>
      </p:pic>
      <p:sp>
        <p:nvSpPr>
          <p:cNvPr id="4" name="Slide Number Placeholder 3"/>
          <p:cNvSpPr>
            <a:spLocks noGrp="1"/>
          </p:cNvSpPr>
          <p:nvPr>
            <p:ph type="sldNum" sz="quarter" idx="12"/>
          </p:nvPr>
        </p:nvSpPr>
        <p:spPr/>
        <p:txBody>
          <a:bodyPr/>
          <a:lstStyle/>
          <a:p>
            <a:fld id="{200B2350-5261-4F5C-9DF5-EF0D264FC8D2}" type="slidenum">
              <a:rPr lang="en-US" smtClean="0"/>
              <a:pPr/>
              <a:t>8</a:t>
            </a:fld>
            <a:endParaRPr lang="en-US" dirty="0"/>
          </a:p>
        </p:txBody>
      </p:sp>
    </p:spTree>
    <p:extLst>
      <p:ext uri="{BB962C8B-B14F-4D97-AF65-F5344CB8AC3E}">
        <p14:creationId xmlns:p14="http://schemas.microsoft.com/office/powerpoint/2010/main" val="2277114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2.</a:t>
            </a:r>
            <a:endParaRPr lang="en-US" dirty="0"/>
          </a:p>
        </p:txBody>
      </p:sp>
      <p:sp>
        <p:nvSpPr>
          <p:cNvPr id="3" name="Content Placeholder 2"/>
          <p:cNvSpPr>
            <a:spLocks noGrp="1"/>
          </p:cNvSpPr>
          <p:nvPr>
            <p:ph idx="1"/>
          </p:nvPr>
        </p:nvSpPr>
        <p:spPr/>
        <p:txBody>
          <a:bodyPr/>
          <a:lstStyle/>
          <a:p>
            <a:r>
              <a:rPr lang="en-US" b="1" dirty="0" smtClean="0"/>
              <a:t>Team Led </a:t>
            </a:r>
            <a:r>
              <a:rPr lang="en-US" b="1" dirty="0"/>
              <a:t>by Frank </a:t>
            </a:r>
            <a:r>
              <a:rPr lang="en-US" b="1" dirty="0" smtClean="0"/>
              <a:t>Heart</a:t>
            </a:r>
          </a:p>
          <a:p>
            <a:pPr lvl="1"/>
            <a:r>
              <a:rPr lang="en-US" dirty="0" smtClean="0"/>
              <a:t>BBN-proposed </a:t>
            </a:r>
            <a:r>
              <a:rPr lang="en-US" dirty="0"/>
              <a:t>network closely followed </a:t>
            </a:r>
            <a:endParaRPr lang="en-US" dirty="0" smtClean="0"/>
          </a:p>
          <a:p>
            <a:pPr lvl="1"/>
            <a:r>
              <a:rPr lang="en-US" dirty="0" smtClean="0"/>
              <a:t>MIT’S Bob Taylor's </a:t>
            </a:r>
            <a:r>
              <a:rPr lang="en-US" dirty="0"/>
              <a:t>ARPA plan: </a:t>
            </a:r>
            <a:endParaRPr lang="en-US" dirty="0" smtClean="0"/>
          </a:p>
          <a:p>
            <a:pPr lvl="1"/>
            <a:r>
              <a:rPr lang="en-US" dirty="0" smtClean="0"/>
              <a:t>Network </a:t>
            </a:r>
            <a:r>
              <a:rPr lang="en-US" dirty="0"/>
              <a:t>composed of small computers </a:t>
            </a:r>
            <a:endParaRPr lang="en-US" dirty="0" smtClean="0"/>
          </a:p>
          <a:p>
            <a:pPr lvl="1"/>
            <a:r>
              <a:rPr lang="en-US" b="1" dirty="0" smtClean="0">
                <a:solidFill>
                  <a:srgbClr val="FF0000"/>
                </a:solidFill>
              </a:rPr>
              <a:t>Called </a:t>
            </a:r>
            <a:r>
              <a:rPr lang="en-US" b="1" dirty="0">
                <a:solidFill>
                  <a:srgbClr val="FF0000"/>
                </a:solidFill>
              </a:rPr>
              <a:t>Interface Message Processors (</a:t>
            </a:r>
            <a:r>
              <a:rPr lang="en-US" b="1" dirty="0" smtClean="0">
                <a:solidFill>
                  <a:srgbClr val="FF0000"/>
                </a:solidFill>
              </a:rPr>
              <a:t>IMP)</a:t>
            </a:r>
          </a:p>
          <a:p>
            <a:pPr lvl="1"/>
            <a:r>
              <a:rPr lang="en-US" dirty="0" smtClean="0"/>
              <a:t>Similar </a:t>
            </a:r>
            <a:r>
              <a:rPr lang="en-US" dirty="0"/>
              <a:t>to </a:t>
            </a:r>
            <a:r>
              <a:rPr lang="en-US" dirty="0" smtClean="0"/>
              <a:t>later </a:t>
            </a:r>
            <a:r>
              <a:rPr lang="en-US" dirty="0"/>
              <a:t>concept of routers </a:t>
            </a:r>
            <a:endParaRPr lang="en-US" dirty="0" smtClean="0"/>
          </a:p>
          <a:p>
            <a:pPr lvl="1"/>
            <a:r>
              <a:rPr lang="en-US" dirty="0" smtClean="0"/>
              <a:t>Worked </a:t>
            </a:r>
            <a:r>
              <a:rPr lang="en-US" dirty="0"/>
              <a:t>as gateways interconnecting local </a:t>
            </a:r>
            <a:r>
              <a:rPr lang="en-US" dirty="0" smtClean="0"/>
              <a:t>resources </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9</a:t>
            </a:fld>
            <a:endParaRPr lang="en-US" dirty="0"/>
          </a:p>
        </p:txBody>
      </p:sp>
    </p:spTree>
    <p:extLst>
      <p:ext uri="{BB962C8B-B14F-4D97-AF65-F5344CB8AC3E}">
        <p14:creationId xmlns:p14="http://schemas.microsoft.com/office/powerpoint/2010/main" val="3637414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7665</TotalTime>
  <Words>3032</Words>
  <Application>Microsoft Office PowerPoint</Application>
  <PresentationFormat>On-screen Show (4:3)</PresentationFormat>
  <Paragraphs>380</Paragraphs>
  <Slides>65</Slides>
  <Notes>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Times New Roman</vt:lpstr>
      <vt:lpstr>Verdana</vt:lpstr>
      <vt:lpstr>Wingdings</vt:lpstr>
      <vt:lpstr>508 Lecture</vt:lpstr>
      <vt:lpstr>Sustainability- Principles and Practices</vt:lpstr>
      <vt:lpstr>LEARNING OBJECTIVES</vt:lpstr>
      <vt:lpstr>INTRODUCTION</vt:lpstr>
      <vt:lpstr>QUESTION 1: </vt:lpstr>
      <vt:lpstr>ANSWER 1:</vt:lpstr>
      <vt:lpstr>INTERNET 1.</vt:lpstr>
      <vt:lpstr>INTERNET 1.</vt:lpstr>
      <vt:lpstr>FIGURE 13-1 Idea was ARPANET.  1968, Bob Taylor had a plan for a computer network, and, after ARPA's approval, a quotation was sent to a 140 potential bidders.  ARPA considered only 2 contractors, and awarded contract to build network to BBN Technologies (Richard Bolt, [of MIT], Leo Beranek [MIT], and Robert Newman).  </vt:lpstr>
      <vt:lpstr>INTERNET 2.</vt:lpstr>
      <vt:lpstr>INTERNET 3.</vt:lpstr>
      <vt:lpstr>INTERNET 4.</vt:lpstr>
      <vt:lpstr>INTERNET 5.</vt:lpstr>
      <vt:lpstr>INTERNET 6.</vt:lpstr>
      <vt:lpstr>INTERNET 7.</vt:lpstr>
      <vt:lpstr>INTERNET 8.</vt:lpstr>
      <vt:lpstr>FREQUENTLY ASKED QUESTION?</vt:lpstr>
      <vt:lpstr>INTERNET 6.</vt:lpstr>
      <vt:lpstr>FIGURE 13-2 What happens in an Internet Minute</vt:lpstr>
      <vt:lpstr>INTERNET 7.</vt:lpstr>
      <vt:lpstr>INTERNET 8.</vt:lpstr>
      <vt:lpstr>QUESTION 2: </vt:lpstr>
      <vt:lpstr>ANSWER 2:</vt:lpstr>
      <vt:lpstr>QUESTION 3: </vt:lpstr>
      <vt:lpstr>ANSWER 3:</vt:lpstr>
      <vt:lpstr>INTERNET OF THINGS (IOT) &amp; SUSTAINABILITY 1.</vt:lpstr>
      <vt:lpstr>STUDENT ACTIVITY 2.</vt:lpstr>
      <vt:lpstr>SMART THINGS 1.</vt:lpstr>
      <vt:lpstr>FIGURE 13-4 Internet of things is physical connected devices &amp; smart devices, buildings embedded with electronics, software, sensors, actuators, &amp; network connectivity that enable these objects to collect &amp; exchange data to lower energy use sustainability to sustain our ecological or environmental systems.</vt:lpstr>
      <vt:lpstr>FIGURE 13-4 Physical Connected Devices or smart things can refer to a wide variety of devices such as lighting and thermostats, which are sustainability energy conservation related.  Smart things are a collection of hardware, software, data and service.  These things collect useful data with the help of various existing technologies and then independently flow the data between other smart devices</vt:lpstr>
      <vt:lpstr>FIGURE 13-5 Smart devices is an electronic device, connected to other devices or networks via different wireless protocols such as Bluetooth, NFC, Wi-Fi, 4G, 5G</vt:lpstr>
      <vt:lpstr>SMART DEVICE</vt:lpstr>
      <vt:lpstr>HOME CONTROL BY SMART DEVICES</vt:lpstr>
      <vt:lpstr>STUDENT ACTIVITY 3.</vt:lpstr>
      <vt:lpstr>IoT HISTORY 1.</vt:lpstr>
      <vt:lpstr>IoT HISTORY 2.</vt:lpstr>
      <vt:lpstr>STUDENT ACTIVITY 1.</vt:lpstr>
      <vt:lpstr>FREQUENTLY ASKED QUESTION?</vt:lpstr>
      <vt:lpstr>FIGURE 13-6 Cloud Computing.</vt:lpstr>
      <vt:lpstr>IoT HISTORY 3.</vt:lpstr>
      <vt:lpstr> FIGURE 13-8 shows a Smart Refrigerator, which is a smart thing being controlled by a smart phone device, which becomes a smart manager.  Each company has its own standards, modules, hubs, and brands that might make the appliance smarter, but can certainly make a layman feel dumb. </vt:lpstr>
      <vt:lpstr>IoT HISTORY 4.</vt:lpstr>
      <vt:lpstr>FIGURE 13-8 Amazon's Alexa is a voice control interface you can install on your Smartphone.</vt:lpstr>
      <vt:lpstr>FIGURE 13-9 Amazon's Echo and Echo Dot are devices placed around the home that you can talk to for interaction with any connected appliance.  </vt:lpstr>
      <vt:lpstr>QUESTION 4:</vt:lpstr>
      <vt:lpstr>ANSWER 4:</vt:lpstr>
      <vt:lpstr>FIGURE 13-10 Dash Replenishment is another Amazon service. If your dishwasher, for example, supports Dash Replenishment, it will automatically count off the number of detergent pods it knows you have left, and automatically purchase new pods from Amazon which will arrive before you run out    </vt:lpstr>
      <vt:lpstr>FIGURE 13-11 Media experts look at big data as so many actionable points of information about millions of people.  </vt:lpstr>
      <vt:lpstr>IoT MEDIA AND BIG DATA</vt:lpstr>
      <vt:lpstr>FIGURE 13-12 Data capture workflow </vt:lpstr>
      <vt:lpstr>ENVIRONMENTAL SUSTAINABILITY MONITORING 1.</vt:lpstr>
      <vt:lpstr>ENVIRONMENTAL SUSTAINABILITY MONITORING 2.</vt:lpstr>
      <vt:lpstr>ENVIRONMENTAL SUSTAINABILITY MONITORING 3.</vt:lpstr>
      <vt:lpstr>FIGURE 13-13 Meter Hero is a Web-based utility monitoring tool, which is designed to inspire the conservation of water and energy through cash rebates sponsored by businesses with sustainability goals.   </vt:lpstr>
      <vt:lpstr>FIGURE 13-14 smart device monitoring of home energy account Home energy management is possible using your smart phone.</vt:lpstr>
      <vt:lpstr>FIGURE 13-15 part of home automation called smart lighting.  Smart bulbs can be controlled directly from your smartphone. </vt:lpstr>
      <vt:lpstr>ENVIRONMENTAL SUSTAINABILITY MONITORING 4.</vt:lpstr>
      <vt:lpstr>FIGURE 13-16 City Street lights smart lighting can also be controlled via smart devices. </vt:lpstr>
      <vt:lpstr>IOT TRANSPORTATION</vt:lpstr>
      <vt:lpstr>QUESTION 5: </vt:lpstr>
      <vt:lpstr>ANSWER 5:</vt:lpstr>
      <vt:lpstr>STUDENT ACTIVITY 4.</vt:lpstr>
      <vt:lpstr>Summary (1 of 4)</vt:lpstr>
      <vt:lpstr>Summary (2 of 4)</vt:lpstr>
      <vt:lpstr>Summary (3 of 4)</vt:lpstr>
      <vt:lpstr>Summary (4 of 4)</vt:lpstr>
    </vt:vector>
  </TitlesOfParts>
  <Company>echosvoice</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Heating and Air-Conditioning Principles</dc:title>
  <dc:subject>Automotive Heating And Air Conditioning</dc:subject>
  <dc:creator>James D. Halderman</dc:creator>
  <cp:keywords>Automotive</cp:keywords>
  <cp:lastModifiedBy>Dr. John KERSHAW</cp:lastModifiedBy>
  <cp:revision>344</cp:revision>
  <dcterms:created xsi:type="dcterms:W3CDTF">2014-07-14T20:04:21Z</dcterms:created>
  <dcterms:modified xsi:type="dcterms:W3CDTF">2020-09-30T22:22:31Z</dcterms:modified>
</cp:coreProperties>
</file>