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handoutMasterIdLst>
    <p:handoutMasterId r:id="rId80"/>
  </p:handoutMasterIdLst>
  <p:sldIdLst>
    <p:sldId id="376" r:id="rId2"/>
    <p:sldId id="395" r:id="rId3"/>
    <p:sldId id="569" r:id="rId4"/>
    <p:sldId id="570" r:id="rId5"/>
    <p:sldId id="585" r:id="rId6"/>
    <p:sldId id="584" r:id="rId7"/>
    <p:sldId id="583" r:id="rId8"/>
    <p:sldId id="582" r:id="rId9"/>
    <p:sldId id="641" r:id="rId10"/>
    <p:sldId id="642" r:id="rId11"/>
    <p:sldId id="581" r:id="rId12"/>
    <p:sldId id="574" r:id="rId13"/>
    <p:sldId id="579" r:id="rId14"/>
    <p:sldId id="588" r:id="rId15"/>
    <p:sldId id="639" r:id="rId16"/>
    <p:sldId id="640" r:id="rId17"/>
    <p:sldId id="592" r:id="rId18"/>
    <p:sldId id="591" r:id="rId19"/>
    <p:sldId id="590" r:id="rId20"/>
    <p:sldId id="573" r:id="rId21"/>
    <p:sldId id="643" r:id="rId22"/>
    <p:sldId id="644" r:id="rId23"/>
    <p:sldId id="653" r:id="rId24"/>
    <p:sldId id="572" r:id="rId25"/>
    <p:sldId id="600" r:id="rId26"/>
    <p:sldId id="599" r:id="rId27"/>
    <p:sldId id="654" r:id="rId28"/>
    <p:sldId id="645" r:id="rId29"/>
    <p:sldId id="646" r:id="rId30"/>
    <p:sldId id="598" r:id="rId31"/>
    <p:sldId id="597" r:id="rId32"/>
    <p:sldId id="596" r:id="rId33"/>
    <p:sldId id="628" r:id="rId34"/>
    <p:sldId id="631" r:id="rId35"/>
    <p:sldId id="647" r:id="rId36"/>
    <p:sldId id="648" r:id="rId37"/>
    <p:sldId id="578" r:id="rId38"/>
    <p:sldId id="571" r:id="rId39"/>
    <p:sldId id="605" r:id="rId40"/>
    <p:sldId id="604" r:id="rId41"/>
    <p:sldId id="603" r:id="rId42"/>
    <p:sldId id="602" r:id="rId43"/>
    <p:sldId id="601" r:id="rId44"/>
    <p:sldId id="632" r:id="rId45"/>
    <p:sldId id="595" r:id="rId46"/>
    <p:sldId id="610" r:id="rId47"/>
    <p:sldId id="609" r:id="rId48"/>
    <p:sldId id="608" r:id="rId49"/>
    <p:sldId id="607" r:id="rId50"/>
    <p:sldId id="594" r:id="rId51"/>
    <p:sldId id="615" r:id="rId52"/>
    <p:sldId id="614" r:id="rId53"/>
    <p:sldId id="612" r:id="rId54"/>
    <p:sldId id="613" r:id="rId55"/>
    <p:sldId id="633" r:id="rId56"/>
    <p:sldId id="649" r:id="rId57"/>
    <p:sldId id="650" r:id="rId58"/>
    <p:sldId id="652" r:id="rId59"/>
    <p:sldId id="593" r:id="rId60"/>
    <p:sldId id="617" r:id="rId61"/>
    <p:sldId id="616" r:id="rId62"/>
    <p:sldId id="618" r:id="rId63"/>
    <p:sldId id="622" r:id="rId64"/>
    <p:sldId id="626" r:id="rId65"/>
    <p:sldId id="625" r:id="rId66"/>
    <p:sldId id="624" r:id="rId67"/>
    <p:sldId id="623" r:id="rId68"/>
    <p:sldId id="636" r:id="rId69"/>
    <p:sldId id="635" r:id="rId70"/>
    <p:sldId id="637" r:id="rId71"/>
    <p:sldId id="638" r:id="rId72"/>
    <p:sldId id="576" r:id="rId73"/>
    <p:sldId id="651" r:id="rId74"/>
    <p:sldId id="563" r:id="rId75"/>
    <p:sldId id="564" r:id="rId76"/>
    <p:sldId id="565" r:id="rId77"/>
    <p:sldId id="627" r:id="rId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7EB1DE"/>
    <a:srgbClr val="003057"/>
    <a:srgbClr val="005A70"/>
    <a:srgbClr val="007FA3"/>
    <a:srgbClr val="E3EB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17" autoAdjust="0"/>
    <p:restoredTop sz="83248" autoAdjust="0"/>
  </p:normalViewPr>
  <p:slideViewPr>
    <p:cSldViewPr>
      <p:cViewPr varScale="1">
        <p:scale>
          <a:sx n="116" d="100"/>
          <a:sy n="116" d="100"/>
        </p:scale>
        <p:origin x="1920" y="84"/>
      </p:cViewPr>
      <p:guideLst>
        <p:guide orient="horz" pos="2160"/>
        <p:guide pos="2880"/>
      </p:guideLst>
    </p:cSldViewPr>
  </p:slideViewPr>
  <p:outlineViewPr>
    <p:cViewPr>
      <p:scale>
        <a:sx n="33" d="100"/>
        <a:sy n="33" d="100"/>
      </p:scale>
      <p:origin x="0" y="29912"/>
    </p:cViewPr>
  </p:outlineViewPr>
  <p:notesTextViewPr>
    <p:cViewPr>
      <p:scale>
        <a:sx n="20" d="100"/>
        <a:sy n="20" d="100"/>
      </p:scale>
      <p:origin x="0" y="0"/>
    </p:cViewPr>
  </p:notesTextViewPr>
  <p:sorterViewPr>
    <p:cViewPr varScale="1">
      <p:scale>
        <a:sx n="100" d="100"/>
        <a:sy n="100" d="100"/>
      </p:scale>
      <p:origin x="0" y="-5592"/>
    </p:cViewPr>
  </p:sorterViewPr>
  <p:notesViewPr>
    <p:cSldViewPr>
      <p:cViewPr varScale="1">
        <p:scale>
          <a:sx n="57" d="100"/>
          <a:sy n="57" d="100"/>
        </p:scale>
        <p:origin x="12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smtClean="0"/>
              <a:t>Slide </a:t>
            </a: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9/30/2020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smtClean="0"/>
              <a:t>Slide </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9/30/2020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913150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434786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3081087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533400"/>
            <a:ext cx="9144000" cy="33528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a:xfrm>
            <a:off x="6335713" y="113072"/>
            <a:ext cx="2133600" cy="182880"/>
          </a:xfrm>
          <a:prstGeom prst="rect">
            <a:avLst/>
          </a:prstGeom>
        </p:spPr>
        <p:txBody>
          <a:bodyPr/>
          <a:lstStyle/>
          <a:p>
            <a:fld id="{EEB1E204-C3E2-4A23-8B33-5A750439A2F3}" type="datetime1">
              <a:rPr lang="en-US" smtClean="0"/>
              <a:t>9/30/2020</a:t>
            </a:fld>
            <a:endParaRPr lang="en-US" dirty="0"/>
          </a:p>
        </p:txBody>
      </p:sp>
      <p:sp>
        <p:nvSpPr>
          <p:cNvPr id="8" name="Rectangle 7"/>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p:cNvSpPr>
            <a:spLocks noGrp="1"/>
          </p:cNvSpPr>
          <p:nvPr>
            <p:ph type="sldNum" sz="quarter" idx="12"/>
          </p:nvPr>
        </p:nvSpPr>
        <p:spPr>
          <a:xfrm>
            <a:off x="8458200" y="0"/>
            <a:ext cx="685799" cy="304800"/>
          </a:xfrm>
        </p:spPr>
        <p:txBody>
          <a:bodyPr/>
          <a:lstStyle/>
          <a:p>
            <a:r>
              <a:rPr lang="en-US" dirty="0" smtClean="0"/>
              <a:t>Slide </a:t>
            </a:r>
            <a:fld id="{200B2350-5261-4F5C-9DF5-EF0D264FC8D2}" type="slidenum">
              <a:rPr lang="en-US" smtClean="0"/>
              <a:pPr/>
              <a:t>‹#›</a:t>
            </a:fld>
            <a:endParaRPr lang="en-US" dirty="0"/>
          </a:p>
        </p:txBody>
      </p:sp>
    </p:spTree>
    <p:extLst>
      <p:ext uri="{BB962C8B-B14F-4D97-AF65-F5344CB8AC3E}">
        <p14:creationId xmlns:p14="http://schemas.microsoft.com/office/powerpoint/2010/main" val="887980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a:xfrm>
            <a:off x="6335713" y="113072"/>
            <a:ext cx="2133600" cy="182880"/>
          </a:xfrm>
          <a:prstGeom prst="rect">
            <a:avLst/>
          </a:prstGeom>
        </p:spPr>
        <p:txBody>
          <a:bodyPr/>
          <a:lstStyle>
            <a:lvl1pPr>
              <a:defRPr>
                <a:solidFill>
                  <a:schemeClr val="tx1"/>
                </a:solidFill>
              </a:defRPr>
            </a:lvl1pPr>
          </a:lstStyle>
          <a:p>
            <a:fld id="{9068B01A-3AB7-4F99-856F-9BEF9B76AD6F}" type="datetime1">
              <a:rPr lang="en-US" smtClean="0"/>
              <a:t>9/30/2020</a:t>
            </a:fld>
            <a:endParaRPr lang="en-US" dirty="0"/>
          </a:p>
        </p:txBody>
      </p:sp>
      <p:sp>
        <p:nvSpPr>
          <p:cNvPr id="4" name="Slide Number Placeholder 3"/>
          <p:cNvSpPr>
            <a:spLocks noGrp="1"/>
          </p:cNvSpPr>
          <p:nvPr>
            <p:ph type="sldNum" sz="quarter" idx="12"/>
          </p:nvPr>
        </p:nvSpPr>
        <p:spPr>
          <a:xfrm>
            <a:off x="8469312" y="-8164"/>
            <a:ext cx="674688" cy="295952"/>
          </a:xfrm>
        </p:spPr>
        <p:txBody>
          <a:bodyPr/>
          <a:lstStyle>
            <a:lvl1pPr>
              <a:defRPr>
                <a:solidFill>
                  <a:schemeClr val="tx1"/>
                </a:solidFill>
              </a:defRPr>
            </a:lvl1p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11136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a:xfrm>
            <a:off x="6335713" y="113072"/>
            <a:ext cx="2133600" cy="182880"/>
          </a:xfrm>
          <a:prstGeom prst="rect">
            <a:avLst/>
          </a:prstGeom>
        </p:spPr>
        <p:txBody>
          <a:bodyPr/>
          <a:lstStyle/>
          <a:p>
            <a:fld id="{3ABD09BB-2E1A-4503-A76B-FAB1A017F8A1}" type="datetime1">
              <a:rPr lang="en-US" smtClean="0"/>
              <a:t>9/30/2020</a:t>
            </a:fld>
            <a:endParaRPr lang="en-US" dirty="0"/>
          </a:p>
        </p:txBody>
      </p:sp>
      <p:sp>
        <p:nvSpPr>
          <p:cNvPr id="6" name="Slide Number Placeholder 5"/>
          <p:cNvSpPr>
            <a:spLocks noGrp="1"/>
          </p:cNvSpPr>
          <p:nvPr>
            <p:ph type="sldNum" sz="quarter" idx="12"/>
          </p:nvPr>
        </p:nvSpPr>
        <p:spPr>
          <a:xfrm>
            <a:off x="8458200" y="0"/>
            <a:ext cx="685799" cy="304800"/>
          </a:xfrm>
        </p:spPr>
        <p:txBody>
          <a:bodyPr/>
          <a:lstStyle/>
          <a:p>
            <a:fld id="{200B2350-5261-4F5C-9DF5-EF0D264FC8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76200" y="152400"/>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Text Placeholder 6"/>
          <p:cNvSpPr>
            <a:spLocks noGrp="1"/>
          </p:cNvSpPr>
          <p:nvPr>
            <p:ph type="body" sz="quarter" idx="13" hasCustomPrompt="1"/>
          </p:nvPr>
        </p:nvSpPr>
        <p:spPr>
          <a:xfrm>
            <a:off x="76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3" name="Footer Placeholder 2"/>
          <p:cNvSpPr>
            <a:spLocks noGrp="1"/>
          </p:cNvSpPr>
          <p:nvPr>
            <p:ph type="ftr" sz="quarter" idx="10"/>
          </p:nvPr>
        </p:nvSpPr>
        <p:spPr>
          <a:xfrm>
            <a:off x="93969" y="6622537"/>
            <a:ext cx="8595360" cy="235463"/>
          </a:xfrm>
        </p:spPr>
        <p:txBody>
          <a:bodyPr/>
          <a:lstStyle/>
          <a:p>
            <a:endParaRPr lang="en-US" dirty="0"/>
          </a:p>
        </p:txBody>
      </p:sp>
      <p:sp>
        <p:nvSpPr>
          <p:cNvPr id="4" name="Date Placeholder 3"/>
          <p:cNvSpPr>
            <a:spLocks noGrp="1"/>
          </p:cNvSpPr>
          <p:nvPr>
            <p:ph type="dt" sz="half" idx="11"/>
          </p:nvPr>
        </p:nvSpPr>
        <p:spPr>
          <a:xfrm>
            <a:off x="6335713" y="113072"/>
            <a:ext cx="2133600" cy="182880"/>
          </a:xfrm>
          <a:prstGeom prst="rect">
            <a:avLst/>
          </a:prstGeom>
        </p:spPr>
        <p:txBody>
          <a:bodyPr/>
          <a:lstStyle/>
          <a:p>
            <a:fld id="{960630FA-22A7-4B3E-B365-E61686B06BF0}" type="datetime1">
              <a:rPr lang="en-US" smtClean="0"/>
              <a:t>9/30/2020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12" name="Rectangle 11"/>
          <p:cNvSpPr/>
          <p:nvPr/>
        </p:nvSpPr>
        <p:spPr bwMode="white">
          <a:xfrm>
            <a:off x="-7938" y="6435725"/>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a:stretch>
            <a:fillRect/>
          </a:stretch>
        </p:blipFill>
        <p:spPr>
          <a:xfrm>
            <a:off x="228600" y="6475653"/>
            <a:ext cx="365792" cy="365792"/>
          </a:xfrm>
          <a:prstGeom prst="rect">
            <a:avLst/>
          </a:prstGeom>
        </p:spPr>
      </p:pic>
      <p:sp>
        <p:nvSpPr>
          <p:cNvPr id="8" name="TextBox 7"/>
          <p:cNvSpPr txBox="1"/>
          <p:nvPr userDrawn="1"/>
        </p:nvSpPr>
        <p:spPr>
          <a:xfrm>
            <a:off x="4724400" y="6457890"/>
            <a:ext cx="4419600" cy="400110"/>
          </a:xfrm>
          <a:prstGeom prst="rect">
            <a:avLst/>
          </a:prstGeom>
          <a:noFill/>
        </p:spPr>
        <p:txBody>
          <a:bodyPr wrap="square" rtlCol="0">
            <a:spAutoFit/>
          </a:bodyPr>
          <a:lstStyle/>
          <a:p>
            <a:pPr algn="r"/>
            <a:r>
              <a:rPr lang="en-US" sz="2000" b="1" dirty="0" smtClean="0">
                <a:solidFill>
                  <a:schemeClr val="bg1"/>
                </a:solidFill>
              </a:rPr>
              <a:t>Halderman/Miller</a:t>
            </a:r>
            <a:r>
              <a:rPr lang="en-US" sz="2000" b="1" baseline="0" dirty="0" smtClean="0">
                <a:solidFill>
                  <a:schemeClr val="bg1"/>
                </a:solidFill>
              </a:rPr>
              <a:t> Sustainability </a:t>
            </a:r>
            <a:endParaRPr lang="en-US" sz="2000" b="1" dirty="0" smtClean="0">
              <a:solidFill>
                <a:schemeClr val="bg1"/>
              </a:solidFill>
            </a:endParaRPr>
          </a:p>
        </p:txBody>
      </p:sp>
    </p:spTree>
    <p:extLst>
      <p:ext uri="{BB962C8B-B14F-4D97-AF65-F5344CB8AC3E}">
        <p14:creationId xmlns:p14="http://schemas.microsoft.com/office/powerpoint/2010/main" val="2981062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Click to add Learning Objective(s)</a:t>
            </a:r>
            <a:endParaRPr lang="en-US" dirty="0"/>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a:xfrm>
            <a:off x="6335713" y="113072"/>
            <a:ext cx="2133600" cy="182880"/>
          </a:xfrm>
          <a:prstGeom prst="rect">
            <a:avLst/>
          </a:prstGeom>
        </p:spPr>
        <p:txBody>
          <a:bodyPr/>
          <a:lstStyle/>
          <a:p>
            <a:fld id="{4656C25A-EB2A-4FB6-AAA6-66B8CB104E7C}" type="datetime1">
              <a:rPr lang="en-US" smtClean="0"/>
              <a:t>9/30/2020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pic>
        <p:nvPicPr>
          <p:cNvPr id="11" name="Picture 10"/>
          <p:cNvPicPr>
            <a:picLocks noChangeAspect="1"/>
          </p:cNvPicPr>
          <p:nvPr userDrawn="1"/>
        </p:nvPicPr>
        <p:blipFill>
          <a:blip r:embed="rId2"/>
          <a:stretch>
            <a:fillRect/>
          </a:stretch>
        </p:blipFill>
        <p:spPr>
          <a:xfrm>
            <a:off x="228600" y="6475653"/>
            <a:ext cx="365792" cy="365792"/>
          </a:xfrm>
          <a:prstGeom prst="rect">
            <a:avLst/>
          </a:prstGeom>
        </p:spPr>
      </p:pic>
    </p:spTree>
    <p:extLst>
      <p:ext uri="{BB962C8B-B14F-4D97-AF65-F5344CB8AC3E}">
        <p14:creationId xmlns:p14="http://schemas.microsoft.com/office/powerpoint/2010/main" val="1152463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a:xfrm>
            <a:off x="6335713" y="113072"/>
            <a:ext cx="2133600" cy="182880"/>
          </a:xfrm>
          <a:prstGeom prst="rect">
            <a:avLst/>
          </a:prstGeom>
        </p:spPr>
        <p:txBody>
          <a:bodyPr/>
          <a:lstStyle/>
          <a:p>
            <a:fld id="{8B4175F5-84D3-4D2F-A83A-7723BA9C27EA}" type="datetime1">
              <a:rPr lang="en-US" smtClean="0"/>
              <a:t>9/30/2020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pic>
        <p:nvPicPr>
          <p:cNvPr id="7" name="Picture 6"/>
          <p:cNvPicPr>
            <a:picLocks noChangeAspect="1"/>
          </p:cNvPicPr>
          <p:nvPr userDrawn="1"/>
        </p:nvPicPr>
        <p:blipFill>
          <a:blip r:embed="rId2"/>
          <a:stretch>
            <a:fillRect/>
          </a:stretch>
        </p:blipFill>
        <p:spPr>
          <a:xfrm>
            <a:off x="228600" y="6475653"/>
            <a:ext cx="365792" cy="365792"/>
          </a:xfrm>
          <a:prstGeom prst="rect">
            <a:avLst/>
          </a:prstGeom>
        </p:spPr>
      </p:pic>
      <p:sp>
        <p:nvSpPr>
          <p:cNvPr id="9" name="TextBox 8"/>
          <p:cNvSpPr txBox="1"/>
          <p:nvPr userDrawn="1"/>
        </p:nvSpPr>
        <p:spPr>
          <a:xfrm>
            <a:off x="4724400" y="6457890"/>
            <a:ext cx="4419600" cy="400110"/>
          </a:xfrm>
          <a:prstGeom prst="rect">
            <a:avLst/>
          </a:prstGeom>
          <a:noFill/>
        </p:spPr>
        <p:txBody>
          <a:bodyPr wrap="square" rtlCol="0">
            <a:spAutoFit/>
          </a:bodyPr>
          <a:lstStyle/>
          <a:p>
            <a:pPr algn="r"/>
            <a:r>
              <a:rPr lang="en-US" sz="2000" b="1" dirty="0" smtClean="0">
                <a:solidFill>
                  <a:schemeClr val="bg1"/>
                </a:solidFill>
              </a:rPr>
              <a:t>Halderman/Miller</a:t>
            </a:r>
            <a:r>
              <a:rPr lang="en-US" sz="2000" b="1" baseline="0" dirty="0" smtClean="0">
                <a:solidFill>
                  <a:schemeClr val="bg1"/>
                </a:solidFill>
              </a:rPr>
              <a:t> Sustainability </a:t>
            </a:r>
            <a:endParaRPr lang="en-US" sz="2000" b="1" dirty="0" smtClean="0">
              <a:solidFill>
                <a:schemeClr val="bg1"/>
              </a:solidFill>
            </a:endParaRPr>
          </a:p>
        </p:txBody>
      </p:sp>
    </p:spTree>
    <p:extLst>
      <p:ext uri="{BB962C8B-B14F-4D97-AF65-F5344CB8AC3E}">
        <p14:creationId xmlns:p14="http://schemas.microsoft.com/office/powerpoint/2010/main" val="1210909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6" name="Slide Number Placeholder 5"/>
          <p:cNvSpPr>
            <a:spLocks noGrp="1"/>
          </p:cNvSpPr>
          <p:nvPr>
            <p:ph type="sldNum" sz="quarter" idx="12"/>
          </p:nvPr>
        </p:nvSpPr>
        <p:spPr>
          <a:xfrm>
            <a:off x="8469312" y="0"/>
            <a:ext cx="674688" cy="295952"/>
          </a:xfrm>
        </p:spPr>
        <p:txBody>
          <a:bodyPr/>
          <a:lstStyle/>
          <a:p>
            <a:fld id="{200B2350-5261-4F5C-9DF5-EF0D264FC8D2}" type="slidenum">
              <a:rPr lang="en-US" smtClean="0"/>
              <a:pPr/>
              <a:t>‹#›</a:t>
            </a:fld>
            <a:endParaRPr lang="en-US" dirty="0"/>
          </a:p>
        </p:txBody>
      </p:sp>
      <p:pic>
        <p:nvPicPr>
          <p:cNvPr id="7" name="Picture 6"/>
          <p:cNvPicPr>
            <a:picLocks noChangeAspect="1"/>
          </p:cNvPicPr>
          <p:nvPr userDrawn="1"/>
        </p:nvPicPr>
        <p:blipFill>
          <a:blip r:embed="rId2"/>
          <a:stretch>
            <a:fillRect/>
          </a:stretch>
        </p:blipFill>
        <p:spPr>
          <a:xfrm>
            <a:off x="228600" y="6475653"/>
            <a:ext cx="365792" cy="365792"/>
          </a:xfrm>
          <a:prstGeom prst="rect">
            <a:avLst/>
          </a:prstGeom>
        </p:spPr>
      </p:pic>
      <p:sp>
        <p:nvSpPr>
          <p:cNvPr id="9" name="TextBox 8"/>
          <p:cNvSpPr txBox="1"/>
          <p:nvPr userDrawn="1"/>
        </p:nvSpPr>
        <p:spPr>
          <a:xfrm>
            <a:off x="4724400" y="6457890"/>
            <a:ext cx="4419600" cy="400110"/>
          </a:xfrm>
          <a:prstGeom prst="rect">
            <a:avLst/>
          </a:prstGeom>
          <a:noFill/>
        </p:spPr>
        <p:txBody>
          <a:bodyPr wrap="square" rtlCol="0">
            <a:spAutoFit/>
          </a:bodyPr>
          <a:lstStyle/>
          <a:p>
            <a:pPr algn="r"/>
            <a:r>
              <a:rPr lang="en-US" sz="2000" b="1" dirty="0" smtClean="0">
                <a:solidFill>
                  <a:schemeClr val="bg1"/>
                </a:solidFill>
              </a:rPr>
              <a:t>Halderman/Miller</a:t>
            </a:r>
            <a:r>
              <a:rPr lang="en-US" sz="2000" b="1" baseline="0" dirty="0" smtClean="0">
                <a:solidFill>
                  <a:schemeClr val="bg1"/>
                </a:solidFill>
              </a:rPr>
              <a:t> Sustainability </a:t>
            </a:r>
            <a:endParaRPr lang="en-US" sz="2000" b="1" dirty="0" smtClean="0">
              <a:solidFill>
                <a:schemeClr val="bg1"/>
              </a:solidFill>
            </a:endParaRPr>
          </a:p>
        </p:txBody>
      </p:sp>
    </p:spTree>
    <p:extLst>
      <p:ext uri="{BB962C8B-B14F-4D97-AF65-F5344CB8AC3E}">
        <p14:creationId xmlns:p14="http://schemas.microsoft.com/office/powerpoint/2010/main" val="275200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a:xfrm>
            <a:off x="6335713" y="113072"/>
            <a:ext cx="2133600" cy="182880"/>
          </a:xfrm>
          <a:prstGeom prst="rect">
            <a:avLst/>
          </a:prstGeom>
        </p:spPr>
        <p:txBody>
          <a:bodyPr/>
          <a:lstStyle>
            <a:lvl1pPr>
              <a:defRPr>
                <a:solidFill>
                  <a:schemeClr val="tx1"/>
                </a:solidFill>
              </a:defRPr>
            </a:lvl1pPr>
          </a:lstStyle>
          <a:p>
            <a:fld id="{2BC2CE92-3FA3-4F94-AE51-EF39B2ACEAC9}" type="datetime1">
              <a:rPr lang="en-US" smtClean="0"/>
              <a:t>9/30/2020</a:t>
            </a:fld>
            <a:endParaRPr lang="en-US" dirty="0"/>
          </a:p>
        </p:txBody>
      </p:sp>
      <p:sp>
        <p:nvSpPr>
          <p:cNvPr id="4" name="Slide Number Placeholder 3"/>
          <p:cNvSpPr>
            <a:spLocks noGrp="1"/>
          </p:cNvSpPr>
          <p:nvPr>
            <p:ph type="sldNum" sz="quarter" idx="12"/>
          </p:nvPr>
        </p:nvSpPr>
        <p:spPr>
          <a:xfrm>
            <a:off x="8469312" y="0"/>
            <a:ext cx="674688" cy="295952"/>
          </a:xfrm>
        </p:spPr>
        <p:txBody>
          <a:bodyPr/>
          <a:lstStyle>
            <a:lvl1pPr>
              <a:defRPr>
                <a:solidFill>
                  <a:schemeClr val="tx1"/>
                </a:solidFill>
              </a:defRPr>
            </a:lvl1pPr>
          </a:lstStyle>
          <a:p>
            <a:fld id="{200B2350-5261-4F5C-9DF5-EF0D264FC8D2}" type="slidenum">
              <a:rPr lang="en-US" smtClean="0"/>
              <a:pPr/>
              <a:t>‹#›</a:t>
            </a:fld>
            <a:endParaRPr lang="en-US" dirty="0"/>
          </a:p>
        </p:txBody>
      </p:sp>
      <p:sp>
        <p:nvSpPr>
          <p:cNvPr id="5" name="Rectangle 4"/>
          <p:cNvSpPr/>
          <p:nvPr/>
        </p:nvSpPr>
        <p:spPr bwMode="white">
          <a:xfrm>
            <a:off x="-7938" y="6400800"/>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03796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a:xfrm>
            <a:off x="6335713" y="113072"/>
            <a:ext cx="2133600" cy="182880"/>
          </a:xfrm>
          <a:prstGeom prst="rect">
            <a:avLst/>
          </a:prstGeom>
        </p:spPr>
        <p:txBody>
          <a:bodyPr/>
          <a:lstStyle/>
          <a:p>
            <a:fld id="{F44BECEC-A0B8-4B43-BDF9-86D196C84C3A}" type="datetime1">
              <a:rPr lang="en-US" smtClean="0"/>
              <a:t>9/30/2020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54799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a:xfrm>
            <a:off x="6335713" y="113072"/>
            <a:ext cx="2133600" cy="182880"/>
          </a:xfrm>
          <a:prstGeom prst="rect">
            <a:avLst/>
          </a:prstGeom>
        </p:spPr>
        <p:txBody>
          <a:bodyPr/>
          <a:lstStyle/>
          <a:p>
            <a:fld id="{BA0579D9-AD2E-4CB8-A3BC-32A95FCD26ED}" type="datetime1">
              <a:rPr lang="en-US" smtClean="0"/>
              <a:t>9/30/2020</a:t>
            </a:fld>
            <a:endParaRPr lang="en-US" dirty="0"/>
          </a:p>
        </p:txBody>
      </p:sp>
      <p:sp>
        <p:nvSpPr>
          <p:cNvPr id="7" name="Slide Number Placeholder 5"/>
          <p:cNvSpPr>
            <a:spLocks noGrp="1"/>
          </p:cNvSpPr>
          <p:nvPr>
            <p:ph type="sldNum" sz="quarter" idx="12"/>
          </p:nvPr>
        </p:nvSpPr>
        <p:spPr>
          <a:xfrm>
            <a:off x="8458200" y="0"/>
            <a:ext cx="685799" cy="30480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54704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a:xfrm>
            <a:off x="6335713" y="113072"/>
            <a:ext cx="2133600" cy="182880"/>
          </a:xfrm>
          <a:prstGeom prst="rect">
            <a:avLst/>
          </a:prstGeom>
        </p:spPr>
        <p:txBody>
          <a:bodyPr/>
          <a:lstStyle/>
          <a:p>
            <a:fld id="{5A15206B-1D83-4D1C-88F6-AF9FF1AA2CFD}" type="datetime1">
              <a:rPr lang="en-US" smtClean="0"/>
              <a:t>9/30/2020</a:t>
            </a:fld>
            <a:endParaRPr lang="en-US" dirty="0"/>
          </a:p>
        </p:txBody>
      </p:sp>
      <p:sp>
        <p:nvSpPr>
          <p:cNvPr id="6" name="Slide Number Placeholder 5"/>
          <p:cNvSpPr>
            <a:spLocks noGrp="1"/>
          </p:cNvSpPr>
          <p:nvPr>
            <p:ph type="sldNum" sz="quarter" idx="12"/>
          </p:nvPr>
        </p:nvSpPr>
        <p:spPr>
          <a:xfrm>
            <a:off x="8458200" y="0"/>
            <a:ext cx="685799" cy="30480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55126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76200" y="215372"/>
            <a:ext cx="8229600" cy="1097280"/>
          </a:xfrm>
          <a:prstGeom prst="rect">
            <a:avLst/>
          </a:prstGeom>
        </p:spPr>
        <p:txBody>
          <a:bodyPr vert="horz" lIns="0" tIns="0" rIns="0" bIns="0" rtlCol="0" anchor="b">
            <a:noAutofit/>
          </a:bodyPr>
          <a:lstStyle/>
          <a:p>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457200" y="1447800"/>
            <a:ext cx="8229600" cy="4525963"/>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6" name="Slide Number Placeholder 5"/>
          <p:cNvSpPr>
            <a:spLocks noGrp="1"/>
          </p:cNvSpPr>
          <p:nvPr>
            <p:ph type="sldNum" sz="quarter" idx="4"/>
          </p:nvPr>
        </p:nvSpPr>
        <p:spPr>
          <a:xfrm>
            <a:off x="8469312" y="0"/>
            <a:ext cx="674688" cy="295952"/>
          </a:xfrm>
          <a:prstGeom prst="rect">
            <a:avLst/>
          </a:prstGeom>
        </p:spPr>
        <p:txBody>
          <a:bodyPr vert="horz" lIns="91440" tIns="45720" rIns="91440" bIns="45720" rtlCol="0" anchor="ctr"/>
          <a:lstStyle>
            <a:lvl1pPr algn="r">
              <a:defRPr sz="900">
                <a:solidFill>
                  <a:schemeClr val="bg1"/>
                </a:solidFill>
              </a:defRPr>
            </a:lvl1pPr>
          </a:lstStyle>
          <a:p>
            <a:r>
              <a:rPr lang="en-US" dirty="0" smtClean="0"/>
              <a:t> Slide </a:t>
            </a:r>
            <a:fld id="{200B2350-5261-4F5C-9DF5-EF0D264FC8D2}" type="slidenum">
              <a:rPr lang="en-US" smtClean="0"/>
              <a:pPr/>
              <a:t>‹#›</a:t>
            </a:fld>
            <a:endParaRPr lang="en-US" dirty="0"/>
          </a:p>
        </p:txBody>
      </p:sp>
      <p:sp>
        <p:nvSpPr>
          <p:cNvPr id="9" name="Rectangle 8"/>
          <p:cNvSpPr/>
          <p:nvPr/>
        </p:nvSpPr>
        <p:spPr bwMode="white">
          <a:xfrm>
            <a:off x="-7938" y="6407663"/>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 id="214748366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60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spcAft>
          <a:spcPts val="600"/>
        </a:spcAft>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6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6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6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6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hyperlink" Target="https://youtu.be/du7lafrqUnE" TargetMode="External"/><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8.png"/><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youtu.be/y5PjEOARGy8" TargetMode="External"/><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hyperlink" Target="https://youtu.be/rDifLen9GtY"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youtu.be/bTtRp1_1Dq0" TargetMode="Externa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hyperlink" Target="https://youtu.be/2G-yUuiqIZ0" TargetMode="External"/><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hyperlink" Target="https://youtu.be/--3MvkgrScc" TargetMode="External"/><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Sustainability- Principles and Practices</a:t>
            </a:r>
            <a:endParaRPr lang="en-US" dirty="0" smtClean="0"/>
          </a:p>
        </p:txBody>
      </p:sp>
      <p:sp>
        <p:nvSpPr>
          <p:cNvPr id="4" name="Text Placeholder 3"/>
          <p:cNvSpPr>
            <a:spLocks noGrp="1"/>
          </p:cNvSpPr>
          <p:nvPr>
            <p:ph type="body" sz="quarter" idx="14"/>
          </p:nvPr>
        </p:nvSpPr>
        <p:spPr/>
        <p:txBody>
          <a:bodyPr/>
          <a:lstStyle/>
          <a:p>
            <a:r>
              <a:rPr lang="en-US" b="1" dirty="0" smtClean="0"/>
              <a:t>Chapter 14 </a:t>
            </a:r>
            <a:endParaRPr lang="en-US" b="1" dirty="0"/>
          </a:p>
        </p:txBody>
      </p:sp>
      <p:sp>
        <p:nvSpPr>
          <p:cNvPr id="5" name="Text Placeholder 4"/>
          <p:cNvSpPr>
            <a:spLocks noGrp="1"/>
          </p:cNvSpPr>
          <p:nvPr>
            <p:ph type="body" sz="quarter" idx="15"/>
          </p:nvPr>
        </p:nvSpPr>
        <p:spPr/>
        <p:txBody>
          <a:bodyPr/>
          <a:lstStyle/>
          <a:p>
            <a:r>
              <a:rPr lang="en-US" sz="3200" b="1" dirty="0" smtClean="0"/>
              <a:t>Agricultural, Food &amp; Water Sustainability</a:t>
            </a:r>
          </a:p>
        </p:txBody>
      </p:sp>
      <p:sp>
        <p:nvSpPr>
          <p:cNvPr id="8" name="Text Placeholder 7"/>
          <p:cNvSpPr>
            <a:spLocks noGrp="1"/>
          </p:cNvSpPr>
          <p:nvPr>
            <p:ph type="body" sz="quarter" idx="13"/>
          </p:nvPr>
        </p:nvSpPr>
        <p:spPr/>
        <p:txBody>
          <a:bodyPr/>
          <a:lstStyle/>
          <a:p>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68" y="1685968"/>
            <a:ext cx="3991232" cy="3991232"/>
          </a:xfrm>
          <a:prstGeom prst="rect">
            <a:avLst/>
          </a:prstGeom>
        </p:spPr>
      </p:pic>
      <p:sp>
        <p:nvSpPr>
          <p:cNvPr id="3" name="Slide Number Placeholder 2"/>
          <p:cNvSpPr>
            <a:spLocks noGrp="1"/>
          </p:cNvSpPr>
          <p:nvPr>
            <p:ph type="sldNum" sz="quarter" idx="12"/>
          </p:nvPr>
        </p:nvSpPr>
        <p:spPr/>
        <p:txBody>
          <a:bodyPr/>
          <a:lstStyle/>
          <a:p>
            <a:fld id="{200B2350-5261-4F5C-9DF5-EF0D264FC8D2}" type="slidenum">
              <a:rPr lang="en-US" smtClean="0"/>
              <a:pPr/>
              <a:t>1</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ANSWER 2:</a:t>
            </a:r>
            <a:endParaRPr lang="en-US" sz="3200" dirty="0">
              <a:solidFill>
                <a:srgbClr val="F8F9D3"/>
              </a:solidFill>
            </a:endParaRPr>
          </a:p>
        </p:txBody>
      </p:sp>
      <p:sp>
        <p:nvSpPr>
          <p:cNvPr id="6" name="Rectangle 5"/>
          <p:cNvSpPr/>
          <p:nvPr/>
        </p:nvSpPr>
        <p:spPr>
          <a:xfrm>
            <a:off x="286265" y="1855161"/>
            <a:ext cx="8534400" cy="707886"/>
          </a:xfrm>
          <a:prstGeom prst="rect">
            <a:avLst/>
          </a:prstGeom>
        </p:spPr>
        <p:txBody>
          <a:bodyPr wrap="square">
            <a:spAutoFit/>
          </a:bodyPr>
          <a:lstStyle/>
          <a:p>
            <a:r>
              <a:rPr lang="en-US" sz="4000" dirty="0">
                <a:solidFill>
                  <a:srgbClr val="000000"/>
                </a:solidFill>
              </a:rPr>
              <a:t>Ecological footprint</a:t>
            </a:r>
          </a:p>
        </p:txBody>
      </p:sp>
      <p:sp>
        <p:nvSpPr>
          <p:cNvPr id="3" name="Slide Number Placeholder 2"/>
          <p:cNvSpPr>
            <a:spLocks noGrp="1"/>
          </p:cNvSpPr>
          <p:nvPr>
            <p:ph type="sldNum" sz="quarter" idx="12"/>
          </p:nvPr>
        </p:nvSpPr>
        <p:spPr>
          <a:xfrm>
            <a:off x="8469312" y="0"/>
            <a:ext cx="674688" cy="295952"/>
          </a:xfrm>
        </p:spPr>
        <p:txBody>
          <a:bodyPr/>
          <a:lstStyle/>
          <a:p>
            <a:fld id="{200B2350-5261-4F5C-9DF5-EF0D264FC8D2}" type="slidenum">
              <a:rPr lang="en-US" smtClean="0"/>
              <a:pPr/>
              <a:t>10</a:t>
            </a:fld>
            <a:endParaRPr lang="en-US" dirty="0"/>
          </a:p>
        </p:txBody>
      </p:sp>
    </p:spTree>
    <p:extLst>
      <p:ext uri="{BB962C8B-B14F-4D97-AF65-F5344CB8AC3E}">
        <p14:creationId xmlns:p14="http://schemas.microsoft.com/office/powerpoint/2010/main" val="2734254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763000" cy="1236452"/>
          </a:xfrm>
        </p:spPr>
        <p:txBody>
          <a:bodyPr/>
          <a:lstStyle/>
          <a:p>
            <a:r>
              <a:rPr lang="en-US" sz="1600" dirty="0"/>
              <a:t>FIGURE </a:t>
            </a:r>
            <a:r>
              <a:rPr lang="en-US" sz="1600" dirty="0" smtClean="0"/>
              <a:t>14-2 Biodiversity Web refers </a:t>
            </a:r>
            <a:r>
              <a:rPr lang="en-US" sz="1600" dirty="0"/>
              <a:t>to genetic variation, ecosystem variation, or species variation (# of species) within an area, biome, or planet. </a:t>
            </a:r>
            <a:r>
              <a:rPr lang="en-US" sz="1600" dirty="0" smtClean="0"/>
              <a:t>Number </a:t>
            </a:r>
            <a:r>
              <a:rPr lang="en-US" sz="1600" dirty="0"/>
              <a:t>and variety of plants, animals and other organisms that exist is known as biodiversity.  </a:t>
            </a:r>
            <a:r>
              <a:rPr lang="en-US" sz="1600" dirty="0" smtClean="0"/>
              <a:t>Essential </a:t>
            </a:r>
            <a:r>
              <a:rPr lang="en-US" sz="1600" dirty="0"/>
              <a:t>component of nature and species survival of humans by providing food, fuel, shelter, medicines and other elements. </a:t>
            </a:r>
          </a:p>
        </p:txBody>
      </p:sp>
      <p:pic>
        <p:nvPicPr>
          <p:cNvPr id="5" name="Content Placeholder 4"/>
          <p:cNvPicPr>
            <a:picLocks noGrp="1" noChangeAspect="1"/>
          </p:cNvPicPr>
          <p:nvPr>
            <p:ph idx="1"/>
          </p:nvPr>
        </p:nvPicPr>
        <p:blipFill>
          <a:blip r:embed="rId2"/>
          <a:stretch>
            <a:fillRect/>
          </a:stretch>
        </p:blipFill>
        <p:spPr>
          <a:xfrm>
            <a:off x="1189929" y="1524000"/>
            <a:ext cx="6683493" cy="4724400"/>
          </a:xfrm>
          <a:prstGeom prst="rect">
            <a:avLst/>
          </a:prstGeom>
        </p:spPr>
      </p:pic>
      <p:sp>
        <p:nvSpPr>
          <p:cNvPr id="4" name="Slide Number Placeholder 3"/>
          <p:cNvSpPr>
            <a:spLocks noGrp="1"/>
          </p:cNvSpPr>
          <p:nvPr>
            <p:ph type="sldNum" sz="quarter" idx="12"/>
          </p:nvPr>
        </p:nvSpPr>
        <p:spPr/>
        <p:txBody>
          <a:bodyPr/>
          <a:lstStyle/>
          <a:p>
            <a:fld id="{200B2350-5261-4F5C-9DF5-EF0D264FC8D2}" type="slidenum">
              <a:rPr lang="en-US" smtClean="0"/>
              <a:pPr/>
              <a:t>11</a:t>
            </a:fld>
            <a:endParaRPr lang="en-US" dirty="0"/>
          </a:p>
        </p:txBody>
      </p:sp>
    </p:spTree>
    <p:extLst>
      <p:ext uri="{BB962C8B-B14F-4D97-AF65-F5344CB8AC3E}">
        <p14:creationId xmlns:p14="http://schemas.microsoft.com/office/powerpoint/2010/main" val="149974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BIODIVERSITY 2.</a:t>
            </a:r>
            <a:endParaRPr lang="en-US" dirty="0"/>
          </a:p>
        </p:txBody>
      </p:sp>
      <p:sp>
        <p:nvSpPr>
          <p:cNvPr id="3" name="Content Placeholder 2"/>
          <p:cNvSpPr>
            <a:spLocks noGrp="1"/>
          </p:cNvSpPr>
          <p:nvPr>
            <p:ph idx="1"/>
          </p:nvPr>
        </p:nvSpPr>
        <p:spPr>
          <a:xfrm>
            <a:off x="457200" y="1447800"/>
            <a:ext cx="8610600" cy="4525963"/>
          </a:xfrm>
        </p:spPr>
        <p:txBody>
          <a:bodyPr/>
          <a:lstStyle/>
          <a:p>
            <a:r>
              <a:rPr lang="en-US" b="1" dirty="0"/>
              <a:t>Terrestrial Biodiversity</a:t>
            </a:r>
          </a:p>
          <a:p>
            <a:pPr lvl="1"/>
            <a:r>
              <a:rPr lang="en-US" dirty="0" smtClean="0"/>
              <a:t>Greater </a:t>
            </a:r>
            <a:r>
              <a:rPr lang="en-US" dirty="0"/>
              <a:t>near </a:t>
            </a:r>
            <a:r>
              <a:rPr lang="en-US" dirty="0" smtClean="0"/>
              <a:t>equator</a:t>
            </a:r>
          </a:p>
          <a:p>
            <a:pPr lvl="1"/>
            <a:r>
              <a:rPr lang="en-US" dirty="0"/>
              <a:t>R</a:t>
            </a:r>
            <a:r>
              <a:rPr lang="en-US" dirty="0" smtClean="0"/>
              <a:t>esult </a:t>
            </a:r>
            <a:r>
              <a:rPr lang="en-US" dirty="0"/>
              <a:t>of </a:t>
            </a:r>
            <a:r>
              <a:rPr lang="en-US" dirty="0" smtClean="0"/>
              <a:t>warm </a:t>
            </a:r>
            <a:r>
              <a:rPr lang="en-US" dirty="0"/>
              <a:t>climate </a:t>
            </a:r>
            <a:r>
              <a:rPr lang="en-US" dirty="0" smtClean="0"/>
              <a:t>&amp; high </a:t>
            </a:r>
            <a:r>
              <a:rPr lang="en-US" dirty="0"/>
              <a:t>primary productivity.  </a:t>
            </a:r>
            <a:endParaRPr lang="en-US" dirty="0" smtClean="0"/>
          </a:p>
          <a:p>
            <a:pPr lvl="2"/>
            <a:r>
              <a:rPr lang="en-US" dirty="0" smtClean="0"/>
              <a:t>Richest in tropics</a:t>
            </a:r>
          </a:p>
          <a:p>
            <a:pPr lvl="1"/>
            <a:r>
              <a:rPr lang="en-US" dirty="0" smtClean="0"/>
              <a:t>Marine </a:t>
            </a:r>
            <a:r>
              <a:rPr lang="en-US" dirty="0"/>
              <a:t>biodiversity tends to be highest along </a:t>
            </a:r>
            <a:r>
              <a:rPr lang="en-US" dirty="0" smtClean="0"/>
              <a:t>coasts</a:t>
            </a:r>
          </a:p>
          <a:p>
            <a:pPr lvl="1"/>
            <a:r>
              <a:rPr lang="en-US" dirty="0" smtClean="0"/>
              <a:t>Tends </a:t>
            </a:r>
            <a:r>
              <a:rPr lang="en-US" dirty="0"/>
              <a:t>to cluster in hotspots, and has been increasing </a:t>
            </a:r>
            <a:endParaRPr lang="en-US" dirty="0" smtClean="0"/>
          </a:p>
          <a:p>
            <a:pPr lvl="2"/>
            <a:r>
              <a:rPr lang="en-US" dirty="0" smtClean="0"/>
              <a:t>But now is </a:t>
            </a:r>
            <a:r>
              <a:rPr lang="en-US" dirty="0"/>
              <a:t>slowing </a:t>
            </a:r>
            <a:r>
              <a:rPr lang="en-US" dirty="0" smtClean="0"/>
              <a:t>down</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12</a:t>
            </a:fld>
            <a:endParaRPr lang="en-US" dirty="0"/>
          </a:p>
        </p:txBody>
      </p:sp>
    </p:spTree>
    <p:extLst>
      <p:ext uri="{BB962C8B-B14F-4D97-AF65-F5344CB8AC3E}">
        <p14:creationId xmlns:p14="http://schemas.microsoft.com/office/powerpoint/2010/main" val="3291586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229600" cy="1097280"/>
          </a:xfrm>
        </p:spPr>
        <p:txBody>
          <a:bodyPr/>
          <a:lstStyle/>
          <a:p>
            <a:r>
              <a:rPr lang="en-US" sz="3600" dirty="0" smtClean="0"/>
              <a:t>FREQUENTLY ASKED QUESTION?</a:t>
            </a:r>
            <a:endParaRPr lang="en-US" sz="3600" dirty="0"/>
          </a:p>
        </p:txBody>
      </p:sp>
      <p:pic>
        <p:nvPicPr>
          <p:cNvPr id="3" name="Picture 2"/>
          <p:cNvPicPr>
            <a:picLocks noChangeAspect="1"/>
          </p:cNvPicPr>
          <p:nvPr/>
        </p:nvPicPr>
        <p:blipFill>
          <a:blip r:embed="rId2"/>
          <a:stretch>
            <a:fillRect/>
          </a:stretch>
        </p:blipFill>
        <p:spPr>
          <a:xfrm>
            <a:off x="57665" y="107696"/>
            <a:ext cx="838200" cy="1218184"/>
          </a:xfrm>
          <a:prstGeom prst="rect">
            <a:avLst/>
          </a:prstGeom>
        </p:spPr>
      </p:pic>
      <p:sp>
        <p:nvSpPr>
          <p:cNvPr id="4" name="Content Placeholder 2"/>
          <p:cNvSpPr txBox="1">
            <a:spLocks/>
          </p:cNvSpPr>
          <p:nvPr/>
        </p:nvSpPr>
        <p:spPr>
          <a:xfrm>
            <a:off x="152399" y="1371600"/>
            <a:ext cx="8991599" cy="4876800"/>
          </a:xfrm>
          <a:prstGeom prst="rect">
            <a:avLst/>
          </a:prstGeom>
        </p:spPr>
        <p:txBody>
          <a:bodyPr/>
          <a:lst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a:lstStyle>
          <a:p>
            <a:r>
              <a:rPr lang="en-US" b="1" dirty="0"/>
              <a:t>Who Was The First To Use The Term Biodiversity?</a:t>
            </a:r>
          </a:p>
          <a:p>
            <a:pPr lvl="1"/>
            <a:r>
              <a:rPr lang="en-US" dirty="0"/>
              <a:t>Biologist W.G. Rosen devised the term biodiversity in 1985 while planning the 1986 National Forum on Biological, but it was first published in Edward Osborne Wilson’s scientific publications on conservation (E.O. Wilson, is an American biologist, researcher, naturalist (conservationist) and author. His biological specialty is myrmecology, the study of ants, on which he is considered to be the world's leading expert scientific publications relating to conservation).</a:t>
            </a:r>
          </a:p>
          <a:p>
            <a:endParaRPr lang="en-US" sz="2400" b="1" dirty="0" smtClean="0">
              <a:solidFill>
                <a:srgbClr val="0000FF"/>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pPr/>
              <a:t>13</a:t>
            </a:fld>
            <a:endParaRPr lang="en-US" dirty="0"/>
          </a:p>
        </p:txBody>
      </p:sp>
    </p:spTree>
    <p:extLst>
      <p:ext uri="{BB962C8B-B14F-4D97-AF65-F5344CB8AC3E}">
        <p14:creationId xmlns:p14="http://schemas.microsoft.com/office/powerpoint/2010/main" val="3909778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BIODIVERSITY 3.</a:t>
            </a:r>
            <a:endParaRPr lang="en-US" dirty="0"/>
          </a:p>
        </p:txBody>
      </p:sp>
      <p:sp>
        <p:nvSpPr>
          <p:cNvPr id="3" name="Content Placeholder 2"/>
          <p:cNvSpPr>
            <a:spLocks noGrp="1"/>
          </p:cNvSpPr>
          <p:nvPr>
            <p:ph idx="1"/>
          </p:nvPr>
        </p:nvSpPr>
        <p:spPr>
          <a:xfrm>
            <a:off x="457200" y="1447800"/>
            <a:ext cx="8458200" cy="4525963"/>
          </a:xfrm>
        </p:spPr>
        <p:txBody>
          <a:bodyPr/>
          <a:lstStyle/>
          <a:p>
            <a:r>
              <a:rPr lang="en-US" b="1" dirty="0"/>
              <a:t>Biodiversity Extinctions</a:t>
            </a:r>
          </a:p>
          <a:p>
            <a:pPr lvl="1"/>
            <a:r>
              <a:rPr lang="en-US" dirty="0" smtClean="0"/>
              <a:t>5 </a:t>
            </a:r>
            <a:r>
              <a:rPr lang="en-US" dirty="0"/>
              <a:t>major mass extinctions and several minor events </a:t>
            </a:r>
            <a:endParaRPr lang="en-US" dirty="0" smtClean="0"/>
          </a:p>
          <a:p>
            <a:pPr lvl="2"/>
            <a:r>
              <a:rPr lang="en-US" dirty="0" smtClean="0"/>
              <a:t>Led to </a:t>
            </a:r>
            <a:r>
              <a:rPr lang="en-US" dirty="0"/>
              <a:t>large and sudden drops in </a:t>
            </a:r>
            <a:r>
              <a:rPr lang="en-US" dirty="0" smtClean="0"/>
              <a:t>biodiversity</a:t>
            </a:r>
          </a:p>
          <a:p>
            <a:pPr lvl="2"/>
            <a:r>
              <a:rPr lang="en-US" dirty="0" smtClean="0"/>
              <a:t>Phanerozoic </a:t>
            </a:r>
            <a:r>
              <a:rPr lang="en-US" dirty="0"/>
              <a:t>eon marked </a:t>
            </a:r>
            <a:r>
              <a:rPr lang="en-US" dirty="0" smtClean="0"/>
              <a:t>rapid </a:t>
            </a:r>
            <a:r>
              <a:rPr lang="en-US" dirty="0"/>
              <a:t>growth in biodiversity </a:t>
            </a:r>
            <a:endParaRPr lang="en-US" dirty="0" smtClean="0"/>
          </a:p>
          <a:p>
            <a:pPr lvl="3"/>
            <a:r>
              <a:rPr lang="en-US" dirty="0" smtClean="0"/>
              <a:t>Via Cambrian </a:t>
            </a:r>
            <a:r>
              <a:rPr lang="en-US" dirty="0"/>
              <a:t>explosion </a:t>
            </a:r>
            <a:r>
              <a:rPr lang="en-US" dirty="0" smtClean="0"/>
              <a:t>(540 </a:t>
            </a:r>
            <a:r>
              <a:rPr lang="en-US" dirty="0"/>
              <a:t>million years </a:t>
            </a:r>
            <a:r>
              <a:rPr lang="en-US" dirty="0" smtClean="0"/>
              <a:t>ago)</a:t>
            </a:r>
          </a:p>
          <a:p>
            <a:pPr lvl="2"/>
            <a:r>
              <a:rPr lang="en-US" dirty="0"/>
              <a:t>N</a:t>
            </a:r>
            <a:r>
              <a:rPr lang="en-US" dirty="0" smtClean="0"/>
              <a:t>ext </a:t>
            </a:r>
            <a:r>
              <a:rPr lang="en-US" dirty="0"/>
              <a:t>400 million years included </a:t>
            </a:r>
            <a:r>
              <a:rPr lang="en-US" dirty="0" smtClean="0"/>
              <a:t>repeated</a:t>
            </a:r>
          </a:p>
          <a:p>
            <a:pPr lvl="3"/>
            <a:r>
              <a:rPr lang="en-US" dirty="0" smtClean="0"/>
              <a:t>Massive </a:t>
            </a:r>
            <a:r>
              <a:rPr lang="en-US" dirty="0"/>
              <a:t>biodiversity losses classified as mass extinction events.  </a:t>
            </a:r>
            <a:endParaRPr lang="en-US" dirty="0" smtClean="0"/>
          </a:p>
          <a:p>
            <a:pPr lvl="2"/>
            <a:r>
              <a:rPr lang="en-US" dirty="0" smtClean="0"/>
              <a:t>Carboniferous</a:t>
            </a:r>
          </a:p>
          <a:p>
            <a:pPr lvl="3"/>
            <a:r>
              <a:rPr lang="en-US" dirty="0" smtClean="0"/>
              <a:t>Rainforest </a:t>
            </a:r>
            <a:r>
              <a:rPr lang="en-US" dirty="0"/>
              <a:t>collapse led to </a:t>
            </a:r>
            <a:r>
              <a:rPr lang="en-US" dirty="0" smtClean="0"/>
              <a:t>great </a:t>
            </a:r>
            <a:r>
              <a:rPr lang="en-US" dirty="0"/>
              <a:t>loss of plant </a:t>
            </a:r>
            <a:r>
              <a:rPr lang="en-US" dirty="0" smtClean="0"/>
              <a:t>&amp; animal life</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14</a:t>
            </a:fld>
            <a:endParaRPr lang="en-US" dirty="0"/>
          </a:p>
        </p:txBody>
      </p:sp>
    </p:spTree>
    <p:extLst>
      <p:ext uri="{BB962C8B-B14F-4D97-AF65-F5344CB8AC3E}">
        <p14:creationId xmlns:p14="http://schemas.microsoft.com/office/powerpoint/2010/main" val="884880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QUESTION 1: </a:t>
            </a:r>
            <a:endParaRPr lang="en-US" dirty="0">
              <a:solidFill>
                <a:srgbClr val="F8F9D3"/>
              </a:solidFill>
            </a:endParaRPr>
          </a:p>
        </p:txBody>
      </p:sp>
      <p:sp>
        <p:nvSpPr>
          <p:cNvPr id="3" name="Rectangle 2"/>
          <p:cNvSpPr/>
          <p:nvPr/>
        </p:nvSpPr>
        <p:spPr>
          <a:xfrm>
            <a:off x="196678" y="1447800"/>
            <a:ext cx="8750643" cy="5016758"/>
          </a:xfrm>
          <a:prstGeom prst="rect">
            <a:avLst/>
          </a:prstGeom>
        </p:spPr>
        <p:txBody>
          <a:bodyPr wrap="square">
            <a:spAutoFit/>
          </a:bodyPr>
          <a:lstStyle/>
          <a:p>
            <a:r>
              <a:rPr lang="en-US" sz="3200" dirty="0" smtClean="0">
                <a:solidFill>
                  <a:srgbClr val="000000"/>
                </a:solidFill>
              </a:rPr>
              <a:t>Which </a:t>
            </a:r>
            <a:r>
              <a:rPr lang="en-US" sz="3200" dirty="0">
                <a:solidFill>
                  <a:srgbClr val="000000"/>
                </a:solidFill>
              </a:rPr>
              <a:t>of these can be large scale things such as the planet’s species, or it can include smaller areas of concern like a neighborhood pond’s ecosystem. Biodiversity varies significantly across the continents and regions on our planet?</a:t>
            </a:r>
          </a:p>
          <a:p>
            <a:r>
              <a:rPr lang="en-US" sz="3200" dirty="0">
                <a:solidFill>
                  <a:srgbClr val="000000"/>
                </a:solidFill>
              </a:rPr>
              <a:t>a.	</a:t>
            </a:r>
            <a:r>
              <a:rPr lang="en-US" sz="3200" dirty="0" smtClean="0">
                <a:solidFill>
                  <a:srgbClr val="000000"/>
                </a:solidFill>
              </a:rPr>
              <a:t>Biodiversity</a:t>
            </a:r>
            <a:endParaRPr lang="en-US" sz="3200" dirty="0">
              <a:solidFill>
                <a:srgbClr val="000000"/>
              </a:solidFill>
            </a:endParaRPr>
          </a:p>
          <a:p>
            <a:r>
              <a:rPr lang="en-US" sz="3200" dirty="0">
                <a:solidFill>
                  <a:srgbClr val="000000"/>
                </a:solidFill>
              </a:rPr>
              <a:t>b.	Sustainability </a:t>
            </a:r>
          </a:p>
          <a:p>
            <a:r>
              <a:rPr lang="en-US" sz="3200" dirty="0">
                <a:solidFill>
                  <a:srgbClr val="000000"/>
                </a:solidFill>
              </a:rPr>
              <a:t>c.	Habitat destruction</a:t>
            </a:r>
          </a:p>
          <a:p>
            <a:r>
              <a:rPr lang="en-US" sz="3200" dirty="0">
                <a:solidFill>
                  <a:srgbClr val="000000"/>
                </a:solidFill>
              </a:rPr>
              <a:t>d.	Biota </a:t>
            </a:r>
          </a:p>
        </p:txBody>
      </p:sp>
      <p:sp>
        <p:nvSpPr>
          <p:cNvPr id="4" name="Slide Number Placeholder 3"/>
          <p:cNvSpPr>
            <a:spLocks noGrp="1"/>
          </p:cNvSpPr>
          <p:nvPr>
            <p:ph type="sldNum" sz="quarter" idx="12"/>
          </p:nvPr>
        </p:nvSpPr>
        <p:spPr>
          <a:xfrm>
            <a:off x="8469312" y="0"/>
            <a:ext cx="674688" cy="295952"/>
          </a:xfrm>
        </p:spPr>
        <p:txBody>
          <a:bodyPr/>
          <a:lstStyle/>
          <a:p>
            <a:fld id="{200B2350-5261-4F5C-9DF5-EF0D264FC8D2}" type="slidenum">
              <a:rPr lang="en-US" smtClean="0"/>
              <a:pPr/>
              <a:t>15</a:t>
            </a:fld>
            <a:endParaRPr lang="en-US" dirty="0"/>
          </a:p>
        </p:txBody>
      </p:sp>
    </p:spTree>
    <p:extLst>
      <p:ext uri="{BB962C8B-B14F-4D97-AF65-F5344CB8AC3E}">
        <p14:creationId xmlns:p14="http://schemas.microsoft.com/office/powerpoint/2010/main" val="3542743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ANSWER 1:</a:t>
            </a:r>
            <a:endParaRPr lang="en-US" sz="3200" dirty="0">
              <a:solidFill>
                <a:srgbClr val="F8F9D3"/>
              </a:solidFill>
            </a:endParaRPr>
          </a:p>
        </p:txBody>
      </p:sp>
      <p:sp>
        <p:nvSpPr>
          <p:cNvPr id="6" name="Rectangle 5"/>
          <p:cNvSpPr/>
          <p:nvPr/>
        </p:nvSpPr>
        <p:spPr>
          <a:xfrm>
            <a:off x="436605" y="1859280"/>
            <a:ext cx="8534400" cy="707886"/>
          </a:xfrm>
          <a:prstGeom prst="rect">
            <a:avLst/>
          </a:prstGeom>
        </p:spPr>
        <p:txBody>
          <a:bodyPr wrap="square">
            <a:spAutoFit/>
          </a:bodyPr>
          <a:lstStyle/>
          <a:p>
            <a:r>
              <a:rPr lang="en-US" sz="4000" dirty="0">
                <a:solidFill>
                  <a:srgbClr val="000000"/>
                </a:solidFill>
              </a:rPr>
              <a:t>Biodiversity</a:t>
            </a:r>
          </a:p>
        </p:txBody>
      </p:sp>
      <p:sp>
        <p:nvSpPr>
          <p:cNvPr id="3" name="Slide Number Placeholder 2"/>
          <p:cNvSpPr>
            <a:spLocks noGrp="1"/>
          </p:cNvSpPr>
          <p:nvPr>
            <p:ph type="sldNum" sz="quarter" idx="12"/>
          </p:nvPr>
        </p:nvSpPr>
        <p:spPr>
          <a:xfrm>
            <a:off x="8469312" y="0"/>
            <a:ext cx="674688" cy="295952"/>
          </a:xfrm>
        </p:spPr>
        <p:txBody>
          <a:bodyPr/>
          <a:lstStyle/>
          <a:p>
            <a:fld id="{200B2350-5261-4F5C-9DF5-EF0D264FC8D2}" type="slidenum">
              <a:rPr lang="en-US" smtClean="0"/>
              <a:pPr/>
              <a:t>16</a:t>
            </a:fld>
            <a:endParaRPr lang="en-US" dirty="0"/>
          </a:p>
        </p:txBody>
      </p:sp>
    </p:spTree>
    <p:extLst>
      <p:ext uri="{BB962C8B-B14F-4D97-AF65-F5344CB8AC3E}">
        <p14:creationId xmlns:p14="http://schemas.microsoft.com/office/powerpoint/2010/main" val="1645611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MONOCULTURE 1.</a:t>
            </a:r>
            <a:endParaRPr lang="en-US" dirty="0"/>
          </a:p>
        </p:txBody>
      </p:sp>
      <p:sp>
        <p:nvSpPr>
          <p:cNvPr id="3" name="Content Placeholder 2"/>
          <p:cNvSpPr>
            <a:spLocks noGrp="1"/>
          </p:cNvSpPr>
          <p:nvPr>
            <p:ph idx="1"/>
          </p:nvPr>
        </p:nvSpPr>
        <p:spPr>
          <a:xfrm>
            <a:off x="457200" y="1447801"/>
            <a:ext cx="8229600" cy="2743200"/>
          </a:xfrm>
        </p:spPr>
        <p:txBody>
          <a:bodyPr/>
          <a:lstStyle/>
          <a:p>
            <a:r>
              <a:rPr lang="en-US" b="1" dirty="0"/>
              <a:t>Monoculture </a:t>
            </a:r>
            <a:endParaRPr lang="en-US" b="1" dirty="0" smtClean="0"/>
          </a:p>
          <a:p>
            <a:pPr lvl="1"/>
            <a:r>
              <a:rPr lang="en-US" dirty="0" smtClean="0"/>
              <a:t>Form </a:t>
            </a:r>
            <a:r>
              <a:rPr lang="en-US" dirty="0"/>
              <a:t>of agricultural </a:t>
            </a:r>
            <a:r>
              <a:rPr lang="en-US" dirty="0" smtClean="0"/>
              <a:t>biodiversity</a:t>
            </a:r>
          </a:p>
          <a:p>
            <a:pPr lvl="1"/>
            <a:r>
              <a:rPr lang="en-US" dirty="0" smtClean="0"/>
              <a:t>Producing </a:t>
            </a:r>
            <a:r>
              <a:rPr lang="en-US" dirty="0"/>
              <a:t>or growing a single </a:t>
            </a:r>
            <a:r>
              <a:rPr lang="en-US" dirty="0" smtClean="0"/>
              <a:t>crop</a:t>
            </a:r>
          </a:p>
          <a:p>
            <a:pPr lvl="2"/>
            <a:r>
              <a:rPr lang="en-US" dirty="0" smtClean="0"/>
              <a:t>Plant</a:t>
            </a:r>
            <a:r>
              <a:rPr lang="en-US" dirty="0"/>
              <a:t>, or livestock species, </a:t>
            </a:r>
            <a:r>
              <a:rPr lang="en-US" dirty="0" smtClean="0"/>
              <a:t>variety</a:t>
            </a:r>
          </a:p>
          <a:p>
            <a:pPr lvl="2"/>
            <a:r>
              <a:rPr lang="en-US" dirty="0" smtClean="0"/>
              <a:t>Breed </a:t>
            </a:r>
            <a:r>
              <a:rPr lang="en-US" dirty="0"/>
              <a:t>in a field or farming system at a time. </a:t>
            </a:r>
          </a:p>
        </p:txBody>
      </p:sp>
      <p:sp>
        <p:nvSpPr>
          <p:cNvPr id="4" name="Slide Number Placeholder 3"/>
          <p:cNvSpPr>
            <a:spLocks noGrp="1"/>
          </p:cNvSpPr>
          <p:nvPr>
            <p:ph type="sldNum" sz="quarter" idx="12"/>
          </p:nvPr>
        </p:nvSpPr>
        <p:spPr/>
        <p:txBody>
          <a:bodyPr/>
          <a:lstStyle/>
          <a:p>
            <a:fld id="{200B2350-5261-4F5C-9DF5-EF0D264FC8D2}" type="slidenum">
              <a:rPr lang="en-US" smtClean="0"/>
              <a:pPr/>
              <a:t>17</a:t>
            </a:fld>
            <a:endParaRPr lang="en-US" dirty="0"/>
          </a:p>
        </p:txBody>
      </p:sp>
      <p:pic>
        <p:nvPicPr>
          <p:cNvPr id="5" name="Picture 4"/>
          <p:cNvPicPr>
            <a:picLocks noChangeAspect="1"/>
          </p:cNvPicPr>
          <p:nvPr/>
        </p:nvPicPr>
        <p:blipFill>
          <a:blip r:embed="rId2"/>
          <a:stretch>
            <a:fillRect/>
          </a:stretch>
        </p:blipFill>
        <p:spPr>
          <a:xfrm>
            <a:off x="381000" y="5574439"/>
            <a:ext cx="682811" cy="682811"/>
          </a:xfrm>
          <a:prstGeom prst="rect">
            <a:avLst/>
          </a:prstGeom>
        </p:spPr>
      </p:pic>
      <p:sp>
        <p:nvSpPr>
          <p:cNvPr id="6" name="Rectangle 5"/>
          <p:cNvSpPr/>
          <p:nvPr/>
        </p:nvSpPr>
        <p:spPr>
          <a:xfrm>
            <a:off x="1059692" y="5590915"/>
            <a:ext cx="6500584" cy="369332"/>
          </a:xfrm>
          <a:prstGeom prst="rect">
            <a:avLst/>
          </a:prstGeom>
        </p:spPr>
        <p:txBody>
          <a:bodyPr wrap="square">
            <a:spAutoFit/>
          </a:bodyPr>
          <a:lstStyle/>
          <a:p>
            <a:r>
              <a:rPr lang="en-US" b="1" dirty="0">
                <a:solidFill>
                  <a:srgbClr val="E09900"/>
                </a:solidFill>
                <a:latin typeface="Arial" panose="020B0604020202020204" pitchFamily="34" charset="0"/>
                <a:hlinkClick r:id="rId3"/>
              </a:rPr>
              <a:t>Monoculture Systems vs Polyculture System: 2:33</a:t>
            </a:r>
            <a:endParaRPr lang="en-US" dirty="0"/>
          </a:p>
        </p:txBody>
      </p:sp>
    </p:spTree>
    <p:extLst>
      <p:ext uri="{BB962C8B-B14F-4D97-AF65-F5344CB8AC3E}">
        <p14:creationId xmlns:p14="http://schemas.microsoft.com/office/powerpoint/2010/main" val="3244535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763000" cy="1097280"/>
          </a:xfrm>
        </p:spPr>
        <p:txBody>
          <a:bodyPr/>
          <a:lstStyle/>
          <a:p>
            <a:r>
              <a:rPr lang="en-US" sz="2400" dirty="0" smtClean="0"/>
              <a:t>FIGURE 14-3 </a:t>
            </a:r>
            <a:r>
              <a:rPr lang="en-US" sz="2400" dirty="0"/>
              <a:t>Monoculture a form of agricultural diversity, which is the agricultural practice of producing or growing a single crop, plant</a:t>
            </a:r>
          </a:p>
        </p:txBody>
      </p:sp>
      <p:pic>
        <p:nvPicPr>
          <p:cNvPr id="5" name="Content Placeholder 4"/>
          <p:cNvPicPr>
            <a:picLocks noGrp="1" noChangeAspect="1"/>
          </p:cNvPicPr>
          <p:nvPr>
            <p:ph idx="1"/>
          </p:nvPr>
        </p:nvPicPr>
        <p:blipFill>
          <a:blip r:embed="rId2"/>
          <a:stretch>
            <a:fillRect/>
          </a:stretch>
        </p:blipFill>
        <p:spPr>
          <a:xfrm>
            <a:off x="1285370" y="1447800"/>
            <a:ext cx="6420338" cy="4724400"/>
          </a:xfrm>
          <a:prstGeom prst="rect">
            <a:avLst/>
          </a:prstGeom>
        </p:spPr>
      </p:pic>
      <p:sp>
        <p:nvSpPr>
          <p:cNvPr id="4" name="Slide Number Placeholder 3"/>
          <p:cNvSpPr>
            <a:spLocks noGrp="1"/>
          </p:cNvSpPr>
          <p:nvPr>
            <p:ph type="sldNum" sz="quarter" idx="12"/>
          </p:nvPr>
        </p:nvSpPr>
        <p:spPr/>
        <p:txBody>
          <a:bodyPr/>
          <a:lstStyle/>
          <a:p>
            <a:fld id="{200B2350-5261-4F5C-9DF5-EF0D264FC8D2}" type="slidenum">
              <a:rPr lang="en-US" smtClean="0"/>
              <a:pPr/>
              <a:t>18</a:t>
            </a:fld>
            <a:endParaRPr lang="en-US" dirty="0"/>
          </a:p>
        </p:txBody>
      </p:sp>
    </p:spTree>
    <p:extLst>
      <p:ext uri="{BB962C8B-B14F-4D97-AF65-F5344CB8AC3E}">
        <p14:creationId xmlns:p14="http://schemas.microsoft.com/office/powerpoint/2010/main" val="3678538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MONOCULTURE 2.</a:t>
            </a:r>
            <a:endParaRPr lang="en-US" dirty="0"/>
          </a:p>
        </p:txBody>
      </p:sp>
      <p:pic>
        <p:nvPicPr>
          <p:cNvPr id="5" name="Content Placeholder 4"/>
          <p:cNvPicPr>
            <a:picLocks noGrp="1" noChangeAspect="1"/>
          </p:cNvPicPr>
          <p:nvPr>
            <p:ph idx="1"/>
          </p:nvPr>
        </p:nvPicPr>
        <p:blipFill>
          <a:blip r:embed="rId2"/>
          <a:stretch>
            <a:fillRect/>
          </a:stretch>
        </p:blipFill>
        <p:spPr>
          <a:xfrm>
            <a:off x="4466728" y="1447800"/>
            <a:ext cx="4339928" cy="2895600"/>
          </a:xfrm>
          <a:prstGeom prst="rect">
            <a:avLst/>
          </a:prstGeom>
        </p:spPr>
      </p:pic>
      <p:sp>
        <p:nvSpPr>
          <p:cNvPr id="4" name="Slide Number Placeholder 3"/>
          <p:cNvSpPr>
            <a:spLocks noGrp="1"/>
          </p:cNvSpPr>
          <p:nvPr>
            <p:ph type="sldNum" sz="quarter" idx="12"/>
          </p:nvPr>
        </p:nvSpPr>
        <p:spPr/>
        <p:txBody>
          <a:bodyPr/>
          <a:lstStyle/>
          <a:p>
            <a:fld id="{200B2350-5261-4F5C-9DF5-EF0D264FC8D2}" type="slidenum">
              <a:rPr lang="en-US" smtClean="0"/>
              <a:pPr/>
              <a:t>19</a:t>
            </a:fld>
            <a:endParaRPr lang="en-US" dirty="0"/>
          </a:p>
        </p:txBody>
      </p:sp>
      <p:sp>
        <p:nvSpPr>
          <p:cNvPr id="6" name="Content Placeholder 2"/>
          <p:cNvSpPr txBox="1">
            <a:spLocks/>
          </p:cNvSpPr>
          <p:nvPr/>
        </p:nvSpPr>
        <p:spPr>
          <a:xfrm>
            <a:off x="457200" y="1447800"/>
            <a:ext cx="3886200" cy="4525963"/>
          </a:xfrm>
          <a:prstGeom prst="rect">
            <a:avLst/>
          </a:prstGeom>
        </p:spPr>
        <p:txBody>
          <a:bodyPr vert="horz" lIns="0" tIns="0" rIns="0" bIns="0" rtlCol="0">
            <a:noAutofit/>
          </a:bodyPr>
          <a:lstStyle>
            <a:lvl1pPr marL="256032" indent="-256032" algn="l" defTabSz="914400" rtl="0" eaLnBrk="1" latinLnBrk="0" hangingPunct="1">
              <a:spcBef>
                <a:spcPts val="600"/>
              </a:spcBef>
              <a:spcAft>
                <a:spcPts val="600"/>
              </a:spcAft>
              <a:buClr>
                <a:schemeClr val="accent1"/>
              </a:buClr>
              <a:buSzPct val="100000"/>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spcAft>
                <a:spcPts val="600"/>
              </a:spcAft>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6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6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6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6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r>
              <a:rPr lang="en-US" b="1" dirty="0" smtClean="0"/>
              <a:t>Polyculture</a:t>
            </a:r>
          </a:p>
          <a:p>
            <a:pPr lvl="1"/>
            <a:r>
              <a:rPr lang="en-US" sz="2000" dirty="0" smtClean="0"/>
              <a:t>More than one crop is grown in same space </a:t>
            </a:r>
          </a:p>
          <a:p>
            <a:pPr lvl="1"/>
            <a:r>
              <a:rPr lang="en-US" sz="2000" dirty="0" smtClean="0"/>
              <a:t>Same time and is alternative to monoculture</a:t>
            </a:r>
          </a:p>
          <a:p>
            <a:pPr lvl="1"/>
            <a:r>
              <a:rPr lang="en-US" sz="2000" dirty="0" smtClean="0"/>
              <a:t>Continuous monoculture, or mono-cropping, can lead to quicker buildup of pests and diseases</a:t>
            </a:r>
          </a:p>
          <a:p>
            <a:pPr lvl="1"/>
            <a:r>
              <a:rPr lang="en-US" sz="2000" dirty="0" smtClean="0"/>
              <a:t>Criticized for its environmental effects and for putting the food supply chain at risk</a:t>
            </a:r>
            <a:endParaRPr lang="en-US" sz="2000" dirty="0"/>
          </a:p>
        </p:txBody>
      </p:sp>
      <p:sp>
        <p:nvSpPr>
          <p:cNvPr id="7" name="Rectangle 6"/>
          <p:cNvSpPr/>
          <p:nvPr/>
        </p:nvSpPr>
        <p:spPr>
          <a:xfrm>
            <a:off x="4466728" y="4348802"/>
            <a:ext cx="4339928" cy="923330"/>
          </a:xfrm>
          <a:prstGeom prst="rect">
            <a:avLst/>
          </a:prstGeom>
        </p:spPr>
        <p:txBody>
          <a:bodyPr wrap="square">
            <a:spAutoFit/>
          </a:bodyPr>
          <a:lstStyle/>
          <a:p>
            <a:pPr algn="ctr">
              <a:spcAft>
                <a:spcPts val="600"/>
              </a:spcAft>
            </a:pPr>
            <a:r>
              <a:rPr lang="en-US" b="1" dirty="0">
                <a:solidFill>
                  <a:srgbClr val="0000FF"/>
                </a:solidFill>
                <a:latin typeface="Cambria" panose="02040503050406030204" pitchFamily="18" charset="0"/>
                <a:ea typeface="Times New Roman" panose="02020603050405020304" pitchFamily="18" charset="0"/>
                <a:cs typeface="Times New Roman" panose="02020603050405020304" pitchFamily="18" charset="0"/>
              </a:rPr>
              <a:t>Figure </a:t>
            </a:r>
            <a:r>
              <a:rPr lang="en-US" b="1" dirty="0" smtClean="0">
                <a:solidFill>
                  <a:srgbClr val="0000FF"/>
                </a:solidFill>
                <a:latin typeface="Cambria" panose="02040503050406030204" pitchFamily="18" charset="0"/>
                <a:ea typeface="Times New Roman" panose="02020603050405020304" pitchFamily="18" charset="0"/>
                <a:cs typeface="Times New Roman" panose="02020603050405020304" pitchFamily="18" charset="0"/>
              </a:rPr>
              <a:t>14-4 poly </a:t>
            </a:r>
            <a:r>
              <a:rPr lang="en-US" b="1" dirty="0">
                <a:solidFill>
                  <a:srgbClr val="0000FF"/>
                </a:solidFill>
                <a:latin typeface="Cambria" panose="02040503050406030204" pitchFamily="18" charset="0"/>
                <a:ea typeface="Times New Roman" panose="02020603050405020304" pitchFamily="18" charset="0"/>
                <a:cs typeface="Times New Roman" panose="02020603050405020304" pitchFamily="18" charset="0"/>
              </a:rPr>
              <a:t>culture farm where more than one crop is grown in the same space at the same time</a:t>
            </a:r>
            <a:endParaRPr lang="en-US" b="1" dirty="0">
              <a:solidFill>
                <a:srgbClr val="0000FF"/>
              </a:solidFill>
              <a:effectLst/>
              <a:latin typeface="Cambria" panose="020405030504060302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2468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LEARNING </a:t>
            </a:r>
            <a:r>
              <a:rPr lang="en-US" sz="3600" dirty="0" smtClean="0"/>
              <a:t>OBJECTIVES</a:t>
            </a:r>
            <a:endParaRPr lang="en-US" sz="3600" dirty="0"/>
          </a:p>
        </p:txBody>
      </p:sp>
      <p:sp>
        <p:nvSpPr>
          <p:cNvPr id="23555" name="Content Placeholder 2"/>
          <p:cNvSpPr>
            <a:spLocks noGrp="1"/>
          </p:cNvSpPr>
          <p:nvPr>
            <p:ph idx="1"/>
          </p:nvPr>
        </p:nvSpPr>
        <p:spPr>
          <a:xfrm>
            <a:off x="76200" y="1447800"/>
            <a:ext cx="8915400" cy="4525963"/>
          </a:xfrm>
        </p:spPr>
        <p:txBody>
          <a:bodyPr/>
          <a:lstStyle/>
          <a:p>
            <a:pPr marL="514350" indent="-514350">
              <a:buFont typeface="+mj-lt"/>
              <a:buAutoNum type="arabicPeriod"/>
            </a:pPr>
            <a:r>
              <a:rPr lang="en-US" sz="2400" dirty="0" smtClean="0"/>
              <a:t>Discuss </a:t>
            </a:r>
            <a:r>
              <a:rPr lang="en-US" sz="2400" dirty="0"/>
              <a:t>the ecological footprint of a short food supply chain</a:t>
            </a:r>
          </a:p>
          <a:p>
            <a:pPr marL="514350" indent="-514350">
              <a:buFont typeface="+mj-lt"/>
              <a:buAutoNum type="arabicPeriod"/>
            </a:pPr>
            <a:r>
              <a:rPr lang="en-US" sz="2400" dirty="0" smtClean="0"/>
              <a:t>Discuss </a:t>
            </a:r>
            <a:r>
              <a:rPr lang="en-US" sz="2400" dirty="0"/>
              <a:t>biodiversity</a:t>
            </a:r>
          </a:p>
          <a:p>
            <a:pPr marL="514350" indent="-514350">
              <a:buFont typeface="+mj-lt"/>
              <a:buAutoNum type="arabicPeriod"/>
            </a:pPr>
            <a:r>
              <a:rPr lang="en-US" sz="2400" dirty="0" smtClean="0"/>
              <a:t>Describe </a:t>
            </a:r>
            <a:r>
              <a:rPr lang="en-US" sz="2400" dirty="0"/>
              <a:t>monoculture</a:t>
            </a:r>
          </a:p>
          <a:p>
            <a:pPr marL="514350" indent="-514350">
              <a:buFont typeface="+mj-lt"/>
              <a:buAutoNum type="arabicPeriod"/>
            </a:pPr>
            <a:r>
              <a:rPr lang="en-US" sz="2400" dirty="0" smtClean="0"/>
              <a:t>Describe </a:t>
            </a:r>
            <a:r>
              <a:rPr lang="en-US" sz="2400" dirty="0"/>
              <a:t>drought-tolerant crop species</a:t>
            </a:r>
          </a:p>
          <a:p>
            <a:pPr marL="514350" indent="-514350">
              <a:buFont typeface="+mj-lt"/>
              <a:buAutoNum type="arabicPeriod"/>
            </a:pPr>
            <a:r>
              <a:rPr lang="en-US" sz="2400" dirty="0" smtClean="0"/>
              <a:t>Explain </a:t>
            </a:r>
            <a:r>
              <a:rPr lang="en-US" sz="2400" dirty="0"/>
              <a:t>no-till farming</a:t>
            </a:r>
          </a:p>
          <a:p>
            <a:pPr marL="514350" indent="-514350">
              <a:buFont typeface="+mj-lt"/>
              <a:buAutoNum type="arabicPeriod"/>
            </a:pPr>
            <a:r>
              <a:rPr lang="en-US" sz="2400" dirty="0" smtClean="0"/>
              <a:t>Discuss </a:t>
            </a:r>
            <a:r>
              <a:rPr lang="en-US" sz="2400" dirty="0"/>
              <a:t>genetically modified organism (</a:t>
            </a:r>
            <a:r>
              <a:rPr lang="en-US" sz="2400" dirty="0" smtClean="0"/>
              <a:t>GMO)</a:t>
            </a:r>
            <a:endParaRPr lang="en-US" sz="2400" dirty="0"/>
          </a:p>
          <a:p>
            <a:pPr marL="514350" indent="-514350">
              <a:buFont typeface="+mj-lt"/>
              <a:buAutoNum type="arabicPeriod"/>
            </a:pPr>
            <a:endParaRPr lang="en-US" sz="2400" dirty="0"/>
          </a:p>
        </p:txBody>
      </p:sp>
      <p:sp>
        <p:nvSpPr>
          <p:cNvPr id="3" name="Slide Number Placeholder 2"/>
          <p:cNvSpPr>
            <a:spLocks noGrp="1"/>
          </p:cNvSpPr>
          <p:nvPr>
            <p:ph type="sldNum" sz="quarter" idx="12"/>
          </p:nvPr>
        </p:nvSpPr>
        <p:spPr/>
        <p:txBody>
          <a:bodyPr/>
          <a:lstStyle/>
          <a:p>
            <a:fld id="{200B2350-5261-4F5C-9DF5-EF0D264FC8D2}" type="slidenum">
              <a:rPr lang="en-US" smtClean="0"/>
              <a:pPr/>
              <a:t>2</a:t>
            </a:fld>
            <a:endParaRPr lang="en-US" dirty="0"/>
          </a:p>
        </p:txBody>
      </p:sp>
    </p:spTree>
    <p:extLst>
      <p:ext uri="{BB962C8B-B14F-4D97-AF65-F5344CB8AC3E}">
        <p14:creationId xmlns:p14="http://schemas.microsoft.com/office/powerpoint/2010/main" val="143313135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MONOCULTURE 3.</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20</a:t>
            </a:fld>
            <a:endParaRPr lang="en-US" dirty="0"/>
          </a:p>
        </p:txBody>
      </p:sp>
      <p:sp>
        <p:nvSpPr>
          <p:cNvPr id="5" name="Content Placeholder 4"/>
          <p:cNvSpPr>
            <a:spLocks noGrp="1"/>
          </p:cNvSpPr>
          <p:nvPr>
            <p:ph idx="1"/>
          </p:nvPr>
        </p:nvSpPr>
        <p:spPr/>
        <p:txBody>
          <a:bodyPr/>
          <a:lstStyle/>
          <a:p>
            <a:r>
              <a:rPr lang="en-US" b="1" dirty="0" smtClean="0"/>
              <a:t>Environmental Movement </a:t>
            </a:r>
          </a:p>
          <a:p>
            <a:pPr lvl="1"/>
            <a:r>
              <a:rPr lang="en-US" dirty="0" smtClean="0"/>
              <a:t>Improve </a:t>
            </a:r>
            <a:r>
              <a:rPr lang="en-US" dirty="0"/>
              <a:t>sustainability by redefining </a:t>
            </a:r>
            <a:r>
              <a:rPr lang="en-US" dirty="0" smtClean="0"/>
              <a:t>perfect lawn</a:t>
            </a:r>
          </a:p>
          <a:p>
            <a:pPr lvl="1"/>
            <a:r>
              <a:rPr lang="en-US" dirty="0" smtClean="0"/>
              <a:t>Something </a:t>
            </a:r>
            <a:r>
              <a:rPr lang="en-US" dirty="0"/>
              <a:t>other than a turf </a:t>
            </a:r>
            <a:r>
              <a:rPr lang="en-US" dirty="0" smtClean="0"/>
              <a:t>monoculture</a:t>
            </a:r>
          </a:p>
          <a:p>
            <a:pPr lvl="1"/>
            <a:r>
              <a:rPr lang="en-US" dirty="0" smtClean="0"/>
              <a:t>Encouragement </a:t>
            </a:r>
            <a:r>
              <a:rPr lang="en-US" dirty="0"/>
              <a:t>for more diverse cropping </a:t>
            </a:r>
            <a:r>
              <a:rPr lang="en-US" dirty="0" smtClean="0"/>
              <a:t>systems</a:t>
            </a:r>
          </a:p>
          <a:p>
            <a:pPr lvl="1"/>
            <a:r>
              <a:rPr lang="en-US" dirty="0" smtClean="0"/>
              <a:t>Local </a:t>
            </a:r>
            <a:r>
              <a:rPr lang="en-US" dirty="0"/>
              <a:t>food systems may also encourage </a:t>
            </a:r>
            <a:endParaRPr lang="en-US" dirty="0" smtClean="0"/>
          </a:p>
          <a:p>
            <a:pPr lvl="1"/>
            <a:r>
              <a:rPr lang="en-US" dirty="0" smtClean="0"/>
              <a:t>Growing </a:t>
            </a:r>
            <a:r>
              <a:rPr lang="en-US" dirty="0"/>
              <a:t>multiple species and a wide variety of </a:t>
            </a:r>
            <a:r>
              <a:rPr lang="en-US" dirty="0" smtClean="0"/>
              <a:t>crops</a:t>
            </a:r>
          </a:p>
          <a:p>
            <a:pPr lvl="1"/>
            <a:r>
              <a:rPr lang="en-US" dirty="0" smtClean="0"/>
              <a:t>At same </a:t>
            </a:r>
            <a:r>
              <a:rPr lang="en-US" dirty="0"/>
              <a:t>time and same place to improve </a:t>
            </a:r>
            <a:r>
              <a:rPr lang="en-US" dirty="0" smtClean="0"/>
              <a:t>sustainability</a:t>
            </a:r>
            <a:endParaRPr lang="en-US" dirty="0"/>
          </a:p>
        </p:txBody>
      </p:sp>
    </p:spTree>
    <p:extLst>
      <p:ext uri="{BB962C8B-B14F-4D97-AF65-F5344CB8AC3E}">
        <p14:creationId xmlns:p14="http://schemas.microsoft.com/office/powerpoint/2010/main" val="3745082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QUESTION 3: </a:t>
            </a:r>
            <a:endParaRPr lang="en-US" dirty="0">
              <a:solidFill>
                <a:srgbClr val="F8F9D3"/>
              </a:solidFill>
            </a:endParaRPr>
          </a:p>
        </p:txBody>
      </p:sp>
      <p:sp>
        <p:nvSpPr>
          <p:cNvPr id="3" name="Rectangle 2"/>
          <p:cNvSpPr/>
          <p:nvPr/>
        </p:nvSpPr>
        <p:spPr>
          <a:xfrm>
            <a:off x="152400" y="1447800"/>
            <a:ext cx="8991600" cy="3108543"/>
          </a:xfrm>
          <a:prstGeom prst="rect">
            <a:avLst/>
          </a:prstGeom>
        </p:spPr>
        <p:txBody>
          <a:bodyPr wrap="square">
            <a:spAutoFit/>
          </a:bodyPr>
          <a:lstStyle/>
          <a:p>
            <a:r>
              <a:rPr lang="en-US" sz="2800" dirty="0" smtClean="0">
                <a:solidFill>
                  <a:srgbClr val="000000"/>
                </a:solidFill>
              </a:rPr>
              <a:t>Which </a:t>
            </a:r>
            <a:r>
              <a:rPr lang="en-US" sz="2800" dirty="0">
                <a:solidFill>
                  <a:srgbClr val="000000"/>
                </a:solidFill>
              </a:rPr>
              <a:t>of these is the agricultural practice of producing or growing a single crop plant, or livestock species, variety, or breed in a field or farming system at a time?</a:t>
            </a:r>
          </a:p>
          <a:p>
            <a:r>
              <a:rPr lang="en-US" sz="2800" dirty="0">
                <a:solidFill>
                  <a:srgbClr val="000000"/>
                </a:solidFill>
              </a:rPr>
              <a:t>a.	</a:t>
            </a:r>
            <a:r>
              <a:rPr lang="en-US" sz="2800" dirty="0" smtClean="0">
                <a:solidFill>
                  <a:srgbClr val="000000"/>
                </a:solidFill>
              </a:rPr>
              <a:t>Monoculture</a:t>
            </a:r>
            <a:endParaRPr lang="en-US" sz="2800" dirty="0">
              <a:solidFill>
                <a:srgbClr val="000000"/>
              </a:solidFill>
            </a:endParaRPr>
          </a:p>
          <a:p>
            <a:r>
              <a:rPr lang="en-US" sz="2800" dirty="0">
                <a:solidFill>
                  <a:srgbClr val="000000"/>
                </a:solidFill>
              </a:rPr>
              <a:t>b.	Polyculture</a:t>
            </a:r>
          </a:p>
          <a:p>
            <a:r>
              <a:rPr lang="en-US" sz="2800" dirty="0">
                <a:solidFill>
                  <a:srgbClr val="000000"/>
                </a:solidFill>
              </a:rPr>
              <a:t>c.	No-Tilling</a:t>
            </a:r>
          </a:p>
          <a:p>
            <a:r>
              <a:rPr lang="en-US" sz="2800" dirty="0">
                <a:solidFill>
                  <a:srgbClr val="000000"/>
                </a:solidFill>
              </a:rPr>
              <a:t>d.	Tilling</a:t>
            </a:r>
          </a:p>
        </p:txBody>
      </p:sp>
      <p:sp>
        <p:nvSpPr>
          <p:cNvPr id="4" name="Slide Number Placeholder 3"/>
          <p:cNvSpPr>
            <a:spLocks noGrp="1"/>
          </p:cNvSpPr>
          <p:nvPr>
            <p:ph type="sldNum" sz="quarter" idx="12"/>
          </p:nvPr>
        </p:nvSpPr>
        <p:spPr>
          <a:xfrm>
            <a:off x="8469312" y="0"/>
            <a:ext cx="674688" cy="295952"/>
          </a:xfrm>
        </p:spPr>
        <p:txBody>
          <a:bodyPr/>
          <a:lstStyle/>
          <a:p>
            <a:fld id="{200B2350-5261-4F5C-9DF5-EF0D264FC8D2}" type="slidenum">
              <a:rPr lang="en-US" smtClean="0"/>
              <a:pPr/>
              <a:t>21</a:t>
            </a:fld>
            <a:endParaRPr lang="en-US" dirty="0"/>
          </a:p>
        </p:txBody>
      </p:sp>
    </p:spTree>
    <p:extLst>
      <p:ext uri="{BB962C8B-B14F-4D97-AF65-F5344CB8AC3E}">
        <p14:creationId xmlns:p14="http://schemas.microsoft.com/office/powerpoint/2010/main" val="3444037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ANSWER 3:</a:t>
            </a:r>
            <a:endParaRPr lang="en-US" sz="3200" dirty="0">
              <a:solidFill>
                <a:srgbClr val="F8F9D3"/>
              </a:solidFill>
            </a:endParaRPr>
          </a:p>
        </p:txBody>
      </p:sp>
      <p:sp>
        <p:nvSpPr>
          <p:cNvPr id="6" name="Rectangle 5"/>
          <p:cNvSpPr/>
          <p:nvPr/>
        </p:nvSpPr>
        <p:spPr>
          <a:xfrm>
            <a:off x="286265" y="1855161"/>
            <a:ext cx="8534400" cy="707886"/>
          </a:xfrm>
          <a:prstGeom prst="rect">
            <a:avLst/>
          </a:prstGeom>
        </p:spPr>
        <p:txBody>
          <a:bodyPr wrap="square">
            <a:spAutoFit/>
          </a:bodyPr>
          <a:lstStyle/>
          <a:p>
            <a:r>
              <a:rPr lang="en-US" sz="4000" dirty="0">
                <a:solidFill>
                  <a:srgbClr val="000000"/>
                </a:solidFill>
              </a:rPr>
              <a:t>Monoculture</a:t>
            </a:r>
          </a:p>
        </p:txBody>
      </p:sp>
      <p:sp>
        <p:nvSpPr>
          <p:cNvPr id="3" name="Slide Number Placeholder 2"/>
          <p:cNvSpPr>
            <a:spLocks noGrp="1"/>
          </p:cNvSpPr>
          <p:nvPr>
            <p:ph type="sldNum" sz="quarter" idx="12"/>
          </p:nvPr>
        </p:nvSpPr>
        <p:spPr>
          <a:xfrm>
            <a:off x="8469312" y="0"/>
            <a:ext cx="674688" cy="295952"/>
          </a:xfrm>
        </p:spPr>
        <p:txBody>
          <a:bodyPr/>
          <a:lstStyle/>
          <a:p>
            <a:fld id="{200B2350-5261-4F5C-9DF5-EF0D264FC8D2}" type="slidenum">
              <a:rPr lang="en-US" smtClean="0"/>
              <a:pPr/>
              <a:t>22</a:t>
            </a:fld>
            <a:endParaRPr lang="en-US" dirty="0"/>
          </a:p>
        </p:txBody>
      </p:sp>
    </p:spTree>
    <p:extLst>
      <p:ext uri="{BB962C8B-B14F-4D97-AF65-F5344CB8AC3E}">
        <p14:creationId xmlns:p14="http://schemas.microsoft.com/office/powerpoint/2010/main" val="4034795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3350" y="304800"/>
            <a:ext cx="5181600" cy="1097280"/>
          </a:xfrm>
        </p:spPr>
        <p:txBody>
          <a:bodyPr/>
          <a:lstStyle/>
          <a:p>
            <a:r>
              <a:rPr lang="en-US" sz="3600" dirty="0" smtClean="0"/>
              <a:t>STUDENT ACTIVITY 2.</a:t>
            </a:r>
            <a:endParaRPr lang="en-US" sz="3600" dirty="0"/>
          </a:p>
        </p:txBody>
      </p:sp>
      <p:sp>
        <p:nvSpPr>
          <p:cNvPr id="5" name="TextBox 4"/>
          <p:cNvSpPr txBox="1"/>
          <p:nvPr/>
        </p:nvSpPr>
        <p:spPr>
          <a:xfrm>
            <a:off x="381000" y="1676400"/>
            <a:ext cx="8305800" cy="954107"/>
          </a:xfrm>
          <a:prstGeom prst="rect">
            <a:avLst/>
          </a:prstGeom>
          <a:noFill/>
        </p:spPr>
        <p:txBody>
          <a:bodyPr wrap="square" rtlCol="0">
            <a:spAutoFit/>
          </a:bodyPr>
          <a:lstStyle/>
          <a:p>
            <a:r>
              <a:rPr lang="en-US" sz="2800" b="1" dirty="0" smtClean="0">
                <a:solidFill>
                  <a:srgbClr val="0000FF"/>
                </a:solidFill>
              </a:rPr>
              <a:t>Download WORD file</a:t>
            </a:r>
            <a:r>
              <a:rPr lang="en-US" sz="2800" b="1" dirty="0" smtClean="0"/>
              <a:t>: </a:t>
            </a:r>
            <a:r>
              <a:rPr lang="en-US" sz="2800" b="1" dirty="0"/>
              <a:t>Monoculture Farming Conversion to Polyculture Farming</a:t>
            </a:r>
            <a:endParaRPr lang="en-US" sz="2800" b="1" dirty="0" smtClean="0"/>
          </a:p>
        </p:txBody>
      </p:sp>
      <p:pic>
        <p:nvPicPr>
          <p:cNvPr id="6" name="Picture 5"/>
          <p:cNvPicPr>
            <a:picLocks noChangeAspect="1"/>
          </p:cNvPicPr>
          <p:nvPr/>
        </p:nvPicPr>
        <p:blipFill>
          <a:blip r:embed="rId2"/>
          <a:stretch>
            <a:fillRect/>
          </a:stretch>
        </p:blipFill>
        <p:spPr>
          <a:xfrm>
            <a:off x="152400" y="175887"/>
            <a:ext cx="2106108" cy="1160252"/>
          </a:xfrm>
          <a:prstGeom prst="rect">
            <a:avLst/>
          </a:prstGeom>
        </p:spPr>
      </p:pic>
      <p:pic>
        <p:nvPicPr>
          <p:cNvPr id="7" name="Picture 6"/>
          <p:cNvPicPr>
            <a:picLocks noChangeAspect="1"/>
          </p:cNvPicPr>
          <p:nvPr/>
        </p:nvPicPr>
        <p:blipFill>
          <a:blip r:embed="rId3"/>
          <a:stretch>
            <a:fillRect/>
          </a:stretch>
        </p:blipFill>
        <p:spPr>
          <a:xfrm>
            <a:off x="2209800" y="175887"/>
            <a:ext cx="1266825" cy="1147722"/>
          </a:xfrm>
          <a:prstGeom prst="rect">
            <a:avLst/>
          </a:prstGeom>
        </p:spPr>
      </p:pic>
      <p:sp>
        <p:nvSpPr>
          <p:cNvPr id="3" name="Slide Number Placeholder 2"/>
          <p:cNvSpPr>
            <a:spLocks noGrp="1"/>
          </p:cNvSpPr>
          <p:nvPr>
            <p:ph type="sldNum" sz="quarter" idx="12"/>
          </p:nvPr>
        </p:nvSpPr>
        <p:spPr>
          <a:xfrm>
            <a:off x="8469312" y="0"/>
            <a:ext cx="674688" cy="295952"/>
          </a:xfrm>
        </p:spPr>
        <p:txBody>
          <a:bodyPr/>
          <a:lstStyle/>
          <a:p>
            <a:fld id="{200B2350-5261-4F5C-9DF5-EF0D264FC8D2}" type="slidenum">
              <a:rPr lang="en-US" smtClean="0"/>
              <a:pPr/>
              <a:t>23</a:t>
            </a:fld>
            <a:endParaRPr lang="en-US" dirty="0"/>
          </a:p>
        </p:txBody>
      </p:sp>
    </p:spTree>
    <p:extLst>
      <p:ext uri="{BB962C8B-B14F-4D97-AF65-F5344CB8AC3E}">
        <p14:creationId xmlns:p14="http://schemas.microsoft.com/office/powerpoint/2010/main" val="829840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smtClean="0"/>
              <a:t>ECOSYSTEMS 1.</a:t>
            </a:r>
            <a:endParaRPr lang="en-US" dirty="0"/>
          </a:p>
        </p:txBody>
      </p:sp>
      <p:sp>
        <p:nvSpPr>
          <p:cNvPr id="3" name="Content Placeholder 2"/>
          <p:cNvSpPr>
            <a:spLocks noGrp="1"/>
          </p:cNvSpPr>
          <p:nvPr>
            <p:ph idx="1"/>
          </p:nvPr>
        </p:nvSpPr>
        <p:spPr>
          <a:xfrm>
            <a:off x="457200" y="1447800"/>
            <a:ext cx="8534400" cy="4525963"/>
          </a:xfrm>
        </p:spPr>
        <p:txBody>
          <a:bodyPr/>
          <a:lstStyle/>
          <a:p>
            <a:r>
              <a:rPr lang="en-US" b="1" dirty="0" smtClean="0"/>
              <a:t>Ecosystem</a:t>
            </a:r>
          </a:p>
          <a:p>
            <a:pPr lvl="1"/>
            <a:r>
              <a:rPr lang="en-US" dirty="0" smtClean="0"/>
              <a:t>Community </a:t>
            </a:r>
            <a:r>
              <a:rPr lang="en-US" dirty="0"/>
              <a:t>of all living organisms </a:t>
            </a:r>
            <a:endParaRPr lang="en-US" dirty="0" smtClean="0"/>
          </a:p>
          <a:p>
            <a:pPr lvl="1"/>
            <a:r>
              <a:rPr lang="en-US" dirty="0" smtClean="0"/>
              <a:t>Require </a:t>
            </a:r>
            <a:r>
              <a:rPr lang="en-US" dirty="0"/>
              <a:t>non-living components to </a:t>
            </a:r>
            <a:r>
              <a:rPr lang="en-US" dirty="0" smtClean="0"/>
              <a:t>exist</a:t>
            </a:r>
          </a:p>
          <a:p>
            <a:pPr lvl="1"/>
            <a:r>
              <a:rPr lang="en-US" dirty="0" smtClean="0"/>
              <a:t>Air</a:t>
            </a:r>
            <a:r>
              <a:rPr lang="en-US" dirty="0"/>
              <a:t>, water, </a:t>
            </a:r>
            <a:r>
              <a:rPr lang="en-US" dirty="0" smtClean="0"/>
              <a:t>&amp; soil </a:t>
            </a:r>
            <a:r>
              <a:rPr lang="en-US" dirty="0"/>
              <a:t>are examples of non-living components </a:t>
            </a:r>
            <a:endParaRPr lang="en-US" dirty="0" smtClean="0"/>
          </a:p>
          <a:p>
            <a:pPr lvl="1"/>
            <a:r>
              <a:rPr lang="en-US" dirty="0" smtClean="0"/>
              <a:t>Allow </a:t>
            </a:r>
            <a:r>
              <a:rPr lang="en-US" dirty="0"/>
              <a:t>for the growth and existence of a community </a:t>
            </a:r>
            <a:endParaRPr lang="en-US" dirty="0" smtClean="0"/>
          </a:p>
          <a:p>
            <a:pPr lvl="1"/>
            <a:r>
              <a:rPr lang="en-US" dirty="0" smtClean="0"/>
              <a:t>Living </a:t>
            </a:r>
            <a:r>
              <a:rPr lang="en-US" dirty="0"/>
              <a:t>organisms known as an </a:t>
            </a:r>
            <a:r>
              <a:rPr lang="en-US" dirty="0" smtClean="0"/>
              <a:t>ecosystem</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24</a:t>
            </a:fld>
            <a:endParaRPr lang="en-US" dirty="0"/>
          </a:p>
        </p:txBody>
      </p:sp>
    </p:spTree>
    <p:extLst>
      <p:ext uri="{BB962C8B-B14F-4D97-AF65-F5344CB8AC3E}">
        <p14:creationId xmlns:p14="http://schemas.microsoft.com/office/powerpoint/2010/main" val="1426591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763000" cy="1097280"/>
          </a:xfrm>
        </p:spPr>
        <p:txBody>
          <a:bodyPr/>
          <a:lstStyle/>
          <a:p>
            <a:r>
              <a:rPr lang="en-US" sz="2800" dirty="0"/>
              <a:t> Figure 14-5 ecosystem: The living organisms are considerably impacted by all factors within an ecosystem with each one being vital, and at times delicate. .</a:t>
            </a:r>
          </a:p>
        </p:txBody>
      </p:sp>
      <p:pic>
        <p:nvPicPr>
          <p:cNvPr id="5" name="Content Placeholder 4"/>
          <p:cNvPicPr>
            <a:picLocks noGrp="1" noChangeAspect="1"/>
          </p:cNvPicPr>
          <p:nvPr>
            <p:ph idx="1"/>
          </p:nvPr>
        </p:nvPicPr>
        <p:blipFill>
          <a:blip r:embed="rId2"/>
          <a:stretch>
            <a:fillRect/>
          </a:stretch>
        </p:blipFill>
        <p:spPr>
          <a:xfrm>
            <a:off x="906708" y="1752600"/>
            <a:ext cx="7101983" cy="4402348"/>
          </a:xfrm>
          <a:prstGeom prst="rect">
            <a:avLst/>
          </a:prstGeom>
        </p:spPr>
      </p:pic>
      <p:sp>
        <p:nvSpPr>
          <p:cNvPr id="4" name="Slide Number Placeholder 3"/>
          <p:cNvSpPr>
            <a:spLocks noGrp="1"/>
          </p:cNvSpPr>
          <p:nvPr>
            <p:ph type="sldNum" sz="quarter" idx="12"/>
          </p:nvPr>
        </p:nvSpPr>
        <p:spPr/>
        <p:txBody>
          <a:bodyPr/>
          <a:lstStyle/>
          <a:p>
            <a:fld id="{200B2350-5261-4F5C-9DF5-EF0D264FC8D2}" type="slidenum">
              <a:rPr lang="en-US" smtClean="0"/>
              <a:pPr/>
              <a:t>25</a:t>
            </a:fld>
            <a:endParaRPr lang="en-US" dirty="0"/>
          </a:p>
        </p:txBody>
      </p:sp>
    </p:spTree>
    <p:extLst>
      <p:ext uri="{BB962C8B-B14F-4D97-AF65-F5344CB8AC3E}">
        <p14:creationId xmlns:p14="http://schemas.microsoft.com/office/powerpoint/2010/main" val="1823867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534400" cy="1097280"/>
          </a:xfrm>
        </p:spPr>
        <p:txBody>
          <a:bodyPr/>
          <a:lstStyle/>
          <a:p>
            <a:r>
              <a:rPr lang="en-US" sz="1600" dirty="0" smtClean="0"/>
              <a:t>FIGURE 14-6 Photosynthesis </a:t>
            </a:r>
            <a:r>
              <a:rPr lang="en-US" sz="1600" dirty="0"/>
              <a:t>is a process used by plants and other organisms to convert light energy into chemical energy that can later be released to fuel the organisms' activities (energy transformation). This chemical energy is stored in carbohydrate molecules, such as sugars, which are synthesized from carbon dioxide and water.</a:t>
            </a:r>
          </a:p>
        </p:txBody>
      </p:sp>
      <p:pic>
        <p:nvPicPr>
          <p:cNvPr id="5" name="Content Placeholder 4"/>
          <p:cNvPicPr>
            <a:picLocks noGrp="1" noChangeAspect="1"/>
          </p:cNvPicPr>
          <p:nvPr>
            <p:ph idx="1"/>
          </p:nvPr>
        </p:nvPicPr>
        <p:blipFill>
          <a:blip r:embed="rId2"/>
          <a:stretch>
            <a:fillRect/>
          </a:stretch>
        </p:blipFill>
        <p:spPr>
          <a:xfrm>
            <a:off x="1524000" y="1905000"/>
            <a:ext cx="6292803" cy="3958376"/>
          </a:xfrm>
          <a:prstGeom prst="rect">
            <a:avLst/>
          </a:prstGeom>
        </p:spPr>
      </p:pic>
      <p:sp>
        <p:nvSpPr>
          <p:cNvPr id="4" name="Slide Number Placeholder 3"/>
          <p:cNvSpPr>
            <a:spLocks noGrp="1"/>
          </p:cNvSpPr>
          <p:nvPr>
            <p:ph type="sldNum" sz="quarter" idx="12"/>
          </p:nvPr>
        </p:nvSpPr>
        <p:spPr/>
        <p:txBody>
          <a:bodyPr/>
          <a:lstStyle/>
          <a:p>
            <a:fld id="{200B2350-5261-4F5C-9DF5-EF0D264FC8D2}" type="slidenum">
              <a:rPr lang="en-US" smtClean="0"/>
              <a:pPr/>
              <a:t>26</a:t>
            </a:fld>
            <a:endParaRPr lang="en-US" dirty="0"/>
          </a:p>
        </p:txBody>
      </p:sp>
    </p:spTree>
    <p:extLst>
      <p:ext uri="{BB962C8B-B14F-4D97-AF65-F5344CB8AC3E}">
        <p14:creationId xmlns:p14="http://schemas.microsoft.com/office/powerpoint/2010/main" val="368574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15372"/>
            <a:ext cx="7620000" cy="1097280"/>
          </a:xfrm>
        </p:spPr>
        <p:txBody>
          <a:bodyPr/>
          <a:lstStyle/>
          <a:p>
            <a:r>
              <a:rPr lang="en-US" dirty="0"/>
              <a:t>PHOTOSYNTHESIS</a:t>
            </a:r>
          </a:p>
        </p:txBody>
      </p:sp>
      <p:sp>
        <p:nvSpPr>
          <p:cNvPr id="4" name="Slide Number Placeholder 3"/>
          <p:cNvSpPr>
            <a:spLocks noGrp="1"/>
          </p:cNvSpPr>
          <p:nvPr>
            <p:ph type="sldNum" sz="quarter" idx="12"/>
          </p:nvPr>
        </p:nvSpPr>
        <p:spPr/>
        <p:txBody>
          <a:bodyPr/>
          <a:lstStyle/>
          <a:p>
            <a:fld id="{200B2350-5261-4F5C-9DF5-EF0D264FC8D2}" type="slidenum">
              <a:rPr lang="en-US" smtClean="0"/>
              <a:pPr/>
              <a:t>27</a:t>
            </a:fld>
            <a:endParaRPr lang="en-US" dirty="0"/>
          </a:p>
        </p:txBody>
      </p:sp>
      <p:pic>
        <p:nvPicPr>
          <p:cNvPr id="5" name="Picture 4"/>
          <p:cNvPicPr>
            <a:picLocks noChangeAspect="1"/>
          </p:cNvPicPr>
          <p:nvPr/>
        </p:nvPicPr>
        <p:blipFill>
          <a:blip r:embed="rId4"/>
          <a:stretch>
            <a:fillRect/>
          </a:stretch>
        </p:blipFill>
        <p:spPr>
          <a:xfrm>
            <a:off x="128475" y="265060"/>
            <a:ext cx="932769" cy="926672"/>
          </a:xfrm>
          <a:prstGeom prst="rect">
            <a:avLst/>
          </a:prstGeom>
        </p:spPr>
      </p:pic>
      <p:pic>
        <p:nvPicPr>
          <p:cNvPr id="6" name="Photosynthesi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9275" y="1447800"/>
            <a:ext cx="8045450" cy="4525963"/>
          </a:xfrm>
        </p:spPr>
      </p:pic>
    </p:spTree>
    <p:extLst>
      <p:ext uri="{BB962C8B-B14F-4D97-AF65-F5344CB8AC3E}">
        <p14:creationId xmlns:p14="http://schemas.microsoft.com/office/powerpoint/2010/main" val="4207281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QUESTION 4: </a:t>
            </a:r>
            <a:endParaRPr lang="en-US" dirty="0">
              <a:solidFill>
                <a:srgbClr val="F8F9D3"/>
              </a:solidFill>
            </a:endParaRPr>
          </a:p>
        </p:txBody>
      </p:sp>
      <p:sp>
        <p:nvSpPr>
          <p:cNvPr id="3" name="Rectangle 2"/>
          <p:cNvSpPr/>
          <p:nvPr/>
        </p:nvSpPr>
        <p:spPr>
          <a:xfrm>
            <a:off x="152400" y="1447800"/>
            <a:ext cx="8991600" cy="5078313"/>
          </a:xfrm>
          <a:prstGeom prst="rect">
            <a:avLst/>
          </a:prstGeom>
        </p:spPr>
        <p:txBody>
          <a:bodyPr wrap="square">
            <a:spAutoFit/>
          </a:bodyPr>
          <a:lstStyle/>
          <a:p>
            <a:r>
              <a:rPr lang="en-US" sz="3600" dirty="0" smtClean="0">
                <a:solidFill>
                  <a:srgbClr val="000000"/>
                </a:solidFill>
              </a:rPr>
              <a:t>What </a:t>
            </a:r>
            <a:r>
              <a:rPr lang="en-US" sz="3600" dirty="0">
                <a:solidFill>
                  <a:srgbClr val="000000"/>
                </a:solidFill>
              </a:rPr>
              <a:t>is the process used by plants and other organisms to convert light energy into chemical energy that can later be released to fuel the organisms' activities (energy transformation)?</a:t>
            </a:r>
          </a:p>
          <a:p>
            <a:r>
              <a:rPr lang="en-US" sz="3600" dirty="0">
                <a:solidFill>
                  <a:srgbClr val="000000"/>
                </a:solidFill>
              </a:rPr>
              <a:t>a.	Nitrogen Fixation</a:t>
            </a:r>
          </a:p>
          <a:p>
            <a:r>
              <a:rPr lang="en-US" sz="3600" dirty="0">
                <a:solidFill>
                  <a:srgbClr val="000000"/>
                </a:solidFill>
              </a:rPr>
              <a:t>b.	</a:t>
            </a:r>
            <a:r>
              <a:rPr lang="en-US" sz="3600" dirty="0" smtClean="0">
                <a:solidFill>
                  <a:srgbClr val="000000"/>
                </a:solidFill>
              </a:rPr>
              <a:t>Photosynthesis</a:t>
            </a:r>
            <a:endParaRPr lang="en-US" sz="3600" dirty="0">
              <a:solidFill>
                <a:srgbClr val="000000"/>
              </a:solidFill>
            </a:endParaRPr>
          </a:p>
          <a:p>
            <a:r>
              <a:rPr lang="en-US" sz="3600" dirty="0">
                <a:solidFill>
                  <a:srgbClr val="000000"/>
                </a:solidFill>
              </a:rPr>
              <a:t>c.	Nitrogen Cycle</a:t>
            </a:r>
          </a:p>
          <a:p>
            <a:r>
              <a:rPr lang="en-US" sz="3600" dirty="0">
                <a:solidFill>
                  <a:srgbClr val="000000"/>
                </a:solidFill>
              </a:rPr>
              <a:t>d.	Physics</a:t>
            </a:r>
          </a:p>
        </p:txBody>
      </p:sp>
      <p:sp>
        <p:nvSpPr>
          <p:cNvPr id="4" name="Slide Number Placeholder 3"/>
          <p:cNvSpPr>
            <a:spLocks noGrp="1"/>
          </p:cNvSpPr>
          <p:nvPr>
            <p:ph type="sldNum" sz="quarter" idx="12"/>
          </p:nvPr>
        </p:nvSpPr>
        <p:spPr>
          <a:xfrm>
            <a:off x="8469312" y="0"/>
            <a:ext cx="674688" cy="295952"/>
          </a:xfrm>
        </p:spPr>
        <p:txBody>
          <a:bodyPr/>
          <a:lstStyle/>
          <a:p>
            <a:fld id="{200B2350-5261-4F5C-9DF5-EF0D264FC8D2}" type="slidenum">
              <a:rPr lang="en-US" smtClean="0"/>
              <a:pPr/>
              <a:t>28</a:t>
            </a:fld>
            <a:endParaRPr lang="en-US" dirty="0"/>
          </a:p>
        </p:txBody>
      </p:sp>
    </p:spTree>
    <p:extLst>
      <p:ext uri="{BB962C8B-B14F-4D97-AF65-F5344CB8AC3E}">
        <p14:creationId xmlns:p14="http://schemas.microsoft.com/office/powerpoint/2010/main" val="1838711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ANSWER 4:</a:t>
            </a:r>
            <a:endParaRPr lang="en-US" sz="3200" dirty="0">
              <a:solidFill>
                <a:srgbClr val="F8F9D3"/>
              </a:solidFill>
            </a:endParaRPr>
          </a:p>
        </p:txBody>
      </p:sp>
      <p:sp>
        <p:nvSpPr>
          <p:cNvPr id="6" name="Rectangle 5"/>
          <p:cNvSpPr/>
          <p:nvPr/>
        </p:nvSpPr>
        <p:spPr>
          <a:xfrm>
            <a:off x="486032" y="1657737"/>
            <a:ext cx="8534400" cy="707886"/>
          </a:xfrm>
          <a:prstGeom prst="rect">
            <a:avLst/>
          </a:prstGeom>
        </p:spPr>
        <p:txBody>
          <a:bodyPr wrap="square">
            <a:spAutoFit/>
          </a:bodyPr>
          <a:lstStyle/>
          <a:p>
            <a:r>
              <a:rPr lang="en-US" sz="4000" dirty="0">
                <a:solidFill>
                  <a:srgbClr val="000000"/>
                </a:solidFill>
              </a:rPr>
              <a:t>Photosynthesis</a:t>
            </a:r>
          </a:p>
        </p:txBody>
      </p:sp>
      <p:sp>
        <p:nvSpPr>
          <p:cNvPr id="3" name="Slide Number Placeholder 2"/>
          <p:cNvSpPr>
            <a:spLocks noGrp="1"/>
          </p:cNvSpPr>
          <p:nvPr>
            <p:ph type="sldNum" sz="quarter" idx="12"/>
          </p:nvPr>
        </p:nvSpPr>
        <p:spPr>
          <a:xfrm>
            <a:off x="8469312" y="0"/>
            <a:ext cx="674688" cy="295952"/>
          </a:xfrm>
        </p:spPr>
        <p:txBody>
          <a:bodyPr/>
          <a:lstStyle/>
          <a:p>
            <a:fld id="{200B2350-5261-4F5C-9DF5-EF0D264FC8D2}" type="slidenum">
              <a:rPr lang="en-US" smtClean="0"/>
              <a:pPr/>
              <a:t>29</a:t>
            </a:fld>
            <a:endParaRPr lang="en-US" dirty="0"/>
          </a:p>
        </p:txBody>
      </p:sp>
    </p:spTree>
    <p:extLst>
      <p:ext uri="{BB962C8B-B14F-4D97-AF65-F5344CB8AC3E}">
        <p14:creationId xmlns:p14="http://schemas.microsoft.com/office/powerpoint/2010/main" val="3206734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a:xfrm>
            <a:off x="457200" y="1447801"/>
            <a:ext cx="8229600" cy="3657600"/>
          </a:xfrm>
        </p:spPr>
        <p:txBody>
          <a:bodyPr/>
          <a:lstStyle/>
          <a:p>
            <a:r>
              <a:rPr lang="en-US" b="1" dirty="0" smtClean="0"/>
              <a:t>Sustain Life On Our Planet</a:t>
            </a:r>
          </a:p>
          <a:p>
            <a:pPr lvl="1"/>
            <a:r>
              <a:rPr lang="en-US" dirty="0" smtClean="0"/>
              <a:t>Able </a:t>
            </a:r>
            <a:r>
              <a:rPr lang="en-US" dirty="0"/>
              <a:t>to sustain </a:t>
            </a:r>
            <a:r>
              <a:rPr lang="en-US" dirty="0" smtClean="0"/>
              <a:t>land</a:t>
            </a:r>
            <a:r>
              <a:rPr lang="en-US" dirty="0"/>
              <a:t>, air and water to </a:t>
            </a:r>
            <a:endParaRPr lang="en-US" dirty="0" smtClean="0"/>
          </a:p>
          <a:p>
            <a:pPr lvl="1"/>
            <a:r>
              <a:rPr lang="en-US" dirty="0" smtClean="0"/>
              <a:t>Grow food </a:t>
            </a:r>
            <a:r>
              <a:rPr lang="en-US" dirty="0"/>
              <a:t>we </a:t>
            </a:r>
            <a:r>
              <a:rPr lang="en-US" dirty="0" smtClean="0"/>
              <a:t>need</a:t>
            </a:r>
          </a:p>
          <a:p>
            <a:pPr lvl="1"/>
            <a:r>
              <a:rPr lang="en-US" dirty="0" smtClean="0"/>
              <a:t>How carbon </a:t>
            </a:r>
            <a:r>
              <a:rPr lang="en-US" dirty="0"/>
              <a:t>and ecological footprint is </a:t>
            </a:r>
            <a:r>
              <a:rPr lang="en-US" dirty="0" smtClean="0"/>
              <a:t>measured</a:t>
            </a:r>
          </a:p>
          <a:p>
            <a:pPr lvl="1"/>
            <a:r>
              <a:rPr lang="en-US" dirty="0" smtClean="0"/>
              <a:t>How </a:t>
            </a:r>
            <a:r>
              <a:rPr lang="en-US" dirty="0"/>
              <a:t>crops are grown </a:t>
            </a:r>
            <a:endParaRPr lang="en-US" dirty="0" smtClean="0"/>
          </a:p>
          <a:p>
            <a:pPr lvl="1"/>
            <a:r>
              <a:rPr lang="en-US" dirty="0" smtClean="0"/>
              <a:t>How </a:t>
            </a:r>
            <a:r>
              <a:rPr lang="en-US" dirty="0"/>
              <a:t>agricultural biodiversity fits into that </a:t>
            </a:r>
            <a:r>
              <a:rPr lang="en-US" dirty="0" smtClean="0"/>
              <a:t>process</a:t>
            </a:r>
          </a:p>
          <a:p>
            <a:pPr lvl="1"/>
            <a:r>
              <a:rPr lang="en-US" dirty="0" smtClean="0"/>
              <a:t>Methods </a:t>
            </a:r>
            <a:r>
              <a:rPr lang="en-US" dirty="0"/>
              <a:t>that are used for </a:t>
            </a:r>
            <a:r>
              <a:rPr lang="en-US" dirty="0" smtClean="0"/>
              <a:t>sustainability</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3</a:t>
            </a:fld>
            <a:endParaRPr lang="en-US" dirty="0"/>
          </a:p>
        </p:txBody>
      </p:sp>
    </p:spTree>
    <p:extLst>
      <p:ext uri="{BB962C8B-B14F-4D97-AF65-F5344CB8AC3E}">
        <p14:creationId xmlns:p14="http://schemas.microsoft.com/office/powerpoint/2010/main" val="340533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686800" cy="1236452"/>
          </a:xfrm>
        </p:spPr>
        <p:txBody>
          <a:bodyPr/>
          <a:lstStyle/>
          <a:p>
            <a:r>
              <a:rPr lang="en-US" sz="2000" dirty="0"/>
              <a:t> FIGURE 14-7 While the resource inputs are generally controlled by external processes like climate and parent material, the availability of these resources within the ecosystem </a:t>
            </a:r>
            <a:r>
              <a:rPr lang="en-US" sz="2000" dirty="0" smtClean="0"/>
              <a:t>is </a:t>
            </a:r>
            <a:r>
              <a:rPr lang="en-US" sz="2000" dirty="0"/>
              <a:t>controlled by internal factors like decomposition, root competition or shading. </a:t>
            </a:r>
          </a:p>
        </p:txBody>
      </p:sp>
      <p:pic>
        <p:nvPicPr>
          <p:cNvPr id="5" name="Content Placeholder 4"/>
          <p:cNvPicPr>
            <a:picLocks noGrp="1" noChangeAspect="1"/>
          </p:cNvPicPr>
          <p:nvPr>
            <p:ph idx="1"/>
          </p:nvPr>
        </p:nvPicPr>
        <p:blipFill>
          <a:blip r:embed="rId2"/>
          <a:stretch>
            <a:fillRect/>
          </a:stretch>
        </p:blipFill>
        <p:spPr>
          <a:xfrm>
            <a:off x="2323794" y="1524000"/>
            <a:ext cx="4458257" cy="4495800"/>
          </a:xfrm>
          <a:prstGeom prst="rect">
            <a:avLst/>
          </a:prstGeom>
        </p:spPr>
      </p:pic>
      <p:sp>
        <p:nvSpPr>
          <p:cNvPr id="4" name="Slide Number Placeholder 3"/>
          <p:cNvSpPr>
            <a:spLocks noGrp="1"/>
          </p:cNvSpPr>
          <p:nvPr>
            <p:ph type="sldNum" sz="quarter" idx="12"/>
          </p:nvPr>
        </p:nvSpPr>
        <p:spPr/>
        <p:txBody>
          <a:bodyPr/>
          <a:lstStyle/>
          <a:p>
            <a:fld id="{200B2350-5261-4F5C-9DF5-EF0D264FC8D2}" type="slidenum">
              <a:rPr lang="en-US" smtClean="0"/>
              <a:pPr/>
              <a:t>30</a:t>
            </a:fld>
            <a:endParaRPr lang="en-US" dirty="0"/>
          </a:p>
        </p:txBody>
      </p:sp>
    </p:spTree>
    <p:extLst>
      <p:ext uri="{BB962C8B-B14F-4D97-AF65-F5344CB8AC3E}">
        <p14:creationId xmlns:p14="http://schemas.microsoft.com/office/powerpoint/2010/main" val="3950609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smtClean="0"/>
              <a:t>ECOSYSTEMS 2.</a:t>
            </a:r>
            <a:endParaRPr lang="en-US" dirty="0"/>
          </a:p>
        </p:txBody>
      </p:sp>
      <p:sp>
        <p:nvSpPr>
          <p:cNvPr id="3" name="Content Placeholder 2"/>
          <p:cNvSpPr>
            <a:spLocks noGrp="1"/>
          </p:cNvSpPr>
          <p:nvPr>
            <p:ph idx="1"/>
          </p:nvPr>
        </p:nvSpPr>
        <p:spPr/>
        <p:txBody>
          <a:bodyPr/>
          <a:lstStyle/>
          <a:p>
            <a:r>
              <a:rPr lang="en-US" b="1" dirty="0"/>
              <a:t>Energy and </a:t>
            </a:r>
            <a:r>
              <a:rPr lang="en-US" b="1" dirty="0" smtClean="0"/>
              <a:t>Carbon </a:t>
            </a:r>
          </a:p>
          <a:p>
            <a:pPr lvl="1"/>
            <a:r>
              <a:rPr lang="en-US" dirty="0" smtClean="0"/>
              <a:t>Enter </a:t>
            </a:r>
            <a:r>
              <a:rPr lang="en-US" dirty="0"/>
              <a:t>ecosystems through </a:t>
            </a:r>
            <a:r>
              <a:rPr lang="en-US" dirty="0" smtClean="0"/>
              <a:t>photosynthesis</a:t>
            </a:r>
          </a:p>
          <a:p>
            <a:pPr lvl="2"/>
            <a:r>
              <a:rPr lang="en-US" dirty="0" smtClean="0"/>
              <a:t>Incorporated </a:t>
            </a:r>
            <a:r>
              <a:rPr lang="en-US" dirty="0"/>
              <a:t>into living </a:t>
            </a:r>
            <a:r>
              <a:rPr lang="en-US" dirty="0" smtClean="0"/>
              <a:t>tissue</a:t>
            </a:r>
          </a:p>
          <a:p>
            <a:pPr lvl="2"/>
            <a:r>
              <a:rPr lang="en-US" dirty="0" smtClean="0"/>
              <a:t>Transferred </a:t>
            </a:r>
            <a:r>
              <a:rPr lang="en-US" dirty="0"/>
              <a:t>to other organisms that feed on the living </a:t>
            </a:r>
            <a:r>
              <a:rPr lang="en-US" dirty="0" smtClean="0"/>
              <a:t>&amp; dead </a:t>
            </a:r>
          </a:p>
          <a:p>
            <a:pPr lvl="2"/>
            <a:r>
              <a:rPr lang="en-US" dirty="0" smtClean="0"/>
              <a:t>Released </a:t>
            </a:r>
            <a:r>
              <a:rPr lang="en-US" dirty="0"/>
              <a:t>through respiration in the form of CO</a:t>
            </a:r>
            <a:r>
              <a:rPr lang="en-US" baseline="-25000" dirty="0"/>
              <a:t>2</a:t>
            </a:r>
            <a:r>
              <a:rPr lang="en-US" dirty="0"/>
              <a:t> </a:t>
            </a:r>
            <a:endParaRPr lang="en-US" dirty="0" smtClean="0"/>
          </a:p>
          <a:p>
            <a:pPr lvl="3"/>
            <a:r>
              <a:rPr lang="en-US" dirty="0" smtClean="0"/>
              <a:t>Mineral nutrients are </a:t>
            </a:r>
            <a:r>
              <a:rPr lang="en-US" dirty="0"/>
              <a:t>recycled within </a:t>
            </a:r>
            <a:r>
              <a:rPr lang="en-US" dirty="0" smtClean="0"/>
              <a:t>ecosystems</a:t>
            </a:r>
          </a:p>
          <a:p>
            <a:pPr lvl="3"/>
            <a:r>
              <a:rPr lang="en-US" dirty="0" smtClean="0"/>
              <a:t>External </a:t>
            </a:r>
            <a:r>
              <a:rPr lang="en-US" dirty="0"/>
              <a:t>factors, also called state </a:t>
            </a:r>
            <a:r>
              <a:rPr lang="en-US" dirty="0" smtClean="0"/>
              <a:t>factors</a:t>
            </a:r>
          </a:p>
          <a:p>
            <a:pPr lvl="3"/>
            <a:r>
              <a:rPr lang="en-US" dirty="0" smtClean="0"/>
              <a:t>Control </a:t>
            </a:r>
            <a:r>
              <a:rPr lang="en-US" dirty="0"/>
              <a:t>the overall structure of an </a:t>
            </a:r>
            <a:r>
              <a:rPr lang="en-US" dirty="0" smtClean="0"/>
              <a:t>ecosystem</a:t>
            </a:r>
          </a:p>
          <a:p>
            <a:pPr lvl="3"/>
            <a:r>
              <a:rPr lang="en-US" dirty="0"/>
              <a:t>M</a:t>
            </a:r>
            <a:r>
              <a:rPr lang="en-US" dirty="0" smtClean="0"/>
              <a:t>ost </a:t>
            </a:r>
            <a:r>
              <a:rPr lang="en-US" dirty="0"/>
              <a:t>important of these is </a:t>
            </a:r>
            <a:r>
              <a:rPr lang="en-US" dirty="0" smtClean="0"/>
              <a:t>climate </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31</a:t>
            </a:fld>
            <a:endParaRPr lang="en-US" dirty="0"/>
          </a:p>
        </p:txBody>
      </p:sp>
    </p:spTree>
    <p:extLst>
      <p:ext uri="{BB962C8B-B14F-4D97-AF65-F5344CB8AC3E}">
        <p14:creationId xmlns:p14="http://schemas.microsoft.com/office/powerpoint/2010/main" val="1209853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smtClean="0"/>
              <a:t>ECOSYSTEMS 3.</a:t>
            </a:r>
            <a:endParaRPr lang="en-US" dirty="0"/>
          </a:p>
        </p:txBody>
      </p:sp>
      <p:sp>
        <p:nvSpPr>
          <p:cNvPr id="3" name="Content Placeholder 2"/>
          <p:cNvSpPr>
            <a:spLocks noGrp="1"/>
          </p:cNvSpPr>
          <p:nvPr>
            <p:ph idx="1"/>
          </p:nvPr>
        </p:nvSpPr>
        <p:spPr>
          <a:xfrm>
            <a:off x="457200" y="1447800"/>
            <a:ext cx="8610600" cy="4525963"/>
          </a:xfrm>
        </p:spPr>
        <p:txBody>
          <a:bodyPr/>
          <a:lstStyle/>
          <a:p>
            <a:r>
              <a:rPr lang="en-US" b="1" dirty="0"/>
              <a:t>Climate </a:t>
            </a:r>
            <a:endParaRPr lang="en-US" b="1" dirty="0" smtClean="0"/>
          </a:p>
          <a:p>
            <a:pPr lvl="1"/>
            <a:r>
              <a:rPr lang="en-US" dirty="0" smtClean="0"/>
              <a:t>Determines distinct habitats</a:t>
            </a:r>
          </a:p>
          <a:p>
            <a:pPr lvl="1"/>
            <a:r>
              <a:rPr lang="en-US" dirty="0" smtClean="0"/>
              <a:t>Ecosystem </a:t>
            </a:r>
            <a:r>
              <a:rPr lang="en-US" dirty="0"/>
              <a:t>is </a:t>
            </a:r>
            <a:r>
              <a:rPr lang="en-US" dirty="0" smtClean="0"/>
              <a:t>embedded</a:t>
            </a:r>
          </a:p>
          <a:p>
            <a:pPr lvl="1"/>
            <a:r>
              <a:rPr lang="en-US" dirty="0" smtClean="0"/>
              <a:t>Rainfall </a:t>
            </a:r>
            <a:r>
              <a:rPr lang="en-US" dirty="0"/>
              <a:t>patterns and temperature </a:t>
            </a:r>
            <a:r>
              <a:rPr lang="en-US" dirty="0" smtClean="0"/>
              <a:t>determine </a:t>
            </a:r>
          </a:p>
          <a:p>
            <a:pPr lvl="1"/>
            <a:r>
              <a:rPr lang="en-US" dirty="0" smtClean="0"/>
              <a:t>Water </a:t>
            </a:r>
            <a:r>
              <a:rPr lang="en-US" dirty="0"/>
              <a:t>available to the </a:t>
            </a:r>
            <a:r>
              <a:rPr lang="en-US" dirty="0" smtClean="0"/>
              <a:t>ecosystem</a:t>
            </a:r>
          </a:p>
          <a:p>
            <a:pPr lvl="1"/>
            <a:r>
              <a:rPr lang="en-US" dirty="0" smtClean="0"/>
              <a:t>Energy </a:t>
            </a:r>
            <a:r>
              <a:rPr lang="en-US" dirty="0"/>
              <a:t>available (influencing photosynthesis</a:t>
            </a:r>
            <a:r>
              <a:rPr lang="en-US" dirty="0" smtClean="0"/>
              <a:t>)</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32</a:t>
            </a:fld>
            <a:endParaRPr lang="en-US" dirty="0"/>
          </a:p>
        </p:txBody>
      </p:sp>
    </p:spTree>
    <p:extLst>
      <p:ext uri="{BB962C8B-B14F-4D97-AF65-F5344CB8AC3E}">
        <p14:creationId xmlns:p14="http://schemas.microsoft.com/office/powerpoint/2010/main" val="2224257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smtClean="0"/>
              <a:t>ECOSYSTEMS 4.</a:t>
            </a:r>
            <a:endParaRPr lang="en-US" dirty="0"/>
          </a:p>
        </p:txBody>
      </p:sp>
      <p:sp>
        <p:nvSpPr>
          <p:cNvPr id="3" name="Content Placeholder 2"/>
          <p:cNvSpPr>
            <a:spLocks noGrp="1"/>
          </p:cNvSpPr>
          <p:nvPr>
            <p:ph idx="1"/>
          </p:nvPr>
        </p:nvSpPr>
        <p:spPr>
          <a:xfrm>
            <a:off x="457200" y="1447800"/>
            <a:ext cx="8610600" cy="4525963"/>
          </a:xfrm>
        </p:spPr>
        <p:txBody>
          <a:bodyPr/>
          <a:lstStyle/>
          <a:p>
            <a:r>
              <a:rPr lang="en-US" b="1" dirty="0"/>
              <a:t>Nutrient Cycling</a:t>
            </a:r>
          </a:p>
          <a:p>
            <a:pPr lvl="1"/>
            <a:r>
              <a:rPr lang="en-US" dirty="0"/>
              <a:t>Ecosystems </a:t>
            </a:r>
            <a:r>
              <a:rPr lang="en-US" dirty="0" smtClean="0"/>
              <a:t>exchange </a:t>
            </a:r>
            <a:r>
              <a:rPr lang="en-US" dirty="0"/>
              <a:t>energy and carbon </a:t>
            </a:r>
            <a:endParaRPr lang="en-US" dirty="0" smtClean="0"/>
          </a:p>
          <a:p>
            <a:pPr lvl="1"/>
            <a:r>
              <a:rPr lang="en-US" dirty="0" smtClean="0"/>
              <a:t>With wider </a:t>
            </a:r>
            <a:r>
              <a:rPr lang="en-US" dirty="0"/>
              <a:t>environment; mineral </a:t>
            </a:r>
            <a:r>
              <a:rPr lang="en-US" dirty="0" smtClean="0"/>
              <a:t>nutrients</a:t>
            </a:r>
          </a:p>
          <a:p>
            <a:pPr lvl="1"/>
            <a:r>
              <a:rPr lang="en-US" dirty="0" smtClean="0"/>
              <a:t>Cycled </a:t>
            </a:r>
            <a:r>
              <a:rPr lang="en-US" dirty="0"/>
              <a:t>back and forth between plants, animals, </a:t>
            </a:r>
            <a:r>
              <a:rPr lang="en-US" dirty="0" smtClean="0"/>
              <a:t>microbes</a:t>
            </a:r>
          </a:p>
          <a:p>
            <a:pPr lvl="1"/>
            <a:r>
              <a:rPr lang="en-US" dirty="0" smtClean="0"/>
              <a:t>Nitrogen </a:t>
            </a:r>
            <a:r>
              <a:rPr lang="en-US" dirty="0"/>
              <a:t>enters ecosystems through </a:t>
            </a:r>
            <a:r>
              <a:rPr lang="en-US" dirty="0" smtClean="0"/>
              <a:t>nitrogen fixation</a:t>
            </a:r>
          </a:p>
          <a:p>
            <a:pPr lvl="1"/>
            <a:r>
              <a:rPr lang="en-US" dirty="0" smtClean="0"/>
              <a:t>Most </a:t>
            </a:r>
            <a:r>
              <a:rPr lang="en-US" dirty="0"/>
              <a:t>terrestrial ecosystems are </a:t>
            </a:r>
            <a:r>
              <a:rPr lang="en-US" dirty="0" smtClean="0"/>
              <a:t>nitrogen-limited</a:t>
            </a:r>
          </a:p>
          <a:p>
            <a:pPr lvl="1"/>
            <a:r>
              <a:rPr lang="en-US" dirty="0" smtClean="0"/>
              <a:t>Nitrogen </a:t>
            </a:r>
            <a:r>
              <a:rPr lang="en-US" dirty="0"/>
              <a:t>cycling is </a:t>
            </a:r>
            <a:r>
              <a:rPr lang="en-US" dirty="0" smtClean="0"/>
              <a:t>important on </a:t>
            </a:r>
            <a:r>
              <a:rPr lang="en-US" dirty="0"/>
              <a:t>ecosystem </a:t>
            </a:r>
            <a:r>
              <a:rPr lang="en-US" dirty="0" smtClean="0"/>
              <a:t>production</a:t>
            </a:r>
            <a:endParaRPr lang="en-US" dirty="0"/>
          </a:p>
          <a:p>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33</a:t>
            </a:fld>
            <a:endParaRPr lang="en-US" dirty="0"/>
          </a:p>
        </p:txBody>
      </p:sp>
    </p:spTree>
    <p:extLst>
      <p:ext uri="{BB962C8B-B14F-4D97-AF65-F5344CB8AC3E}">
        <p14:creationId xmlns:p14="http://schemas.microsoft.com/office/powerpoint/2010/main" val="889635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763000" cy="1312652"/>
          </a:xfrm>
        </p:spPr>
        <p:txBody>
          <a:bodyPr/>
          <a:lstStyle/>
          <a:p>
            <a:r>
              <a:rPr lang="en-US" sz="1800" dirty="0" smtClean="0"/>
              <a:t>FIGURE 14-8 Nitrogen </a:t>
            </a:r>
            <a:r>
              <a:rPr lang="en-US" sz="1800" dirty="0"/>
              <a:t>fixation is a process in which nitrogen (N2) in </a:t>
            </a:r>
            <a:r>
              <a:rPr lang="en-US" sz="1800" dirty="0" smtClean="0"/>
              <a:t>atmosphere </a:t>
            </a:r>
            <a:r>
              <a:rPr lang="en-US" sz="1800" dirty="0"/>
              <a:t>is converted into ammonia (NH3).  Atmospheric nitrogen or molecular dinitrogen (N2) is relatively inert: it does not easily react with other chemicals to form new compounds</a:t>
            </a:r>
            <a:r>
              <a:rPr lang="en-US" sz="1800" dirty="0" smtClean="0"/>
              <a:t>. Fixation </a:t>
            </a:r>
            <a:r>
              <a:rPr lang="en-US" sz="1800" dirty="0"/>
              <a:t>process frees nitrogen atoms from their triply bonded diatomic form, N≡N, to be used in other ways. </a:t>
            </a:r>
          </a:p>
        </p:txBody>
      </p:sp>
      <p:pic>
        <p:nvPicPr>
          <p:cNvPr id="5" name="Content Placeholder 4"/>
          <p:cNvPicPr>
            <a:picLocks noGrp="1" noChangeAspect="1"/>
          </p:cNvPicPr>
          <p:nvPr>
            <p:ph idx="1"/>
          </p:nvPr>
        </p:nvPicPr>
        <p:blipFill>
          <a:blip r:embed="rId2"/>
          <a:stretch>
            <a:fillRect/>
          </a:stretch>
        </p:blipFill>
        <p:spPr>
          <a:xfrm>
            <a:off x="1143000" y="1447800"/>
            <a:ext cx="6251785" cy="4683940"/>
          </a:xfrm>
          <a:prstGeom prst="rect">
            <a:avLst/>
          </a:prstGeom>
        </p:spPr>
      </p:pic>
      <p:sp>
        <p:nvSpPr>
          <p:cNvPr id="4" name="Slide Number Placeholder 3"/>
          <p:cNvSpPr>
            <a:spLocks noGrp="1"/>
          </p:cNvSpPr>
          <p:nvPr>
            <p:ph type="sldNum" sz="quarter" idx="12"/>
          </p:nvPr>
        </p:nvSpPr>
        <p:spPr/>
        <p:txBody>
          <a:bodyPr/>
          <a:lstStyle/>
          <a:p>
            <a:fld id="{200B2350-5261-4F5C-9DF5-EF0D264FC8D2}" type="slidenum">
              <a:rPr lang="en-US" smtClean="0"/>
              <a:pPr/>
              <a:t>34</a:t>
            </a:fld>
            <a:endParaRPr lang="en-US" dirty="0"/>
          </a:p>
        </p:txBody>
      </p:sp>
    </p:spTree>
    <p:extLst>
      <p:ext uri="{BB962C8B-B14F-4D97-AF65-F5344CB8AC3E}">
        <p14:creationId xmlns:p14="http://schemas.microsoft.com/office/powerpoint/2010/main" val="2988232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QUESTION 5</a:t>
            </a:r>
            <a:r>
              <a:rPr lang="en-US" sz="3200" smtClean="0"/>
              <a:t>: </a:t>
            </a:r>
            <a:endParaRPr lang="en-US" dirty="0">
              <a:solidFill>
                <a:srgbClr val="F8F9D3"/>
              </a:solidFill>
            </a:endParaRPr>
          </a:p>
        </p:txBody>
      </p:sp>
      <p:sp>
        <p:nvSpPr>
          <p:cNvPr id="3" name="Rectangle 2"/>
          <p:cNvSpPr/>
          <p:nvPr/>
        </p:nvSpPr>
        <p:spPr>
          <a:xfrm>
            <a:off x="152400" y="1447800"/>
            <a:ext cx="8991600" cy="3970318"/>
          </a:xfrm>
          <a:prstGeom prst="rect">
            <a:avLst/>
          </a:prstGeom>
        </p:spPr>
        <p:txBody>
          <a:bodyPr wrap="square">
            <a:spAutoFit/>
          </a:bodyPr>
          <a:lstStyle/>
          <a:p>
            <a:r>
              <a:rPr lang="en-US" sz="3600" dirty="0" smtClean="0">
                <a:solidFill>
                  <a:srgbClr val="000000"/>
                </a:solidFill>
              </a:rPr>
              <a:t>What </a:t>
            </a:r>
            <a:r>
              <a:rPr lang="en-US" sz="3600" dirty="0">
                <a:solidFill>
                  <a:srgbClr val="000000"/>
                </a:solidFill>
              </a:rPr>
              <a:t>is the process called where nitrogen (N</a:t>
            </a:r>
            <a:r>
              <a:rPr lang="en-US" sz="3600" baseline="-25000" dirty="0">
                <a:solidFill>
                  <a:srgbClr val="000000"/>
                </a:solidFill>
              </a:rPr>
              <a:t>2</a:t>
            </a:r>
            <a:r>
              <a:rPr lang="en-US" sz="3600" dirty="0">
                <a:solidFill>
                  <a:srgbClr val="000000"/>
                </a:solidFill>
              </a:rPr>
              <a:t>) in the atmosphere is converted into ammonia (NH</a:t>
            </a:r>
            <a:r>
              <a:rPr lang="en-US" sz="3600" baseline="-25000" dirty="0">
                <a:solidFill>
                  <a:srgbClr val="000000"/>
                </a:solidFill>
              </a:rPr>
              <a:t>3</a:t>
            </a:r>
            <a:r>
              <a:rPr lang="en-US" sz="3600" dirty="0">
                <a:solidFill>
                  <a:srgbClr val="000000"/>
                </a:solidFill>
              </a:rPr>
              <a:t>)?</a:t>
            </a:r>
          </a:p>
          <a:p>
            <a:r>
              <a:rPr lang="en-US" sz="3600" dirty="0">
                <a:solidFill>
                  <a:srgbClr val="000000"/>
                </a:solidFill>
              </a:rPr>
              <a:t>a.	Nitrogen </a:t>
            </a:r>
            <a:r>
              <a:rPr lang="en-US" sz="3600" dirty="0" smtClean="0">
                <a:solidFill>
                  <a:srgbClr val="000000"/>
                </a:solidFill>
              </a:rPr>
              <a:t>Fixation</a:t>
            </a:r>
            <a:endParaRPr lang="en-US" sz="3600" dirty="0">
              <a:solidFill>
                <a:srgbClr val="000000"/>
              </a:solidFill>
            </a:endParaRPr>
          </a:p>
          <a:p>
            <a:r>
              <a:rPr lang="en-US" sz="3600" dirty="0">
                <a:solidFill>
                  <a:srgbClr val="000000"/>
                </a:solidFill>
              </a:rPr>
              <a:t>b.	Photosynthesis</a:t>
            </a:r>
          </a:p>
          <a:p>
            <a:r>
              <a:rPr lang="en-US" sz="3600" dirty="0">
                <a:solidFill>
                  <a:srgbClr val="000000"/>
                </a:solidFill>
              </a:rPr>
              <a:t>c.	Nitrogen Cycle</a:t>
            </a:r>
          </a:p>
          <a:p>
            <a:r>
              <a:rPr lang="en-US" sz="3600" dirty="0">
                <a:solidFill>
                  <a:srgbClr val="000000"/>
                </a:solidFill>
              </a:rPr>
              <a:t>d.	Physics </a:t>
            </a:r>
          </a:p>
        </p:txBody>
      </p:sp>
      <p:sp>
        <p:nvSpPr>
          <p:cNvPr id="4" name="Slide Number Placeholder 3"/>
          <p:cNvSpPr>
            <a:spLocks noGrp="1"/>
          </p:cNvSpPr>
          <p:nvPr>
            <p:ph type="sldNum" sz="quarter" idx="12"/>
          </p:nvPr>
        </p:nvSpPr>
        <p:spPr>
          <a:xfrm>
            <a:off x="8469312" y="0"/>
            <a:ext cx="674688" cy="295952"/>
          </a:xfrm>
        </p:spPr>
        <p:txBody>
          <a:bodyPr/>
          <a:lstStyle/>
          <a:p>
            <a:fld id="{200B2350-5261-4F5C-9DF5-EF0D264FC8D2}" type="slidenum">
              <a:rPr lang="en-US" smtClean="0"/>
              <a:pPr/>
              <a:t>35</a:t>
            </a:fld>
            <a:endParaRPr lang="en-US" dirty="0"/>
          </a:p>
        </p:txBody>
      </p:sp>
    </p:spTree>
    <p:extLst>
      <p:ext uri="{BB962C8B-B14F-4D97-AF65-F5344CB8AC3E}">
        <p14:creationId xmlns:p14="http://schemas.microsoft.com/office/powerpoint/2010/main" val="2938543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ANSWER 5:</a:t>
            </a:r>
            <a:endParaRPr lang="en-US" sz="3200" dirty="0">
              <a:solidFill>
                <a:srgbClr val="F8F9D3"/>
              </a:solidFill>
            </a:endParaRPr>
          </a:p>
        </p:txBody>
      </p:sp>
      <p:sp>
        <p:nvSpPr>
          <p:cNvPr id="6" name="Rectangle 5"/>
          <p:cNvSpPr/>
          <p:nvPr/>
        </p:nvSpPr>
        <p:spPr>
          <a:xfrm>
            <a:off x="286265" y="1855161"/>
            <a:ext cx="8534400" cy="707886"/>
          </a:xfrm>
          <a:prstGeom prst="rect">
            <a:avLst/>
          </a:prstGeom>
        </p:spPr>
        <p:txBody>
          <a:bodyPr wrap="square">
            <a:spAutoFit/>
          </a:bodyPr>
          <a:lstStyle/>
          <a:p>
            <a:r>
              <a:rPr lang="en-US" sz="4000" dirty="0">
                <a:solidFill>
                  <a:srgbClr val="000000"/>
                </a:solidFill>
              </a:rPr>
              <a:t>Nitrogen </a:t>
            </a:r>
            <a:r>
              <a:rPr lang="en-US" sz="4000" dirty="0" smtClean="0">
                <a:solidFill>
                  <a:srgbClr val="000000"/>
                </a:solidFill>
              </a:rPr>
              <a:t>Fixation</a:t>
            </a:r>
            <a:endParaRPr lang="en-US" sz="4000" dirty="0">
              <a:solidFill>
                <a:srgbClr val="000000"/>
              </a:solidFill>
            </a:endParaRPr>
          </a:p>
        </p:txBody>
      </p:sp>
      <p:sp>
        <p:nvSpPr>
          <p:cNvPr id="3" name="Slide Number Placeholder 2"/>
          <p:cNvSpPr>
            <a:spLocks noGrp="1"/>
          </p:cNvSpPr>
          <p:nvPr>
            <p:ph type="sldNum" sz="quarter" idx="12"/>
          </p:nvPr>
        </p:nvSpPr>
        <p:spPr>
          <a:xfrm>
            <a:off x="8469312" y="0"/>
            <a:ext cx="674688" cy="295952"/>
          </a:xfrm>
        </p:spPr>
        <p:txBody>
          <a:bodyPr/>
          <a:lstStyle/>
          <a:p>
            <a:fld id="{200B2350-5261-4F5C-9DF5-EF0D264FC8D2}" type="slidenum">
              <a:rPr lang="en-US" smtClean="0"/>
              <a:pPr/>
              <a:t>36</a:t>
            </a:fld>
            <a:endParaRPr lang="en-US" dirty="0"/>
          </a:p>
        </p:txBody>
      </p:sp>
    </p:spTree>
    <p:extLst>
      <p:ext uri="{BB962C8B-B14F-4D97-AF65-F5344CB8AC3E}">
        <p14:creationId xmlns:p14="http://schemas.microsoft.com/office/powerpoint/2010/main" val="110598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15372"/>
            <a:ext cx="7620000" cy="1097280"/>
          </a:xfrm>
        </p:spPr>
        <p:txBody>
          <a:bodyPr/>
          <a:lstStyle/>
          <a:p>
            <a:r>
              <a:rPr lang="en-US" dirty="0" smtClean="0"/>
              <a:t>NITROGEN FIXATION</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37</a:t>
            </a:fld>
            <a:endParaRPr lang="en-US" dirty="0"/>
          </a:p>
        </p:txBody>
      </p:sp>
      <p:pic>
        <p:nvPicPr>
          <p:cNvPr id="5" name="Picture 4"/>
          <p:cNvPicPr>
            <a:picLocks noChangeAspect="1"/>
          </p:cNvPicPr>
          <p:nvPr/>
        </p:nvPicPr>
        <p:blipFill>
          <a:blip r:embed="rId4"/>
          <a:stretch>
            <a:fillRect/>
          </a:stretch>
        </p:blipFill>
        <p:spPr>
          <a:xfrm>
            <a:off x="128475" y="265060"/>
            <a:ext cx="932769" cy="926672"/>
          </a:xfrm>
          <a:prstGeom prst="rect">
            <a:avLst/>
          </a:prstGeom>
        </p:spPr>
      </p:pic>
      <p:pic>
        <p:nvPicPr>
          <p:cNvPr id="6" name="Nitrogen_Fixatio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9275" y="1447800"/>
            <a:ext cx="8045450" cy="4525963"/>
          </a:xfrm>
        </p:spPr>
      </p:pic>
    </p:spTree>
    <p:extLst>
      <p:ext uri="{BB962C8B-B14F-4D97-AF65-F5344CB8AC3E}">
        <p14:creationId xmlns:p14="http://schemas.microsoft.com/office/powerpoint/2010/main" val="2720683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ECONOMICS OF ECOSYSTEMS AND BIODIVERSITY (TEEB</a:t>
            </a:r>
            <a:r>
              <a:rPr lang="en-US" dirty="0" smtClean="0"/>
              <a:t>) 1.</a:t>
            </a:r>
            <a:endParaRPr lang="en-US" dirty="0"/>
          </a:p>
        </p:txBody>
      </p:sp>
      <p:sp>
        <p:nvSpPr>
          <p:cNvPr id="3" name="Content Placeholder 2"/>
          <p:cNvSpPr>
            <a:spLocks noGrp="1"/>
          </p:cNvSpPr>
          <p:nvPr>
            <p:ph idx="1"/>
          </p:nvPr>
        </p:nvSpPr>
        <p:spPr>
          <a:xfrm>
            <a:off x="152400" y="1447800"/>
            <a:ext cx="8839200" cy="4525963"/>
          </a:xfrm>
        </p:spPr>
        <p:txBody>
          <a:bodyPr/>
          <a:lstStyle/>
          <a:p>
            <a:r>
              <a:rPr lang="en-US" b="1" dirty="0" smtClean="0"/>
              <a:t>Economics </a:t>
            </a:r>
            <a:r>
              <a:rPr lang="en-US" b="1" dirty="0"/>
              <a:t>of Ecosystems </a:t>
            </a:r>
            <a:r>
              <a:rPr lang="en-US" b="1" dirty="0" smtClean="0"/>
              <a:t>&amp; Biodiversity </a:t>
            </a:r>
            <a:r>
              <a:rPr lang="en-US" b="1" dirty="0"/>
              <a:t>(TEEB</a:t>
            </a:r>
            <a:r>
              <a:rPr lang="en-US" b="1" dirty="0" smtClean="0"/>
              <a:t>)</a:t>
            </a:r>
          </a:p>
          <a:p>
            <a:pPr lvl="1"/>
            <a:r>
              <a:rPr lang="en-US" dirty="0" smtClean="0"/>
              <a:t>Bring </a:t>
            </a:r>
            <a:r>
              <a:rPr lang="en-US" dirty="0"/>
              <a:t>attention to </a:t>
            </a:r>
            <a:r>
              <a:rPr lang="en-US" dirty="0" smtClean="0"/>
              <a:t>global </a:t>
            </a:r>
            <a:r>
              <a:rPr lang="en-US" dirty="0"/>
              <a:t>economic benefits of biodiversity </a:t>
            </a:r>
            <a:endParaRPr lang="en-US" dirty="0" smtClean="0"/>
          </a:p>
          <a:p>
            <a:pPr lvl="1"/>
            <a:r>
              <a:rPr lang="en-US" dirty="0" smtClean="0"/>
              <a:t>Goal to </a:t>
            </a:r>
            <a:r>
              <a:rPr lang="en-US" dirty="0"/>
              <a:t>highlight </a:t>
            </a:r>
            <a:r>
              <a:rPr lang="en-US" dirty="0" smtClean="0"/>
              <a:t>growing </a:t>
            </a:r>
            <a:r>
              <a:rPr lang="en-US" dirty="0"/>
              <a:t>cost of biodiversity loss </a:t>
            </a:r>
            <a:endParaRPr lang="en-US" dirty="0" smtClean="0"/>
          </a:p>
          <a:p>
            <a:pPr lvl="1"/>
            <a:r>
              <a:rPr lang="en-US" dirty="0" smtClean="0"/>
              <a:t>Ecosystem </a:t>
            </a:r>
            <a:r>
              <a:rPr lang="en-US" dirty="0"/>
              <a:t>degradation and to draw together expertise </a:t>
            </a:r>
            <a:endParaRPr lang="en-US" dirty="0" smtClean="0"/>
          </a:p>
          <a:p>
            <a:pPr lvl="1"/>
            <a:r>
              <a:rPr lang="en-US" dirty="0" smtClean="0"/>
              <a:t>From fields </a:t>
            </a:r>
            <a:r>
              <a:rPr lang="en-US" dirty="0"/>
              <a:t>of science, economics </a:t>
            </a:r>
            <a:r>
              <a:rPr lang="en-US" dirty="0" smtClean="0"/>
              <a:t>&amp; policy </a:t>
            </a:r>
          </a:p>
          <a:p>
            <a:pPr lvl="1"/>
            <a:r>
              <a:rPr lang="en-US" dirty="0" smtClean="0"/>
              <a:t>To </a:t>
            </a:r>
            <a:r>
              <a:rPr lang="en-US" dirty="0"/>
              <a:t>enable practical </a:t>
            </a:r>
            <a:r>
              <a:rPr lang="en-US" dirty="0" smtClean="0"/>
              <a:t>actions </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38</a:t>
            </a:fld>
            <a:endParaRPr lang="en-US" dirty="0"/>
          </a:p>
        </p:txBody>
      </p:sp>
    </p:spTree>
    <p:extLst>
      <p:ext uri="{BB962C8B-B14F-4D97-AF65-F5344CB8AC3E}">
        <p14:creationId xmlns:p14="http://schemas.microsoft.com/office/powerpoint/2010/main" val="600614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839200" cy="1097280"/>
          </a:xfrm>
        </p:spPr>
        <p:txBody>
          <a:bodyPr/>
          <a:lstStyle/>
          <a:p>
            <a:r>
              <a:rPr lang="en-US" sz="2400" dirty="0"/>
              <a:t>FIGURE </a:t>
            </a:r>
            <a:r>
              <a:rPr lang="en-US" sz="2400" dirty="0" smtClean="0"/>
              <a:t>14-9 The </a:t>
            </a:r>
            <a:r>
              <a:rPr lang="en-US" sz="2400" dirty="0"/>
              <a:t>Economics of Ecosystems and Biodiversity aims to assess, communicate and mainstream </a:t>
            </a:r>
            <a:r>
              <a:rPr lang="en-US" sz="2400" dirty="0" smtClean="0"/>
              <a:t>urgency </a:t>
            </a:r>
            <a:r>
              <a:rPr lang="en-US" sz="2400" dirty="0"/>
              <a:t>of actions through its </a:t>
            </a:r>
            <a:r>
              <a:rPr lang="en-US" sz="2400" dirty="0" smtClean="0"/>
              <a:t>5 deliverables</a:t>
            </a:r>
            <a:endParaRPr lang="en-US" sz="2400" dirty="0"/>
          </a:p>
        </p:txBody>
      </p:sp>
      <p:pic>
        <p:nvPicPr>
          <p:cNvPr id="5" name="Content Placeholder 4"/>
          <p:cNvPicPr>
            <a:picLocks noGrp="1" noChangeAspect="1"/>
          </p:cNvPicPr>
          <p:nvPr>
            <p:ph idx="1"/>
          </p:nvPr>
        </p:nvPicPr>
        <p:blipFill>
          <a:blip r:embed="rId2"/>
          <a:stretch>
            <a:fillRect/>
          </a:stretch>
        </p:blipFill>
        <p:spPr>
          <a:xfrm>
            <a:off x="381000" y="1981200"/>
            <a:ext cx="8330047" cy="2819400"/>
          </a:xfrm>
          <a:prstGeom prst="rect">
            <a:avLst/>
          </a:prstGeom>
        </p:spPr>
      </p:pic>
      <p:sp>
        <p:nvSpPr>
          <p:cNvPr id="4" name="Slide Number Placeholder 3"/>
          <p:cNvSpPr>
            <a:spLocks noGrp="1"/>
          </p:cNvSpPr>
          <p:nvPr>
            <p:ph type="sldNum" sz="quarter" idx="12"/>
          </p:nvPr>
        </p:nvSpPr>
        <p:spPr/>
        <p:txBody>
          <a:bodyPr/>
          <a:lstStyle/>
          <a:p>
            <a:fld id="{200B2350-5261-4F5C-9DF5-EF0D264FC8D2}" type="slidenum">
              <a:rPr lang="en-US" smtClean="0"/>
              <a:pPr/>
              <a:t>39</a:t>
            </a:fld>
            <a:endParaRPr lang="en-US" dirty="0"/>
          </a:p>
        </p:txBody>
      </p:sp>
    </p:spTree>
    <p:extLst>
      <p:ext uri="{BB962C8B-B14F-4D97-AF65-F5344CB8AC3E}">
        <p14:creationId xmlns:p14="http://schemas.microsoft.com/office/powerpoint/2010/main" val="4154693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ECOLOGICAL </a:t>
            </a:r>
            <a:r>
              <a:rPr lang="en-US" dirty="0" smtClean="0"/>
              <a:t>FOOTPRINT 1.</a:t>
            </a:r>
            <a:endParaRPr lang="en-US" dirty="0"/>
          </a:p>
        </p:txBody>
      </p:sp>
      <p:sp>
        <p:nvSpPr>
          <p:cNvPr id="3" name="Content Placeholder 2"/>
          <p:cNvSpPr>
            <a:spLocks noGrp="1"/>
          </p:cNvSpPr>
          <p:nvPr>
            <p:ph idx="1"/>
          </p:nvPr>
        </p:nvSpPr>
        <p:spPr/>
        <p:txBody>
          <a:bodyPr/>
          <a:lstStyle/>
          <a:p>
            <a:r>
              <a:rPr lang="en-US" b="1" dirty="0" smtClean="0"/>
              <a:t>Ecological Footprint </a:t>
            </a:r>
          </a:p>
          <a:p>
            <a:pPr lvl="1"/>
            <a:r>
              <a:rPr lang="en-US" dirty="0" smtClean="0"/>
              <a:t>Impact </a:t>
            </a:r>
            <a:r>
              <a:rPr lang="en-US" dirty="0"/>
              <a:t>of </a:t>
            </a:r>
            <a:r>
              <a:rPr lang="en-US" dirty="0" smtClean="0"/>
              <a:t>person </a:t>
            </a:r>
            <a:r>
              <a:rPr lang="en-US" dirty="0"/>
              <a:t>or community on </a:t>
            </a:r>
            <a:r>
              <a:rPr lang="en-US" dirty="0" smtClean="0"/>
              <a:t>Ecosystem</a:t>
            </a:r>
          </a:p>
          <a:p>
            <a:pPr lvl="2"/>
            <a:r>
              <a:rPr lang="en-US" dirty="0" smtClean="0"/>
              <a:t>Land </a:t>
            </a:r>
            <a:r>
              <a:rPr lang="en-US" dirty="0"/>
              <a:t>required to sustain their use of natural </a:t>
            </a:r>
            <a:r>
              <a:rPr lang="en-US" dirty="0" smtClean="0"/>
              <a:t>resources</a:t>
            </a:r>
          </a:p>
          <a:p>
            <a:pPr lvl="2"/>
            <a:r>
              <a:rPr lang="en-US" dirty="0" smtClean="0"/>
              <a:t>Global </a:t>
            </a:r>
            <a:r>
              <a:rPr lang="en-US" dirty="0"/>
              <a:t>Footprint Network calculates </a:t>
            </a:r>
            <a:r>
              <a:rPr lang="en-US" dirty="0" smtClean="0"/>
              <a:t>global </a:t>
            </a:r>
            <a:r>
              <a:rPr lang="en-US" dirty="0"/>
              <a:t>ecological footprint </a:t>
            </a:r>
            <a:endParaRPr lang="en-US" dirty="0" smtClean="0"/>
          </a:p>
          <a:p>
            <a:pPr lvl="2"/>
            <a:r>
              <a:rPr lang="en-US" dirty="0" smtClean="0"/>
              <a:t>Natural </a:t>
            </a:r>
            <a:r>
              <a:rPr lang="en-US" dirty="0"/>
              <a:t>capital 1.6 times as fast as nature can renew </a:t>
            </a:r>
            <a:r>
              <a:rPr lang="en-US" dirty="0" smtClean="0"/>
              <a:t>it</a:t>
            </a:r>
          </a:p>
          <a:p>
            <a:pPr lvl="3"/>
            <a:r>
              <a:rPr lang="en-US" dirty="0" smtClean="0"/>
              <a:t>Can </a:t>
            </a:r>
            <a:r>
              <a:rPr lang="en-US" dirty="0"/>
              <a:t>be </a:t>
            </a:r>
            <a:r>
              <a:rPr lang="en-US" dirty="0" smtClean="0"/>
              <a:t>unsustainable</a:t>
            </a:r>
          </a:p>
          <a:p>
            <a:pPr lvl="2"/>
            <a:r>
              <a:rPr lang="en-US" dirty="0" smtClean="0"/>
              <a:t>Food's </a:t>
            </a:r>
            <a:r>
              <a:rPr lang="en-US" dirty="0"/>
              <a:t>carbon footprint is </a:t>
            </a:r>
            <a:r>
              <a:rPr lang="en-US" dirty="0" smtClean="0"/>
              <a:t>greenhouse </a:t>
            </a:r>
            <a:r>
              <a:rPr lang="en-US" dirty="0"/>
              <a:t>gas </a:t>
            </a:r>
            <a:r>
              <a:rPr lang="en-US" dirty="0" smtClean="0"/>
              <a:t>emissions from</a:t>
            </a:r>
          </a:p>
          <a:p>
            <a:pPr lvl="3"/>
            <a:r>
              <a:rPr lang="en-US" dirty="0"/>
              <a:t>G</a:t>
            </a:r>
            <a:r>
              <a:rPr lang="en-US" dirty="0" smtClean="0"/>
              <a:t>rowing</a:t>
            </a:r>
            <a:r>
              <a:rPr lang="en-US" dirty="0"/>
              <a:t>, rearing, farming, processing, transporting, </a:t>
            </a:r>
            <a:endParaRPr lang="en-US" dirty="0" smtClean="0"/>
          </a:p>
          <a:p>
            <a:pPr lvl="3"/>
            <a:r>
              <a:rPr lang="en-US" dirty="0" smtClean="0"/>
              <a:t>Storing</a:t>
            </a:r>
            <a:r>
              <a:rPr lang="en-US" dirty="0"/>
              <a:t>, cooking and disposing of </a:t>
            </a:r>
            <a:r>
              <a:rPr lang="en-US" dirty="0" smtClean="0"/>
              <a:t>food </a:t>
            </a:r>
            <a:r>
              <a:rPr lang="en-US" dirty="0"/>
              <a:t>that is </a:t>
            </a:r>
            <a:r>
              <a:rPr lang="en-US" dirty="0" smtClean="0"/>
              <a:t>eaten</a:t>
            </a:r>
          </a:p>
          <a:p>
            <a:pPr lvl="2"/>
            <a:r>
              <a:rPr lang="en-US" b="1" dirty="0" smtClean="0">
                <a:solidFill>
                  <a:srgbClr val="0000FF"/>
                </a:solidFill>
              </a:rPr>
              <a:t>Measure </a:t>
            </a:r>
            <a:r>
              <a:rPr lang="en-US" b="1" dirty="0">
                <a:solidFill>
                  <a:srgbClr val="0000FF"/>
                </a:solidFill>
              </a:rPr>
              <a:t>of S</a:t>
            </a:r>
            <a:r>
              <a:rPr lang="en-US" b="1" dirty="0" smtClean="0">
                <a:solidFill>
                  <a:srgbClr val="0000FF"/>
                </a:solidFill>
              </a:rPr>
              <a:t>ustainability</a:t>
            </a:r>
            <a:endParaRPr lang="en-US" b="1" dirty="0">
              <a:solidFill>
                <a:srgbClr val="0000FF"/>
              </a:solidFill>
            </a:endParaRPr>
          </a:p>
        </p:txBody>
      </p:sp>
      <p:sp>
        <p:nvSpPr>
          <p:cNvPr id="4" name="Slide Number Placeholder 3"/>
          <p:cNvSpPr>
            <a:spLocks noGrp="1"/>
          </p:cNvSpPr>
          <p:nvPr>
            <p:ph type="sldNum" sz="quarter" idx="12"/>
          </p:nvPr>
        </p:nvSpPr>
        <p:spPr/>
        <p:txBody>
          <a:bodyPr/>
          <a:lstStyle/>
          <a:p>
            <a:fld id="{200B2350-5261-4F5C-9DF5-EF0D264FC8D2}" type="slidenum">
              <a:rPr lang="en-US" smtClean="0"/>
              <a:pPr/>
              <a:t>4</a:t>
            </a:fld>
            <a:endParaRPr lang="en-US" dirty="0"/>
          </a:p>
        </p:txBody>
      </p:sp>
    </p:spTree>
    <p:extLst>
      <p:ext uri="{BB962C8B-B14F-4D97-AF65-F5344CB8AC3E}">
        <p14:creationId xmlns:p14="http://schemas.microsoft.com/office/powerpoint/2010/main" val="147644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ECONOMICS OF ECOSYSTEMS AND BIODIVERSITY (TEEB</a:t>
            </a:r>
            <a:r>
              <a:rPr lang="en-US" dirty="0" smtClean="0"/>
              <a:t>) 2.</a:t>
            </a:r>
            <a:endParaRPr lang="en-US" dirty="0"/>
          </a:p>
        </p:txBody>
      </p:sp>
      <p:sp>
        <p:nvSpPr>
          <p:cNvPr id="3" name="Content Placeholder 2"/>
          <p:cNvSpPr>
            <a:spLocks noGrp="1"/>
          </p:cNvSpPr>
          <p:nvPr>
            <p:ph idx="1"/>
          </p:nvPr>
        </p:nvSpPr>
        <p:spPr>
          <a:xfrm>
            <a:off x="457200" y="1447800"/>
            <a:ext cx="8610600" cy="4525963"/>
          </a:xfrm>
        </p:spPr>
        <p:txBody>
          <a:bodyPr/>
          <a:lstStyle/>
          <a:p>
            <a:r>
              <a:rPr lang="en-US" b="1" dirty="0"/>
              <a:t>TEEB </a:t>
            </a:r>
            <a:endParaRPr lang="en-US" b="1" dirty="0" smtClean="0"/>
          </a:p>
          <a:p>
            <a:pPr lvl="1"/>
            <a:r>
              <a:rPr lang="en-US" dirty="0" smtClean="0"/>
              <a:t>Assess</a:t>
            </a:r>
            <a:r>
              <a:rPr lang="en-US" dirty="0"/>
              <a:t>, communicate </a:t>
            </a:r>
            <a:r>
              <a:rPr lang="en-US" dirty="0" smtClean="0"/>
              <a:t>&amp; mainstream </a:t>
            </a:r>
          </a:p>
          <a:p>
            <a:pPr lvl="2"/>
            <a:r>
              <a:rPr lang="en-US" dirty="0" smtClean="0"/>
              <a:t>Urgency </a:t>
            </a:r>
            <a:r>
              <a:rPr lang="en-US" dirty="0"/>
              <a:t>of actions through its </a:t>
            </a:r>
            <a:r>
              <a:rPr lang="en-US" dirty="0" smtClean="0"/>
              <a:t>5 deliverables</a:t>
            </a:r>
            <a:r>
              <a:rPr lang="en-US" dirty="0"/>
              <a:t>:</a:t>
            </a:r>
          </a:p>
          <a:p>
            <a:pPr marL="1714500" lvl="3" indent="-342900">
              <a:buFont typeface="+mj-lt"/>
              <a:buAutoNum type="arabicPeriod"/>
            </a:pPr>
            <a:r>
              <a:rPr lang="en-US" dirty="0" smtClean="0"/>
              <a:t>Science &amp; economic </a:t>
            </a:r>
            <a:r>
              <a:rPr lang="en-US" dirty="0"/>
              <a:t>foundations policy costs and costs of inaction</a:t>
            </a:r>
          </a:p>
          <a:p>
            <a:pPr marL="1714500" lvl="3" indent="-342900">
              <a:buFont typeface="+mj-lt"/>
              <a:buAutoNum type="arabicPeriod"/>
            </a:pPr>
            <a:r>
              <a:rPr lang="en-US" dirty="0" smtClean="0"/>
              <a:t>Policy </a:t>
            </a:r>
            <a:r>
              <a:rPr lang="en-US" dirty="0"/>
              <a:t>opportunities for national and international policy-makers</a:t>
            </a:r>
          </a:p>
          <a:p>
            <a:pPr marL="1714500" lvl="3" indent="-342900">
              <a:buFont typeface="+mj-lt"/>
              <a:buAutoNum type="arabicPeriod"/>
            </a:pPr>
            <a:r>
              <a:rPr lang="en-US" dirty="0" smtClean="0"/>
              <a:t>Decision </a:t>
            </a:r>
            <a:r>
              <a:rPr lang="en-US" dirty="0"/>
              <a:t>support for local administrators</a:t>
            </a:r>
          </a:p>
          <a:p>
            <a:pPr marL="1714500" lvl="3" indent="-342900">
              <a:buFont typeface="+mj-lt"/>
              <a:buAutoNum type="arabicPeriod"/>
            </a:pPr>
            <a:r>
              <a:rPr lang="en-US" dirty="0" smtClean="0"/>
              <a:t>Business </a:t>
            </a:r>
            <a:r>
              <a:rPr lang="en-US" dirty="0"/>
              <a:t>risks, opportunities and metrics</a:t>
            </a:r>
          </a:p>
          <a:p>
            <a:pPr marL="1714500" lvl="3" indent="-342900">
              <a:buFont typeface="+mj-lt"/>
              <a:buAutoNum type="arabicPeriod"/>
            </a:pPr>
            <a:r>
              <a:rPr lang="en-US" dirty="0" smtClean="0"/>
              <a:t>Citizen </a:t>
            </a:r>
            <a:r>
              <a:rPr lang="en-US" dirty="0"/>
              <a:t>and consumer ownership</a:t>
            </a:r>
          </a:p>
          <a:p>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40</a:t>
            </a:fld>
            <a:endParaRPr lang="en-US" dirty="0"/>
          </a:p>
        </p:txBody>
      </p:sp>
    </p:spTree>
    <p:extLst>
      <p:ext uri="{BB962C8B-B14F-4D97-AF65-F5344CB8AC3E}">
        <p14:creationId xmlns:p14="http://schemas.microsoft.com/office/powerpoint/2010/main" val="3903945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ECONOMICS OF ECOSYSTEMS AND BIODIVERSITY (TEEB</a:t>
            </a:r>
            <a:r>
              <a:rPr lang="en-US" dirty="0" smtClean="0"/>
              <a:t>) 3.</a:t>
            </a:r>
            <a:endParaRPr lang="en-US" dirty="0"/>
          </a:p>
        </p:txBody>
      </p:sp>
      <p:sp>
        <p:nvSpPr>
          <p:cNvPr id="3" name="Content Placeholder 2"/>
          <p:cNvSpPr>
            <a:spLocks noGrp="1"/>
          </p:cNvSpPr>
          <p:nvPr>
            <p:ph idx="1"/>
          </p:nvPr>
        </p:nvSpPr>
        <p:spPr>
          <a:xfrm>
            <a:off x="457200" y="1447800"/>
            <a:ext cx="8534400" cy="4525963"/>
          </a:xfrm>
        </p:spPr>
        <p:txBody>
          <a:bodyPr/>
          <a:lstStyle/>
          <a:p>
            <a:r>
              <a:rPr lang="en-US" b="1" dirty="0"/>
              <a:t>TEEB Phase I Key Messages</a:t>
            </a:r>
          </a:p>
          <a:p>
            <a:pPr lvl="1"/>
            <a:r>
              <a:rPr lang="en-US" dirty="0" smtClean="0"/>
              <a:t>World </a:t>
            </a:r>
            <a:r>
              <a:rPr lang="en-US" dirty="0"/>
              <a:t>has already lost much of its </a:t>
            </a:r>
            <a:r>
              <a:rPr lang="en-US" dirty="0" smtClean="0"/>
              <a:t>biodiversity</a:t>
            </a:r>
          </a:p>
          <a:p>
            <a:pPr lvl="1"/>
            <a:r>
              <a:rPr lang="en-US" dirty="0" smtClean="0"/>
              <a:t>Urgent </a:t>
            </a:r>
            <a:r>
              <a:rPr lang="en-US" dirty="0"/>
              <a:t>remedial action is essential </a:t>
            </a:r>
            <a:endParaRPr lang="en-US" dirty="0" smtClean="0"/>
          </a:p>
          <a:p>
            <a:pPr lvl="1"/>
            <a:r>
              <a:rPr lang="en-US" dirty="0" smtClean="0"/>
              <a:t>Species </a:t>
            </a:r>
            <a:r>
              <a:rPr lang="en-US" dirty="0"/>
              <a:t>loss and ecosystem </a:t>
            </a:r>
            <a:r>
              <a:rPr lang="en-US" dirty="0" smtClean="0"/>
              <a:t>degradation</a:t>
            </a:r>
          </a:p>
          <a:p>
            <a:pPr lvl="1"/>
            <a:r>
              <a:rPr lang="en-US" dirty="0" smtClean="0"/>
              <a:t>Linked </a:t>
            </a:r>
            <a:r>
              <a:rPr lang="en-US" dirty="0"/>
              <a:t>to human </a:t>
            </a:r>
            <a:r>
              <a:rPr lang="en-US" dirty="0" smtClean="0"/>
              <a:t>well-being</a:t>
            </a:r>
          </a:p>
          <a:p>
            <a:pPr lvl="1"/>
            <a:r>
              <a:rPr lang="en-US" dirty="0" smtClean="0"/>
              <a:t>Economic </a:t>
            </a:r>
            <a:r>
              <a:rPr lang="en-US" dirty="0"/>
              <a:t>growth and </a:t>
            </a:r>
            <a:r>
              <a:rPr lang="en-US" dirty="0" smtClean="0"/>
              <a:t>conversion </a:t>
            </a:r>
            <a:r>
              <a:rPr lang="en-US" dirty="0"/>
              <a:t>of natural </a:t>
            </a:r>
            <a:r>
              <a:rPr lang="en-US" dirty="0" smtClean="0"/>
              <a:t>ecosystems</a:t>
            </a:r>
          </a:p>
          <a:p>
            <a:pPr lvl="1"/>
            <a:r>
              <a:rPr lang="en-US" dirty="0" smtClean="0"/>
              <a:t>To </a:t>
            </a:r>
            <a:r>
              <a:rPr lang="en-US" dirty="0"/>
              <a:t>agricultural production are forecasted to </a:t>
            </a:r>
            <a:r>
              <a:rPr lang="en-US" dirty="0" smtClean="0"/>
              <a:t>continue</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41</a:t>
            </a:fld>
            <a:endParaRPr lang="en-US" dirty="0"/>
          </a:p>
        </p:txBody>
      </p:sp>
    </p:spTree>
    <p:extLst>
      <p:ext uri="{BB962C8B-B14F-4D97-AF65-F5344CB8AC3E}">
        <p14:creationId xmlns:p14="http://schemas.microsoft.com/office/powerpoint/2010/main" val="2100241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ECONOMICS OF ECOSYSTEMS AND BIODIVERSITY (TEEB</a:t>
            </a:r>
            <a:r>
              <a:rPr lang="en-US" dirty="0" smtClean="0"/>
              <a:t>) 4.</a:t>
            </a:r>
            <a:endParaRPr lang="en-US" dirty="0"/>
          </a:p>
        </p:txBody>
      </p:sp>
      <p:sp>
        <p:nvSpPr>
          <p:cNvPr id="3" name="Content Placeholder 2"/>
          <p:cNvSpPr>
            <a:spLocks noGrp="1"/>
          </p:cNvSpPr>
          <p:nvPr>
            <p:ph idx="1"/>
          </p:nvPr>
        </p:nvSpPr>
        <p:spPr/>
        <p:txBody>
          <a:bodyPr/>
          <a:lstStyle/>
          <a:p>
            <a:r>
              <a:rPr lang="en-US" b="1" dirty="0"/>
              <a:t>TEEB Phase I Findings</a:t>
            </a:r>
          </a:p>
          <a:p>
            <a:pPr lvl="1"/>
            <a:r>
              <a:rPr lang="en-US" dirty="0" smtClean="0"/>
              <a:t>11</a:t>
            </a:r>
            <a:r>
              <a:rPr lang="en-US" dirty="0"/>
              <a:t>% of </a:t>
            </a:r>
            <a:r>
              <a:rPr lang="en-US" dirty="0" smtClean="0"/>
              <a:t>natural </a:t>
            </a:r>
            <a:r>
              <a:rPr lang="en-US" dirty="0"/>
              <a:t>areas remaining in 2000 could be </a:t>
            </a:r>
            <a:r>
              <a:rPr lang="en-US" dirty="0" smtClean="0"/>
              <a:t>lost</a:t>
            </a:r>
            <a:endParaRPr lang="en-US" dirty="0"/>
          </a:p>
          <a:p>
            <a:pPr lvl="1"/>
            <a:r>
              <a:rPr lang="en-US" dirty="0" smtClean="0"/>
              <a:t>Almost </a:t>
            </a:r>
            <a:r>
              <a:rPr lang="en-US" dirty="0"/>
              <a:t>40% of </a:t>
            </a:r>
            <a:r>
              <a:rPr lang="en-US" dirty="0" smtClean="0"/>
              <a:t>land converted </a:t>
            </a:r>
            <a:r>
              <a:rPr lang="en-US" dirty="0"/>
              <a:t>to </a:t>
            </a:r>
            <a:r>
              <a:rPr lang="en-US" dirty="0" smtClean="0"/>
              <a:t>agricultural use </a:t>
            </a:r>
          </a:p>
          <a:p>
            <a:pPr lvl="2"/>
            <a:r>
              <a:rPr lang="en-US" dirty="0" smtClean="0"/>
              <a:t>With </a:t>
            </a:r>
            <a:r>
              <a:rPr lang="en-US" dirty="0"/>
              <a:t>further biodiversity losses.</a:t>
            </a:r>
          </a:p>
          <a:p>
            <a:pPr lvl="1"/>
            <a:r>
              <a:rPr lang="en-US" dirty="0" smtClean="0"/>
              <a:t>Annual </a:t>
            </a:r>
            <a:r>
              <a:rPr lang="en-US" dirty="0"/>
              <a:t>investment of $45 billion dollars </a:t>
            </a:r>
            <a:endParaRPr lang="en-US" dirty="0" smtClean="0"/>
          </a:p>
          <a:p>
            <a:pPr lvl="1"/>
            <a:r>
              <a:rPr lang="en-US" dirty="0" smtClean="0"/>
              <a:t>Into </a:t>
            </a:r>
            <a:r>
              <a:rPr lang="en-US" dirty="0"/>
              <a:t>protected areas </a:t>
            </a:r>
            <a:r>
              <a:rPr lang="en-US" dirty="0" smtClean="0"/>
              <a:t>alone</a:t>
            </a:r>
          </a:p>
          <a:p>
            <a:pPr lvl="2"/>
            <a:r>
              <a:rPr lang="en-US" dirty="0" smtClean="0"/>
              <a:t>Delivery </a:t>
            </a:r>
            <a:r>
              <a:rPr lang="en-US" dirty="0"/>
              <a:t>of ecosystem services worth some $5 trillion </a:t>
            </a:r>
            <a:r>
              <a:rPr lang="en-US" dirty="0" smtClean="0"/>
              <a:t>a </a:t>
            </a:r>
            <a:r>
              <a:rPr lang="en-US" dirty="0"/>
              <a:t>year </a:t>
            </a:r>
            <a:endParaRPr lang="en-US" dirty="0" smtClean="0"/>
          </a:p>
          <a:p>
            <a:pPr lvl="2"/>
            <a:r>
              <a:rPr lang="en-US" dirty="0" smtClean="0"/>
              <a:t>Could </a:t>
            </a:r>
            <a:r>
              <a:rPr lang="en-US" dirty="0"/>
              <a:t>be </a:t>
            </a:r>
            <a:r>
              <a:rPr lang="en-US" dirty="0" smtClean="0"/>
              <a:t>secured</a:t>
            </a:r>
            <a:endParaRPr lang="en-US" dirty="0"/>
          </a:p>
          <a:p>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42</a:t>
            </a:fld>
            <a:endParaRPr lang="en-US" dirty="0"/>
          </a:p>
        </p:txBody>
      </p:sp>
    </p:spTree>
    <p:extLst>
      <p:ext uri="{BB962C8B-B14F-4D97-AF65-F5344CB8AC3E}">
        <p14:creationId xmlns:p14="http://schemas.microsoft.com/office/powerpoint/2010/main" val="2719747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ECONOMICS OF ECOSYSTEMS AND BIODIVERSITY (TEEB</a:t>
            </a:r>
            <a:r>
              <a:rPr lang="en-US" dirty="0" smtClean="0"/>
              <a:t>) 5.</a:t>
            </a:r>
            <a:endParaRPr lang="en-US" dirty="0"/>
          </a:p>
        </p:txBody>
      </p:sp>
      <p:sp>
        <p:nvSpPr>
          <p:cNvPr id="3" name="Content Placeholder 2"/>
          <p:cNvSpPr>
            <a:spLocks noGrp="1"/>
          </p:cNvSpPr>
          <p:nvPr>
            <p:ph idx="1"/>
          </p:nvPr>
        </p:nvSpPr>
        <p:spPr/>
        <p:txBody>
          <a:bodyPr/>
          <a:lstStyle/>
          <a:p>
            <a:r>
              <a:rPr lang="en-US" b="1" dirty="0"/>
              <a:t>TEEB Phase II Key Messages</a:t>
            </a:r>
          </a:p>
          <a:p>
            <a:pPr lvl="1"/>
            <a:r>
              <a:rPr lang="en-US" dirty="0" smtClean="0"/>
              <a:t>Economic </a:t>
            </a:r>
            <a:r>
              <a:rPr lang="en-US" dirty="0"/>
              <a:t>approach that builds on how ecosystems </a:t>
            </a:r>
            <a:endParaRPr lang="en-US" dirty="0" smtClean="0"/>
          </a:p>
          <a:p>
            <a:pPr lvl="1"/>
            <a:r>
              <a:rPr lang="en-US" dirty="0" smtClean="0"/>
              <a:t>Studied </a:t>
            </a:r>
            <a:r>
              <a:rPr lang="en-US" dirty="0"/>
              <a:t>how ecosystems and their associated services </a:t>
            </a:r>
            <a:endParaRPr lang="en-US" dirty="0" smtClean="0"/>
          </a:p>
          <a:p>
            <a:pPr lvl="2"/>
            <a:r>
              <a:rPr lang="en-US" dirty="0" smtClean="0"/>
              <a:t>Likely </a:t>
            </a:r>
            <a:r>
              <a:rPr lang="en-US" dirty="0"/>
              <a:t>to respond to world </a:t>
            </a:r>
            <a:r>
              <a:rPr lang="en-US" dirty="0" smtClean="0"/>
              <a:t>actions</a:t>
            </a:r>
          </a:p>
          <a:p>
            <a:pPr lvl="1"/>
            <a:r>
              <a:rPr lang="en-US" dirty="0" smtClean="0"/>
              <a:t>Develop </a:t>
            </a:r>
            <a:r>
              <a:rPr lang="en-US" dirty="0"/>
              <a:t>an economic measure that was more </a:t>
            </a:r>
            <a:r>
              <a:rPr lang="en-US" dirty="0" smtClean="0"/>
              <a:t>effective</a:t>
            </a:r>
          </a:p>
          <a:p>
            <a:pPr lvl="1"/>
            <a:r>
              <a:rPr lang="en-US" dirty="0" smtClean="0"/>
              <a:t>Than </a:t>
            </a:r>
            <a:r>
              <a:rPr lang="en-US" dirty="0"/>
              <a:t>GDP (Gross Domestic Product) </a:t>
            </a:r>
            <a:endParaRPr lang="en-US" dirty="0" smtClean="0"/>
          </a:p>
          <a:p>
            <a:pPr lvl="1"/>
            <a:r>
              <a:rPr lang="en-US" dirty="0"/>
              <a:t>N</a:t>
            </a:r>
            <a:r>
              <a:rPr lang="en-US" dirty="0" smtClean="0"/>
              <a:t>ational </a:t>
            </a:r>
            <a:r>
              <a:rPr lang="en-US" dirty="0"/>
              <a:t>accounting systems </a:t>
            </a:r>
            <a:r>
              <a:rPr lang="en-US" dirty="0" smtClean="0"/>
              <a:t>needed</a:t>
            </a:r>
          </a:p>
          <a:p>
            <a:pPr lvl="2"/>
            <a:r>
              <a:rPr lang="en-US" dirty="0" smtClean="0"/>
              <a:t>Measure </a:t>
            </a:r>
            <a:r>
              <a:rPr lang="en-US" dirty="0"/>
              <a:t>the human welfare benefits </a:t>
            </a:r>
            <a:endParaRPr lang="en-US" dirty="0" smtClean="0"/>
          </a:p>
          <a:p>
            <a:pPr lvl="2"/>
            <a:r>
              <a:rPr lang="en-US" dirty="0" smtClean="0"/>
              <a:t>Ecosystems </a:t>
            </a:r>
            <a:r>
              <a:rPr lang="en-US" dirty="0"/>
              <a:t>and biodiversity </a:t>
            </a:r>
            <a:r>
              <a:rPr lang="en-US" dirty="0" smtClean="0"/>
              <a:t>provide</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43</a:t>
            </a:fld>
            <a:endParaRPr lang="en-US" dirty="0"/>
          </a:p>
        </p:txBody>
      </p:sp>
    </p:spTree>
    <p:extLst>
      <p:ext uri="{BB962C8B-B14F-4D97-AF65-F5344CB8AC3E}">
        <p14:creationId xmlns:p14="http://schemas.microsoft.com/office/powerpoint/2010/main" val="200642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ECONOMICS OF ECOSYSTEMS AND BIODIVERSITY (TEEB) </a:t>
            </a:r>
            <a:r>
              <a:rPr lang="en-US" dirty="0" smtClean="0"/>
              <a:t>6.</a:t>
            </a:r>
            <a:endParaRPr lang="en-US" dirty="0"/>
          </a:p>
        </p:txBody>
      </p:sp>
      <p:sp>
        <p:nvSpPr>
          <p:cNvPr id="3" name="Content Placeholder 2"/>
          <p:cNvSpPr>
            <a:spLocks noGrp="1"/>
          </p:cNvSpPr>
          <p:nvPr>
            <p:ph idx="1"/>
          </p:nvPr>
        </p:nvSpPr>
        <p:spPr>
          <a:xfrm>
            <a:off x="457200" y="1447800"/>
            <a:ext cx="8458200" cy="4525963"/>
          </a:xfrm>
        </p:spPr>
        <p:txBody>
          <a:bodyPr/>
          <a:lstStyle/>
          <a:p>
            <a:r>
              <a:rPr lang="en-US" b="1" dirty="0"/>
              <a:t>Phase II TEEB Goals:</a:t>
            </a:r>
          </a:p>
          <a:p>
            <a:pPr lvl="1"/>
            <a:r>
              <a:rPr lang="en-US" dirty="0" smtClean="0"/>
              <a:t>Currently </a:t>
            </a:r>
            <a:r>
              <a:rPr lang="en-US" dirty="0"/>
              <a:t>being performed includes:</a:t>
            </a:r>
          </a:p>
          <a:p>
            <a:pPr lvl="2"/>
            <a:r>
              <a:rPr lang="en-US" dirty="0" smtClean="0"/>
              <a:t>Integrate </a:t>
            </a:r>
            <a:r>
              <a:rPr lang="en-US" dirty="0"/>
              <a:t>ecological/economic </a:t>
            </a:r>
            <a:r>
              <a:rPr lang="en-US" dirty="0" smtClean="0"/>
              <a:t>knowledge</a:t>
            </a:r>
          </a:p>
          <a:p>
            <a:pPr lvl="2"/>
            <a:r>
              <a:rPr lang="en-US" dirty="0" smtClean="0"/>
              <a:t>Appropriate </a:t>
            </a:r>
            <a:r>
              <a:rPr lang="en-US" dirty="0"/>
              <a:t>valuation methodologies for different </a:t>
            </a:r>
            <a:r>
              <a:rPr lang="en-US" dirty="0" smtClean="0"/>
              <a:t>contexts</a:t>
            </a:r>
          </a:p>
          <a:p>
            <a:pPr lvl="2"/>
            <a:r>
              <a:rPr lang="en-US" dirty="0" smtClean="0"/>
              <a:t>Examine </a:t>
            </a:r>
            <a:r>
              <a:rPr lang="en-US" dirty="0"/>
              <a:t>economic costs of biodiversity </a:t>
            </a:r>
            <a:r>
              <a:rPr lang="en-US" dirty="0" smtClean="0"/>
              <a:t>decline, costs, benefits </a:t>
            </a:r>
          </a:p>
          <a:p>
            <a:pPr lvl="2"/>
            <a:r>
              <a:rPr lang="en-US" dirty="0" smtClean="0"/>
              <a:t>Develop </a:t>
            </a:r>
            <a:r>
              <a:rPr lang="en-US" dirty="0"/>
              <a:t>tools </a:t>
            </a:r>
            <a:r>
              <a:rPr lang="en-US" dirty="0" smtClean="0"/>
              <a:t>to </a:t>
            </a:r>
            <a:r>
              <a:rPr lang="en-US" dirty="0"/>
              <a:t>substitute sustainable development </a:t>
            </a:r>
            <a:endParaRPr lang="en-US" dirty="0" smtClean="0"/>
          </a:p>
          <a:p>
            <a:pPr lvl="2"/>
            <a:r>
              <a:rPr lang="en-US" dirty="0" smtClean="0"/>
              <a:t>Enable </a:t>
            </a:r>
            <a:r>
              <a:rPr lang="en-US" dirty="0"/>
              <a:t>easy access to leading information and </a:t>
            </a:r>
            <a:r>
              <a:rPr lang="en-US" dirty="0" smtClean="0"/>
              <a:t>tools</a:t>
            </a:r>
          </a:p>
          <a:p>
            <a:pPr lvl="2"/>
            <a:r>
              <a:rPr lang="en-US" dirty="0" smtClean="0"/>
              <a:t>Raise </a:t>
            </a:r>
            <a:r>
              <a:rPr lang="en-US" dirty="0"/>
              <a:t>public awareness of the individual’s impact on </a:t>
            </a:r>
            <a:r>
              <a:rPr lang="en-US" dirty="0" smtClean="0"/>
              <a:t>biodiversity</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44</a:t>
            </a:fld>
            <a:endParaRPr lang="en-US" dirty="0"/>
          </a:p>
        </p:txBody>
      </p:sp>
    </p:spTree>
    <p:extLst>
      <p:ext uri="{BB962C8B-B14F-4D97-AF65-F5344CB8AC3E}">
        <p14:creationId xmlns:p14="http://schemas.microsoft.com/office/powerpoint/2010/main" val="3463667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 SUSTAINABILITY DROUGHT TOLERANCE </a:t>
            </a:r>
            <a:r>
              <a:rPr lang="en-US" dirty="0" smtClean="0"/>
              <a:t>1.</a:t>
            </a:r>
            <a:endParaRPr lang="en-US" dirty="0"/>
          </a:p>
        </p:txBody>
      </p:sp>
      <p:sp>
        <p:nvSpPr>
          <p:cNvPr id="3" name="Content Placeholder 2"/>
          <p:cNvSpPr>
            <a:spLocks noGrp="1"/>
          </p:cNvSpPr>
          <p:nvPr>
            <p:ph idx="1"/>
          </p:nvPr>
        </p:nvSpPr>
        <p:spPr>
          <a:xfrm>
            <a:off x="381000" y="1447800"/>
            <a:ext cx="8686800" cy="4525963"/>
          </a:xfrm>
        </p:spPr>
        <p:txBody>
          <a:bodyPr/>
          <a:lstStyle/>
          <a:p>
            <a:r>
              <a:rPr lang="en-US" b="1" dirty="0"/>
              <a:t>Drought </a:t>
            </a:r>
            <a:r>
              <a:rPr lang="en-US" b="1" dirty="0" smtClean="0"/>
              <a:t>Tolerance </a:t>
            </a:r>
          </a:p>
          <a:p>
            <a:pPr lvl="1"/>
            <a:r>
              <a:rPr lang="en-US" dirty="0" smtClean="0"/>
              <a:t>Degree plants </a:t>
            </a:r>
            <a:r>
              <a:rPr lang="en-US" dirty="0"/>
              <a:t>are adapted to arid or drought </a:t>
            </a:r>
            <a:r>
              <a:rPr lang="en-US" dirty="0" smtClean="0"/>
              <a:t>conditions</a:t>
            </a:r>
          </a:p>
          <a:p>
            <a:pPr lvl="1"/>
            <a:r>
              <a:rPr lang="en-US" dirty="0" smtClean="0"/>
              <a:t>Avoid </a:t>
            </a:r>
            <a:r>
              <a:rPr lang="en-US" dirty="0"/>
              <a:t>unnecessary water </a:t>
            </a:r>
            <a:r>
              <a:rPr lang="en-US" dirty="0" smtClean="0"/>
              <a:t>irrigation</a:t>
            </a:r>
          </a:p>
          <a:p>
            <a:pPr lvl="2"/>
            <a:r>
              <a:rPr lang="en-US" dirty="0" smtClean="0"/>
              <a:t>Improves </a:t>
            </a:r>
            <a:r>
              <a:rPr lang="en-US" dirty="0"/>
              <a:t>water </a:t>
            </a:r>
            <a:r>
              <a:rPr lang="en-US" dirty="0" smtClean="0"/>
              <a:t>sustainability</a:t>
            </a:r>
          </a:p>
          <a:p>
            <a:pPr lvl="1"/>
            <a:r>
              <a:rPr lang="en-US" dirty="0" smtClean="0"/>
              <a:t>Drought </a:t>
            </a:r>
            <a:r>
              <a:rPr lang="en-US" dirty="0"/>
              <a:t>tolerance </a:t>
            </a:r>
            <a:r>
              <a:rPr lang="en-US" dirty="0" smtClean="0"/>
              <a:t>aided </a:t>
            </a:r>
            <a:r>
              <a:rPr lang="en-US" dirty="0"/>
              <a:t>by planting drought tolerant </a:t>
            </a:r>
            <a:r>
              <a:rPr lang="en-US" dirty="0" smtClean="0"/>
              <a:t>plants</a:t>
            </a:r>
          </a:p>
          <a:p>
            <a:pPr lvl="1"/>
            <a:r>
              <a:rPr lang="en-US" dirty="0" smtClean="0"/>
              <a:t>Sedum is </a:t>
            </a:r>
            <a:r>
              <a:rPr lang="en-US" dirty="0"/>
              <a:t>drought tolerant plant </a:t>
            </a:r>
            <a:endParaRPr lang="en-US" dirty="0" smtClean="0"/>
          </a:p>
          <a:p>
            <a:pPr lvl="1"/>
            <a:r>
              <a:rPr lang="en-US" dirty="0" smtClean="0"/>
              <a:t>Waxy </a:t>
            </a:r>
            <a:r>
              <a:rPr lang="en-US" dirty="0"/>
              <a:t>surface on its leaves </a:t>
            </a:r>
            <a:r>
              <a:rPr lang="en-US" dirty="0" smtClean="0"/>
              <a:t>&amp; stems </a:t>
            </a:r>
            <a:r>
              <a:rPr lang="en-US" dirty="0"/>
              <a:t>that retains </a:t>
            </a:r>
            <a:r>
              <a:rPr lang="en-US" dirty="0" smtClean="0"/>
              <a:t>moisture </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45</a:t>
            </a:fld>
            <a:endParaRPr lang="en-US" dirty="0"/>
          </a:p>
        </p:txBody>
      </p:sp>
    </p:spTree>
    <p:extLst>
      <p:ext uri="{BB962C8B-B14F-4D97-AF65-F5344CB8AC3E}">
        <p14:creationId xmlns:p14="http://schemas.microsoft.com/office/powerpoint/2010/main" val="2511100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763000" cy="1097280"/>
          </a:xfrm>
        </p:spPr>
        <p:txBody>
          <a:bodyPr/>
          <a:lstStyle/>
          <a:p>
            <a:r>
              <a:rPr lang="en-US" sz="2400" dirty="0"/>
              <a:t>FIGURE </a:t>
            </a:r>
            <a:r>
              <a:rPr lang="en-US" sz="2400" dirty="0" smtClean="0"/>
              <a:t>14-10 Sedum </a:t>
            </a:r>
            <a:r>
              <a:rPr lang="en-US" sz="2400" dirty="0"/>
              <a:t>is a drought tolerant plant whose specific adaptations include a moistness and a waxy surface on its leaves and stems. </a:t>
            </a:r>
          </a:p>
        </p:txBody>
      </p:sp>
      <p:pic>
        <p:nvPicPr>
          <p:cNvPr id="5" name="Content Placeholder 4"/>
          <p:cNvPicPr>
            <a:picLocks noGrp="1" noChangeAspect="1"/>
          </p:cNvPicPr>
          <p:nvPr>
            <p:ph idx="1"/>
          </p:nvPr>
        </p:nvPicPr>
        <p:blipFill>
          <a:blip r:embed="rId2"/>
          <a:stretch>
            <a:fillRect/>
          </a:stretch>
        </p:blipFill>
        <p:spPr>
          <a:xfrm>
            <a:off x="1524000" y="1499192"/>
            <a:ext cx="6151199" cy="4618251"/>
          </a:xfrm>
          <a:prstGeom prst="rect">
            <a:avLst/>
          </a:prstGeom>
        </p:spPr>
      </p:pic>
      <p:sp>
        <p:nvSpPr>
          <p:cNvPr id="4" name="Slide Number Placeholder 3"/>
          <p:cNvSpPr>
            <a:spLocks noGrp="1"/>
          </p:cNvSpPr>
          <p:nvPr>
            <p:ph type="sldNum" sz="quarter" idx="12"/>
          </p:nvPr>
        </p:nvSpPr>
        <p:spPr/>
        <p:txBody>
          <a:bodyPr/>
          <a:lstStyle/>
          <a:p>
            <a:fld id="{200B2350-5261-4F5C-9DF5-EF0D264FC8D2}" type="slidenum">
              <a:rPr lang="en-US" smtClean="0"/>
              <a:pPr/>
              <a:t>46</a:t>
            </a:fld>
            <a:endParaRPr lang="en-US" dirty="0"/>
          </a:p>
        </p:txBody>
      </p:sp>
    </p:spTree>
    <p:extLst>
      <p:ext uri="{BB962C8B-B14F-4D97-AF65-F5344CB8AC3E}">
        <p14:creationId xmlns:p14="http://schemas.microsoft.com/office/powerpoint/2010/main" val="2803815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 SUSTAINABILITY DROUGHT TOLERANCE </a:t>
            </a:r>
            <a:r>
              <a:rPr lang="en-US" dirty="0" smtClean="0"/>
              <a:t>2.</a:t>
            </a:r>
            <a:endParaRPr lang="en-US" dirty="0"/>
          </a:p>
        </p:txBody>
      </p:sp>
      <p:sp>
        <p:nvSpPr>
          <p:cNvPr id="3" name="Content Placeholder 2"/>
          <p:cNvSpPr>
            <a:spLocks noGrp="1"/>
          </p:cNvSpPr>
          <p:nvPr>
            <p:ph idx="1"/>
          </p:nvPr>
        </p:nvSpPr>
        <p:spPr/>
        <p:txBody>
          <a:bodyPr/>
          <a:lstStyle/>
          <a:p>
            <a:r>
              <a:rPr lang="en-US" b="1" dirty="0" smtClean="0"/>
              <a:t>Drought Tolerant Plants </a:t>
            </a:r>
          </a:p>
          <a:p>
            <a:r>
              <a:rPr lang="en-US" dirty="0" smtClean="0"/>
              <a:t>C4 </a:t>
            </a:r>
            <a:r>
              <a:rPr lang="en-US" dirty="0"/>
              <a:t>carbon fixation or </a:t>
            </a:r>
            <a:endParaRPr lang="en-US" dirty="0" smtClean="0"/>
          </a:p>
          <a:p>
            <a:pPr lvl="1"/>
            <a:r>
              <a:rPr lang="en-US" dirty="0" smtClean="0"/>
              <a:t>CAM </a:t>
            </a:r>
            <a:r>
              <a:rPr lang="en-US" dirty="0"/>
              <a:t>(Crassulacean Acid Metabolism) </a:t>
            </a:r>
            <a:endParaRPr lang="en-US" dirty="0" smtClean="0"/>
          </a:p>
          <a:p>
            <a:pPr lvl="1"/>
            <a:r>
              <a:rPr lang="en-US" dirty="0" smtClean="0"/>
              <a:t>Fix </a:t>
            </a:r>
            <a:r>
              <a:rPr lang="en-US" dirty="0"/>
              <a:t>carbon during </a:t>
            </a:r>
            <a:r>
              <a:rPr lang="en-US" dirty="0" smtClean="0"/>
              <a:t>photosynthesis</a:t>
            </a:r>
          </a:p>
          <a:p>
            <a:pPr lvl="1"/>
            <a:r>
              <a:rPr lang="en-US" dirty="0" smtClean="0"/>
              <a:t>CAM </a:t>
            </a:r>
            <a:r>
              <a:rPr lang="en-US" dirty="0"/>
              <a:t>good for arid conditions because CO</a:t>
            </a:r>
            <a:r>
              <a:rPr lang="en-US" baseline="-25000" dirty="0"/>
              <a:t>2</a:t>
            </a:r>
            <a:r>
              <a:rPr lang="en-US" dirty="0"/>
              <a:t> </a:t>
            </a:r>
            <a:endParaRPr lang="en-US" dirty="0" smtClean="0"/>
          </a:p>
          <a:p>
            <a:pPr lvl="1"/>
            <a:r>
              <a:rPr lang="en-US" dirty="0" smtClean="0"/>
              <a:t>Taken </a:t>
            </a:r>
            <a:r>
              <a:rPr lang="en-US" dirty="0"/>
              <a:t>up at night, allowing </a:t>
            </a:r>
            <a:r>
              <a:rPr lang="en-US" dirty="0" smtClean="0"/>
              <a:t>stomata </a:t>
            </a:r>
            <a:r>
              <a:rPr lang="en-US" dirty="0"/>
              <a:t>to stay closed </a:t>
            </a:r>
            <a:endParaRPr lang="en-US" dirty="0" smtClean="0"/>
          </a:p>
          <a:p>
            <a:pPr lvl="2"/>
            <a:r>
              <a:rPr lang="en-US" dirty="0" smtClean="0"/>
              <a:t>During heat </a:t>
            </a:r>
            <a:r>
              <a:rPr lang="en-US" dirty="0"/>
              <a:t>of day </a:t>
            </a:r>
            <a:r>
              <a:rPr lang="en-US" dirty="0" smtClean="0"/>
              <a:t>reducing </a:t>
            </a:r>
            <a:r>
              <a:rPr lang="en-US" dirty="0"/>
              <a:t>water </a:t>
            </a:r>
            <a:r>
              <a:rPr lang="en-US" dirty="0" smtClean="0"/>
              <a:t>loss</a:t>
            </a:r>
          </a:p>
          <a:p>
            <a:pPr lvl="2"/>
            <a:r>
              <a:rPr lang="en-US" dirty="0" smtClean="0"/>
              <a:t>Reduction </a:t>
            </a:r>
            <a:r>
              <a:rPr lang="en-US" dirty="0"/>
              <a:t>of CO</a:t>
            </a:r>
            <a:r>
              <a:rPr lang="en-US" baseline="-25000" dirty="0"/>
              <a:t>2 </a:t>
            </a:r>
            <a:r>
              <a:rPr lang="en-US" dirty="0" smtClean="0"/>
              <a:t>decreases </a:t>
            </a:r>
            <a:r>
              <a:rPr lang="en-US" dirty="0"/>
              <a:t>greenhouse </a:t>
            </a:r>
            <a:r>
              <a:rPr lang="en-US" dirty="0" smtClean="0"/>
              <a:t>gases</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47</a:t>
            </a:fld>
            <a:endParaRPr lang="en-US" dirty="0"/>
          </a:p>
        </p:txBody>
      </p:sp>
    </p:spTree>
    <p:extLst>
      <p:ext uri="{BB962C8B-B14F-4D97-AF65-F5344CB8AC3E}">
        <p14:creationId xmlns:p14="http://schemas.microsoft.com/office/powerpoint/2010/main" val="809213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 SUSTAINABILITY DROUGHT TOLERANCE </a:t>
            </a:r>
            <a:r>
              <a:rPr lang="en-US" dirty="0" smtClean="0"/>
              <a:t>3.</a:t>
            </a:r>
            <a:endParaRPr lang="en-US" dirty="0"/>
          </a:p>
        </p:txBody>
      </p:sp>
      <p:sp>
        <p:nvSpPr>
          <p:cNvPr id="3" name="Content Placeholder 2"/>
          <p:cNvSpPr>
            <a:spLocks noGrp="1"/>
          </p:cNvSpPr>
          <p:nvPr>
            <p:ph idx="1"/>
          </p:nvPr>
        </p:nvSpPr>
        <p:spPr>
          <a:xfrm>
            <a:off x="457200" y="1447800"/>
            <a:ext cx="8610600" cy="4525963"/>
          </a:xfrm>
        </p:spPr>
        <p:txBody>
          <a:bodyPr/>
          <a:lstStyle/>
          <a:p>
            <a:r>
              <a:rPr lang="en-US" b="1" dirty="0" smtClean="0"/>
              <a:t>Many Adaptations For Dry Conditions </a:t>
            </a:r>
          </a:p>
          <a:p>
            <a:pPr lvl="1"/>
            <a:r>
              <a:rPr lang="en-US" dirty="0" smtClean="0"/>
              <a:t>Structural</a:t>
            </a:r>
            <a:r>
              <a:rPr lang="en-US" dirty="0"/>
              <a:t>, including the following:</a:t>
            </a:r>
          </a:p>
          <a:p>
            <a:pPr lvl="2"/>
            <a:r>
              <a:rPr lang="en-US" dirty="0" smtClean="0"/>
              <a:t>Adaptations </a:t>
            </a:r>
            <a:r>
              <a:rPr lang="en-US" dirty="0"/>
              <a:t>to reduce water loss, </a:t>
            </a:r>
            <a:r>
              <a:rPr lang="en-US" dirty="0" smtClean="0"/>
              <a:t>reduced holes </a:t>
            </a:r>
            <a:r>
              <a:rPr lang="en-US" dirty="0"/>
              <a:t>or waxy </a:t>
            </a:r>
            <a:r>
              <a:rPr lang="en-US" dirty="0" smtClean="0"/>
              <a:t>surfaces</a:t>
            </a:r>
            <a:endParaRPr lang="en-US" dirty="0"/>
          </a:p>
          <a:p>
            <a:pPr lvl="2"/>
            <a:r>
              <a:rPr lang="en-US" dirty="0" smtClean="0"/>
              <a:t>Water </a:t>
            </a:r>
            <a:r>
              <a:rPr lang="en-US" dirty="0"/>
              <a:t>storage in succulent above-ground </a:t>
            </a:r>
            <a:r>
              <a:rPr lang="en-US" dirty="0" smtClean="0"/>
              <a:t>parts</a:t>
            </a:r>
            <a:endParaRPr lang="en-US" dirty="0"/>
          </a:p>
          <a:p>
            <a:pPr lvl="2"/>
            <a:r>
              <a:rPr lang="en-US" dirty="0" smtClean="0"/>
              <a:t>Adaptations </a:t>
            </a:r>
            <a:r>
              <a:rPr lang="en-US" dirty="0"/>
              <a:t>in root system to increase water </a:t>
            </a:r>
            <a:r>
              <a:rPr lang="en-US" dirty="0" smtClean="0"/>
              <a:t>absorption</a:t>
            </a:r>
            <a:endParaRPr lang="en-US" dirty="0"/>
          </a:p>
          <a:p>
            <a:pPr lvl="2"/>
            <a:r>
              <a:rPr lang="en-US" dirty="0" smtClean="0"/>
              <a:t>Trichomes/small </a:t>
            </a:r>
            <a:r>
              <a:rPr lang="en-US" dirty="0"/>
              <a:t>hairs on </a:t>
            </a:r>
            <a:r>
              <a:rPr lang="en-US" dirty="0" smtClean="0"/>
              <a:t>leaves </a:t>
            </a:r>
            <a:r>
              <a:rPr lang="en-US" dirty="0"/>
              <a:t>absorb atmospheric </a:t>
            </a:r>
            <a:r>
              <a:rPr lang="en-US" dirty="0" smtClean="0"/>
              <a:t>water</a:t>
            </a:r>
            <a:endParaRPr lang="en-US" dirty="0"/>
          </a:p>
          <a:p>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48</a:t>
            </a:fld>
            <a:endParaRPr lang="en-US" dirty="0"/>
          </a:p>
        </p:txBody>
      </p:sp>
    </p:spTree>
    <p:extLst>
      <p:ext uri="{BB962C8B-B14F-4D97-AF65-F5344CB8AC3E}">
        <p14:creationId xmlns:p14="http://schemas.microsoft.com/office/powerpoint/2010/main" val="1207578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 SUSTAINABILITY DROUGHT TOLERANCE </a:t>
            </a:r>
            <a:r>
              <a:rPr lang="en-US" dirty="0" smtClean="0"/>
              <a:t>4.</a:t>
            </a:r>
            <a:endParaRPr lang="en-US" dirty="0"/>
          </a:p>
        </p:txBody>
      </p:sp>
      <p:sp>
        <p:nvSpPr>
          <p:cNvPr id="3" name="Content Placeholder 2"/>
          <p:cNvSpPr>
            <a:spLocks noGrp="1"/>
          </p:cNvSpPr>
          <p:nvPr>
            <p:ph idx="1"/>
          </p:nvPr>
        </p:nvSpPr>
        <p:spPr>
          <a:xfrm>
            <a:off x="457200" y="1447800"/>
            <a:ext cx="4114800" cy="4525963"/>
          </a:xfrm>
        </p:spPr>
        <p:txBody>
          <a:bodyPr/>
          <a:lstStyle/>
          <a:p>
            <a:r>
              <a:rPr lang="en-US" b="1" dirty="0"/>
              <a:t>Drought Tolerant </a:t>
            </a:r>
            <a:r>
              <a:rPr lang="en-US" b="1" dirty="0" smtClean="0"/>
              <a:t>Crops</a:t>
            </a:r>
          </a:p>
          <a:p>
            <a:pPr lvl="1"/>
            <a:r>
              <a:rPr lang="en-US" b="1" dirty="0" smtClean="0">
                <a:solidFill>
                  <a:srgbClr val="0000FF"/>
                </a:solidFill>
              </a:rPr>
              <a:t>Figure 14-11 Christmas </a:t>
            </a:r>
            <a:r>
              <a:rPr lang="en-US" b="1" dirty="0">
                <a:solidFill>
                  <a:srgbClr val="0000FF"/>
                </a:solidFill>
              </a:rPr>
              <a:t>Lima Beans</a:t>
            </a:r>
          </a:p>
          <a:p>
            <a:pPr lvl="1"/>
            <a:r>
              <a:rPr lang="en-US" dirty="0" smtClean="0"/>
              <a:t>Some require </a:t>
            </a:r>
            <a:r>
              <a:rPr lang="en-US" dirty="0"/>
              <a:t>less water than </a:t>
            </a:r>
            <a:r>
              <a:rPr lang="en-US" dirty="0" smtClean="0"/>
              <a:t>others</a:t>
            </a:r>
          </a:p>
          <a:p>
            <a:pPr lvl="1"/>
            <a:r>
              <a:rPr lang="en-US" dirty="0" smtClean="0"/>
              <a:t>Drought-tolerant </a:t>
            </a:r>
            <a:r>
              <a:rPr lang="en-US" dirty="0"/>
              <a:t>crop </a:t>
            </a:r>
            <a:r>
              <a:rPr lang="en-US" dirty="0" smtClean="0"/>
              <a:t>species</a:t>
            </a:r>
          </a:p>
          <a:p>
            <a:pPr lvl="1"/>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49</a:t>
            </a:fld>
            <a:endParaRPr lang="en-US" dirty="0"/>
          </a:p>
        </p:txBody>
      </p:sp>
      <p:pic>
        <p:nvPicPr>
          <p:cNvPr id="5" name="Picture 4"/>
          <p:cNvPicPr>
            <a:picLocks noChangeAspect="1"/>
          </p:cNvPicPr>
          <p:nvPr/>
        </p:nvPicPr>
        <p:blipFill>
          <a:blip r:embed="rId2"/>
          <a:stretch>
            <a:fillRect/>
          </a:stretch>
        </p:blipFill>
        <p:spPr>
          <a:xfrm>
            <a:off x="4953000" y="1583865"/>
            <a:ext cx="4059602" cy="4059602"/>
          </a:xfrm>
          <a:prstGeom prst="rect">
            <a:avLst/>
          </a:prstGeom>
        </p:spPr>
      </p:pic>
      <p:sp>
        <p:nvSpPr>
          <p:cNvPr id="6" name="Rectangle 5"/>
          <p:cNvSpPr/>
          <p:nvPr/>
        </p:nvSpPr>
        <p:spPr>
          <a:xfrm>
            <a:off x="4572000" y="5728596"/>
            <a:ext cx="4544899" cy="369332"/>
          </a:xfrm>
          <a:prstGeom prst="rect">
            <a:avLst/>
          </a:prstGeom>
        </p:spPr>
        <p:txBody>
          <a:bodyPr wrap="none">
            <a:spAutoFit/>
          </a:bodyPr>
          <a:lstStyle/>
          <a:p>
            <a:pPr lvl="1"/>
            <a:r>
              <a:rPr lang="en-US" b="1" dirty="0">
                <a:solidFill>
                  <a:srgbClr val="0000FF"/>
                </a:solidFill>
              </a:rPr>
              <a:t>Figure 14-11 Christmas Lima Beans</a:t>
            </a:r>
          </a:p>
        </p:txBody>
      </p:sp>
    </p:spTree>
    <p:extLst>
      <p:ext uri="{BB962C8B-B14F-4D97-AF65-F5344CB8AC3E}">
        <p14:creationId xmlns:p14="http://schemas.microsoft.com/office/powerpoint/2010/main" val="1216341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ECOLOGICAL </a:t>
            </a:r>
            <a:r>
              <a:rPr lang="en-US" dirty="0" smtClean="0"/>
              <a:t>FOOTPRINT 2.</a:t>
            </a:r>
            <a:endParaRPr lang="en-US" dirty="0"/>
          </a:p>
        </p:txBody>
      </p:sp>
      <p:sp>
        <p:nvSpPr>
          <p:cNvPr id="3" name="Content Placeholder 2"/>
          <p:cNvSpPr>
            <a:spLocks noGrp="1"/>
          </p:cNvSpPr>
          <p:nvPr>
            <p:ph idx="1"/>
          </p:nvPr>
        </p:nvSpPr>
        <p:spPr>
          <a:xfrm>
            <a:off x="457200" y="1447801"/>
            <a:ext cx="8229600" cy="2590800"/>
          </a:xfrm>
        </p:spPr>
        <p:txBody>
          <a:bodyPr/>
          <a:lstStyle/>
          <a:p>
            <a:r>
              <a:rPr lang="en-US" b="1" dirty="0" smtClean="0"/>
              <a:t>Short </a:t>
            </a:r>
            <a:r>
              <a:rPr lang="en-US" b="1" dirty="0"/>
              <a:t>Food Supply Chains (SFCs</a:t>
            </a:r>
            <a:r>
              <a:rPr lang="en-US" b="1" dirty="0" smtClean="0"/>
              <a:t>)</a:t>
            </a:r>
          </a:p>
          <a:p>
            <a:pPr lvl="1"/>
            <a:r>
              <a:rPr lang="en-US" dirty="0" smtClean="0"/>
              <a:t>Improve </a:t>
            </a:r>
            <a:r>
              <a:rPr lang="en-US" dirty="0"/>
              <a:t>farm </a:t>
            </a:r>
            <a:r>
              <a:rPr lang="en-US" dirty="0" smtClean="0"/>
              <a:t>incomes</a:t>
            </a:r>
          </a:p>
          <a:p>
            <a:pPr lvl="1"/>
            <a:r>
              <a:rPr lang="en-US" dirty="0" smtClean="0"/>
              <a:t>Promote </a:t>
            </a:r>
            <a:r>
              <a:rPr lang="en-US" dirty="0"/>
              <a:t>sustainable farming systems </a:t>
            </a:r>
            <a:endParaRPr lang="en-US" dirty="0" smtClean="0"/>
          </a:p>
          <a:p>
            <a:pPr lvl="1"/>
            <a:r>
              <a:rPr lang="en-US" dirty="0" smtClean="0"/>
              <a:t>Contribute </a:t>
            </a:r>
            <a:r>
              <a:rPr lang="en-US" dirty="0"/>
              <a:t>to local economic </a:t>
            </a:r>
            <a:r>
              <a:rPr lang="en-US" dirty="0" smtClean="0"/>
              <a:t>development</a:t>
            </a:r>
          </a:p>
          <a:p>
            <a:pPr lvl="1"/>
            <a:r>
              <a:rPr lang="en-US" dirty="0"/>
              <a:t>C</a:t>
            </a:r>
            <a:r>
              <a:rPr lang="en-US" dirty="0" smtClean="0"/>
              <a:t>hain </a:t>
            </a:r>
            <a:r>
              <a:rPr lang="en-US" dirty="0"/>
              <a:t>needs to be as short </a:t>
            </a:r>
            <a:r>
              <a:rPr lang="en-US" dirty="0" smtClean="0"/>
              <a:t>to reduce carbon footprint </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5</a:t>
            </a:fld>
            <a:endParaRPr lang="en-US" dirty="0"/>
          </a:p>
        </p:txBody>
      </p:sp>
      <p:pic>
        <p:nvPicPr>
          <p:cNvPr id="5" name="Picture 4"/>
          <p:cNvPicPr>
            <a:picLocks noChangeAspect="1"/>
          </p:cNvPicPr>
          <p:nvPr/>
        </p:nvPicPr>
        <p:blipFill>
          <a:blip r:embed="rId2"/>
          <a:stretch>
            <a:fillRect/>
          </a:stretch>
        </p:blipFill>
        <p:spPr>
          <a:xfrm>
            <a:off x="565116" y="4648200"/>
            <a:ext cx="822960" cy="822960"/>
          </a:xfrm>
          <a:prstGeom prst="rect">
            <a:avLst/>
          </a:prstGeom>
        </p:spPr>
      </p:pic>
      <p:sp>
        <p:nvSpPr>
          <p:cNvPr id="6" name="Rectangle 5"/>
          <p:cNvSpPr/>
          <p:nvPr/>
        </p:nvSpPr>
        <p:spPr>
          <a:xfrm>
            <a:off x="1388076" y="4648200"/>
            <a:ext cx="6934200" cy="646331"/>
          </a:xfrm>
          <a:prstGeom prst="rect">
            <a:avLst/>
          </a:prstGeom>
        </p:spPr>
        <p:txBody>
          <a:bodyPr wrap="square">
            <a:spAutoFit/>
          </a:bodyPr>
          <a:lstStyle/>
          <a:p>
            <a:pPr fontAlgn="base"/>
            <a:r>
              <a:rPr lang="en-US" b="1" dirty="0">
                <a:solidFill>
                  <a:srgbClr val="E09900"/>
                </a:solidFill>
                <a:latin typeface="Arial" panose="020B0604020202020204" pitchFamily="34" charset="0"/>
                <a:hlinkClick r:id="rId3"/>
              </a:rPr>
              <a:t>Food Safety in Food Supply Chain: 29:00</a:t>
            </a:r>
            <a:endParaRPr lang="en-US" dirty="0">
              <a:solidFill>
                <a:srgbClr val="4F4F4F"/>
              </a:solidFill>
              <a:latin typeface="Arial" panose="020B0604020202020204" pitchFamily="34" charset="0"/>
            </a:endParaRPr>
          </a:p>
          <a:p>
            <a:pPr fontAlgn="base"/>
            <a:r>
              <a:rPr lang="en-US" b="1" dirty="0">
                <a:solidFill>
                  <a:srgbClr val="E09900"/>
                </a:solidFill>
                <a:latin typeface="Arial" panose="020B0604020202020204" pitchFamily="34" charset="0"/>
                <a:hlinkClick r:id="rId4"/>
              </a:rPr>
              <a:t>Food Waste: Cutting Losses in the Supply Chain: 4:01</a:t>
            </a:r>
            <a:endParaRPr lang="en-US" b="0" i="0" dirty="0">
              <a:solidFill>
                <a:srgbClr val="4F4F4F"/>
              </a:solidFill>
              <a:effectLst/>
              <a:latin typeface="Arial" panose="020B0604020202020204" pitchFamily="34" charset="0"/>
            </a:endParaRPr>
          </a:p>
        </p:txBody>
      </p:sp>
    </p:spTree>
    <p:extLst>
      <p:ext uri="{BB962C8B-B14F-4D97-AF65-F5344CB8AC3E}">
        <p14:creationId xmlns:p14="http://schemas.microsoft.com/office/powerpoint/2010/main" val="2563494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NO-TILL </a:t>
            </a:r>
            <a:r>
              <a:rPr lang="en-US" dirty="0" smtClean="0"/>
              <a:t>FARMIMG 1.</a:t>
            </a:r>
            <a:endParaRPr lang="en-US" dirty="0"/>
          </a:p>
        </p:txBody>
      </p:sp>
      <p:sp>
        <p:nvSpPr>
          <p:cNvPr id="3" name="Content Placeholder 2"/>
          <p:cNvSpPr>
            <a:spLocks noGrp="1"/>
          </p:cNvSpPr>
          <p:nvPr>
            <p:ph idx="1"/>
          </p:nvPr>
        </p:nvSpPr>
        <p:spPr/>
        <p:txBody>
          <a:bodyPr/>
          <a:lstStyle/>
          <a:p>
            <a:r>
              <a:rPr lang="en-US" b="1" dirty="0" smtClean="0"/>
              <a:t>No-till Farming Or Direct Drilling</a:t>
            </a:r>
          </a:p>
          <a:p>
            <a:pPr lvl="1"/>
            <a:r>
              <a:rPr lang="en-US" dirty="0" smtClean="0"/>
              <a:t>Growing </a:t>
            </a:r>
            <a:r>
              <a:rPr lang="en-US" dirty="0"/>
              <a:t>crops or pasture from year to year </a:t>
            </a:r>
            <a:endParaRPr lang="en-US" dirty="0" smtClean="0"/>
          </a:p>
          <a:p>
            <a:pPr lvl="1"/>
            <a:r>
              <a:rPr lang="en-US" dirty="0" smtClean="0"/>
              <a:t>Without </a:t>
            </a:r>
            <a:r>
              <a:rPr lang="en-US" dirty="0"/>
              <a:t>disturbing </a:t>
            </a:r>
            <a:r>
              <a:rPr lang="en-US" dirty="0" smtClean="0"/>
              <a:t>soil </a:t>
            </a:r>
            <a:r>
              <a:rPr lang="en-US" dirty="0"/>
              <a:t>through </a:t>
            </a:r>
            <a:r>
              <a:rPr lang="en-US" dirty="0" smtClean="0"/>
              <a:t>tillage</a:t>
            </a:r>
          </a:p>
          <a:p>
            <a:pPr lvl="1"/>
            <a:r>
              <a:rPr lang="en-US" dirty="0" smtClean="0"/>
              <a:t>Increases </a:t>
            </a:r>
            <a:r>
              <a:rPr lang="en-US" dirty="0"/>
              <a:t>the amount of water (Water sustainability) </a:t>
            </a:r>
            <a:endParaRPr lang="en-US" dirty="0" smtClean="0"/>
          </a:p>
          <a:p>
            <a:pPr lvl="1"/>
            <a:r>
              <a:rPr lang="en-US" dirty="0" smtClean="0"/>
              <a:t>Permeates soil, increases </a:t>
            </a:r>
            <a:r>
              <a:rPr lang="en-US" dirty="0"/>
              <a:t>organic matter </a:t>
            </a:r>
            <a:r>
              <a:rPr lang="en-US" dirty="0" smtClean="0"/>
              <a:t>retention</a:t>
            </a:r>
          </a:p>
          <a:p>
            <a:pPr lvl="1"/>
            <a:r>
              <a:rPr lang="en-US" dirty="0" smtClean="0"/>
              <a:t>Improves </a:t>
            </a:r>
            <a:r>
              <a:rPr lang="en-US" dirty="0"/>
              <a:t>soil and water </a:t>
            </a:r>
            <a:r>
              <a:rPr lang="en-US" dirty="0" smtClean="0"/>
              <a:t>sustainability</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50</a:t>
            </a:fld>
            <a:endParaRPr lang="en-US" dirty="0"/>
          </a:p>
        </p:txBody>
      </p:sp>
    </p:spTree>
    <p:extLst>
      <p:ext uri="{BB962C8B-B14F-4D97-AF65-F5344CB8AC3E}">
        <p14:creationId xmlns:p14="http://schemas.microsoft.com/office/powerpoint/2010/main" val="2295239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763000" cy="1236452"/>
          </a:xfrm>
        </p:spPr>
        <p:txBody>
          <a:bodyPr/>
          <a:lstStyle/>
          <a:p>
            <a:r>
              <a:rPr lang="en-US" sz="2800" dirty="0"/>
              <a:t>FIGURE </a:t>
            </a:r>
            <a:r>
              <a:rPr lang="en-US" sz="2800" dirty="0" smtClean="0"/>
              <a:t>14-12 No-till </a:t>
            </a:r>
            <a:r>
              <a:rPr lang="en-US" sz="2800" dirty="0"/>
              <a:t>farming is a way of growing crops or pasture from year to year without disturbing the soil through tillage </a:t>
            </a:r>
          </a:p>
        </p:txBody>
      </p:sp>
      <p:pic>
        <p:nvPicPr>
          <p:cNvPr id="5" name="Content Placeholder 4"/>
          <p:cNvPicPr>
            <a:picLocks noGrp="1" noChangeAspect="1"/>
          </p:cNvPicPr>
          <p:nvPr>
            <p:ph idx="1"/>
          </p:nvPr>
        </p:nvPicPr>
        <p:blipFill>
          <a:blip r:embed="rId2"/>
          <a:stretch>
            <a:fillRect/>
          </a:stretch>
        </p:blipFill>
        <p:spPr>
          <a:xfrm>
            <a:off x="4495800" y="3200400"/>
            <a:ext cx="4600271" cy="3124200"/>
          </a:xfrm>
          <a:prstGeom prst="rect">
            <a:avLst/>
          </a:prstGeom>
        </p:spPr>
      </p:pic>
      <p:sp>
        <p:nvSpPr>
          <p:cNvPr id="4" name="Slide Number Placeholder 3"/>
          <p:cNvSpPr>
            <a:spLocks noGrp="1"/>
          </p:cNvSpPr>
          <p:nvPr>
            <p:ph type="sldNum" sz="quarter" idx="12"/>
          </p:nvPr>
        </p:nvSpPr>
        <p:spPr/>
        <p:txBody>
          <a:bodyPr/>
          <a:lstStyle/>
          <a:p>
            <a:fld id="{200B2350-5261-4F5C-9DF5-EF0D264FC8D2}" type="slidenum">
              <a:rPr lang="en-US" smtClean="0"/>
              <a:pPr/>
              <a:t>51</a:t>
            </a:fld>
            <a:endParaRPr lang="en-US" dirty="0"/>
          </a:p>
        </p:txBody>
      </p:sp>
      <p:pic>
        <p:nvPicPr>
          <p:cNvPr id="6" name="Picture 5"/>
          <p:cNvPicPr>
            <a:picLocks noChangeAspect="1"/>
          </p:cNvPicPr>
          <p:nvPr/>
        </p:nvPicPr>
        <p:blipFill>
          <a:blip r:embed="rId3"/>
          <a:stretch>
            <a:fillRect/>
          </a:stretch>
        </p:blipFill>
        <p:spPr>
          <a:xfrm>
            <a:off x="76199" y="1388852"/>
            <a:ext cx="4428061" cy="3335548"/>
          </a:xfrm>
          <a:prstGeom prst="rect">
            <a:avLst/>
          </a:prstGeom>
        </p:spPr>
      </p:pic>
    </p:spTree>
    <p:extLst>
      <p:ext uri="{BB962C8B-B14F-4D97-AF65-F5344CB8AC3E}">
        <p14:creationId xmlns:p14="http://schemas.microsoft.com/office/powerpoint/2010/main" val="729178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NO-TILL </a:t>
            </a:r>
            <a:r>
              <a:rPr lang="en-US" dirty="0" smtClean="0"/>
              <a:t>FARMIMG 2.</a:t>
            </a:r>
            <a:endParaRPr lang="en-US" dirty="0"/>
          </a:p>
        </p:txBody>
      </p:sp>
      <p:sp>
        <p:nvSpPr>
          <p:cNvPr id="3" name="Content Placeholder 2"/>
          <p:cNvSpPr>
            <a:spLocks noGrp="1"/>
          </p:cNvSpPr>
          <p:nvPr>
            <p:ph idx="1"/>
          </p:nvPr>
        </p:nvSpPr>
        <p:spPr>
          <a:xfrm>
            <a:off x="457200" y="1447800"/>
            <a:ext cx="4191000" cy="4525963"/>
          </a:xfrm>
        </p:spPr>
        <p:txBody>
          <a:bodyPr/>
          <a:lstStyle/>
          <a:p>
            <a:r>
              <a:rPr lang="en-US" b="1" dirty="0"/>
              <a:t>Tilling </a:t>
            </a:r>
            <a:endParaRPr lang="en-US" b="1" dirty="0" smtClean="0"/>
          </a:p>
          <a:p>
            <a:pPr lvl="1"/>
            <a:r>
              <a:rPr lang="en-US" dirty="0" smtClean="0"/>
              <a:t>Process </a:t>
            </a:r>
            <a:r>
              <a:rPr lang="en-US" dirty="0"/>
              <a:t>of removing plants or plant </a:t>
            </a:r>
            <a:r>
              <a:rPr lang="en-US" dirty="0" smtClean="0"/>
              <a:t>debris</a:t>
            </a:r>
          </a:p>
          <a:p>
            <a:pPr lvl="1"/>
            <a:r>
              <a:rPr lang="en-US" dirty="0" smtClean="0"/>
              <a:t>Planting </a:t>
            </a:r>
            <a:r>
              <a:rPr lang="en-US" dirty="0"/>
              <a:t>more desirable </a:t>
            </a:r>
            <a:r>
              <a:rPr lang="en-US" dirty="0" smtClean="0"/>
              <a:t>species</a:t>
            </a:r>
          </a:p>
          <a:p>
            <a:pPr lvl="1"/>
            <a:r>
              <a:rPr lang="en-US" dirty="0" smtClean="0"/>
              <a:t>Since </a:t>
            </a:r>
            <a:r>
              <a:rPr lang="en-US" dirty="0"/>
              <a:t>at least 3000 </a:t>
            </a:r>
            <a:r>
              <a:rPr lang="en-US" dirty="0" smtClean="0"/>
              <a:t>BC</a:t>
            </a:r>
          </a:p>
          <a:p>
            <a:pPr lvl="1"/>
            <a:r>
              <a:rPr lang="en-US" dirty="0"/>
              <a:t>C</a:t>
            </a:r>
            <a:r>
              <a:rPr lang="en-US" dirty="0" smtClean="0"/>
              <a:t>an </a:t>
            </a:r>
            <a:r>
              <a:rPr lang="en-US" dirty="0"/>
              <a:t>result in a flat seed bed </a:t>
            </a:r>
            <a:endParaRPr lang="en-US" dirty="0" smtClean="0"/>
          </a:p>
          <a:p>
            <a:pPr lvl="1"/>
            <a:r>
              <a:rPr lang="en-US" b="1" dirty="0" smtClean="0">
                <a:solidFill>
                  <a:srgbClr val="0000FF"/>
                </a:solidFill>
              </a:rPr>
              <a:t>SEE Figure 14-13</a:t>
            </a:r>
            <a:endParaRPr lang="en-US" b="1" dirty="0">
              <a:solidFill>
                <a:srgbClr val="0000FF"/>
              </a:solidFill>
            </a:endParaRPr>
          </a:p>
        </p:txBody>
      </p:sp>
      <p:sp>
        <p:nvSpPr>
          <p:cNvPr id="4" name="Slide Number Placeholder 3"/>
          <p:cNvSpPr>
            <a:spLocks noGrp="1"/>
          </p:cNvSpPr>
          <p:nvPr>
            <p:ph type="sldNum" sz="quarter" idx="12"/>
          </p:nvPr>
        </p:nvSpPr>
        <p:spPr/>
        <p:txBody>
          <a:bodyPr/>
          <a:lstStyle/>
          <a:p>
            <a:fld id="{200B2350-5261-4F5C-9DF5-EF0D264FC8D2}" type="slidenum">
              <a:rPr lang="en-US" smtClean="0"/>
              <a:pPr/>
              <a:t>52</a:t>
            </a:fld>
            <a:endParaRPr lang="en-US" dirty="0"/>
          </a:p>
        </p:txBody>
      </p:sp>
      <p:pic>
        <p:nvPicPr>
          <p:cNvPr id="5" name="Picture 4"/>
          <p:cNvPicPr>
            <a:picLocks noChangeAspect="1"/>
          </p:cNvPicPr>
          <p:nvPr/>
        </p:nvPicPr>
        <p:blipFill>
          <a:blip r:embed="rId2"/>
          <a:stretch>
            <a:fillRect/>
          </a:stretch>
        </p:blipFill>
        <p:spPr>
          <a:xfrm>
            <a:off x="4801452" y="1524000"/>
            <a:ext cx="4162998" cy="3124200"/>
          </a:xfrm>
          <a:prstGeom prst="rect">
            <a:avLst/>
          </a:prstGeom>
        </p:spPr>
      </p:pic>
      <p:sp>
        <p:nvSpPr>
          <p:cNvPr id="6" name="Rectangle 5"/>
          <p:cNvSpPr/>
          <p:nvPr/>
        </p:nvSpPr>
        <p:spPr>
          <a:xfrm>
            <a:off x="5638800" y="4724400"/>
            <a:ext cx="2005677" cy="369332"/>
          </a:xfrm>
          <a:prstGeom prst="rect">
            <a:avLst/>
          </a:prstGeom>
        </p:spPr>
        <p:txBody>
          <a:bodyPr wrap="none">
            <a:spAutoFit/>
          </a:bodyPr>
          <a:lstStyle/>
          <a:p>
            <a:pPr lvl="1"/>
            <a:r>
              <a:rPr lang="en-US" b="1" dirty="0">
                <a:solidFill>
                  <a:srgbClr val="0000FF"/>
                </a:solidFill>
              </a:rPr>
              <a:t>Figure 14-13</a:t>
            </a:r>
          </a:p>
        </p:txBody>
      </p:sp>
    </p:spTree>
    <p:extLst>
      <p:ext uri="{BB962C8B-B14F-4D97-AF65-F5344CB8AC3E}">
        <p14:creationId xmlns:p14="http://schemas.microsoft.com/office/powerpoint/2010/main" val="3012303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915400" cy="1097280"/>
          </a:xfrm>
        </p:spPr>
        <p:txBody>
          <a:bodyPr/>
          <a:lstStyle/>
          <a:p>
            <a:r>
              <a:rPr lang="en-US" sz="2400" dirty="0"/>
              <a:t>FIGURE </a:t>
            </a:r>
            <a:r>
              <a:rPr lang="en-US" sz="2400" dirty="0" smtClean="0"/>
              <a:t>14-14 Tilling </a:t>
            </a:r>
            <a:r>
              <a:rPr lang="en-US" sz="2400" dirty="0"/>
              <a:t>results in soil organic matter being broken down much more rapidly, and carbon is lost from the soil into the atmosphere as Greenhouse </a:t>
            </a:r>
            <a:r>
              <a:rPr lang="en-US" sz="2400" dirty="0" smtClean="0"/>
              <a:t>gases </a:t>
            </a:r>
            <a:endParaRPr lang="en-US" sz="2400" dirty="0"/>
          </a:p>
        </p:txBody>
      </p:sp>
      <p:pic>
        <p:nvPicPr>
          <p:cNvPr id="5" name="Content Placeholder 4"/>
          <p:cNvPicPr>
            <a:picLocks noGrp="1" noChangeAspect="1"/>
          </p:cNvPicPr>
          <p:nvPr>
            <p:ph idx="1"/>
          </p:nvPr>
        </p:nvPicPr>
        <p:blipFill>
          <a:blip r:embed="rId2"/>
          <a:stretch>
            <a:fillRect/>
          </a:stretch>
        </p:blipFill>
        <p:spPr>
          <a:xfrm>
            <a:off x="1167213" y="1600200"/>
            <a:ext cx="6471433" cy="4572000"/>
          </a:xfrm>
          <a:prstGeom prst="rect">
            <a:avLst/>
          </a:prstGeom>
        </p:spPr>
      </p:pic>
      <p:sp>
        <p:nvSpPr>
          <p:cNvPr id="4" name="Slide Number Placeholder 3"/>
          <p:cNvSpPr>
            <a:spLocks noGrp="1"/>
          </p:cNvSpPr>
          <p:nvPr>
            <p:ph type="sldNum" sz="quarter" idx="12"/>
          </p:nvPr>
        </p:nvSpPr>
        <p:spPr/>
        <p:txBody>
          <a:bodyPr/>
          <a:lstStyle/>
          <a:p>
            <a:fld id="{200B2350-5261-4F5C-9DF5-EF0D264FC8D2}" type="slidenum">
              <a:rPr lang="en-US" smtClean="0"/>
              <a:pPr/>
              <a:t>53</a:t>
            </a:fld>
            <a:endParaRPr lang="en-US" dirty="0"/>
          </a:p>
        </p:txBody>
      </p:sp>
    </p:spTree>
    <p:extLst>
      <p:ext uri="{BB962C8B-B14F-4D97-AF65-F5344CB8AC3E}">
        <p14:creationId xmlns:p14="http://schemas.microsoft.com/office/powerpoint/2010/main" val="3801846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NO-TILL </a:t>
            </a:r>
            <a:r>
              <a:rPr lang="en-US" dirty="0" smtClean="0"/>
              <a:t>FARMIMG 3.</a:t>
            </a:r>
            <a:endParaRPr lang="en-US" dirty="0"/>
          </a:p>
        </p:txBody>
      </p:sp>
      <p:sp>
        <p:nvSpPr>
          <p:cNvPr id="3" name="Content Placeholder 2"/>
          <p:cNvSpPr>
            <a:spLocks noGrp="1"/>
          </p:cNvSpPr>
          <p:nvPr>
            <p:ph idx="1"/>
          </p:nvPr>
        </p:nvSpPr>
        <p:spPr>
          <a:xfrm>
            <a:off x="457200" y="1447801"/>
            <a:ext cx="8686800" cy="4114800"/>
          </a:xfrm>
        </p:spPr>
        <p:txBody>
          <a:bodyPr/>
          <a:lstStyle/>
          <a:p>
            <a:r>
              <a:rPr lang="en-US" b="1" dirty="0"/>
              <a:t>Organic No-Till </a:t>
            </a:r>
            <a:r>
              <a:rPr lang="en-US" b="1" dirty="0" smtClean="0"/>
              <a:t>Technique, Corrugated Cardboard</a:t>
            </a:r>
          </a:p>
          <a:p>
            <a:pPr lvl="1"/>
            <a:r>
              <a:rPr lang="en-US" dirty="0" smtClean="0"/>
              <a:t>Chemical-free </a:t>
            </a:r>
            <a:r>
              <a:rPr lang="en-US" dirty="0"/>
              <a:t>management practice </a:t>
            </a:r>
            <a:endParaRPr lang="en-US" dirty="0" smtClean="0"/>
          </a:p>
          <a:p>
            <a:pPr lvl="2"/>
            <a:r>
              <a:rPr lang="en-US" dirty="0" smtClean="0"/>
              <a:t>Use normal</a:t>
            </a:r>
            <a:r>
              <a:rPr lang="en-US" dirty="0"/>
              <a:t>, non-dyed corrugated cardboard </a:t>
            </a:r>
            <a:endParaRPr lang="en-US" dirty="0" smtClean="0"/>
          </a:p>
          <a:p>
            <a:pPr lvl="2"/>
            <a:r>
              <a:rPr lang="en-US" dirty="0" smtClean="0"/>
              <a:t>On </a:t>
            </a:r>
            <a:r>
              <a:rPr lang="en-US" dirty="0"/>
              <a:t>seed-beds and vegetable </a:t>
            </a:r>
            <a:r>
              <a:rPr lang="en-US" dirty="0" smtClean="0"/>
              <a:t>areas</a:t>
            </a:r>
          </a:p>
          <a:p>
            <a:pPr lvl="2"/>
            <a:r>
              <a:rPr lang="en-US" dirty="0" smtClean="0"/>
              <a:t>Cardboard </a:t>
            </a:r>
            <a:r>
              <a:rPr lang="en-US" dirty="0"/>
              <a:t>placed on a specific area </a:t>
            </a:r>
            <a:r>
              <a:rPr lang="en-US" dirty="0" smtClean="0"/>
              <a:t>can: </a:t>
            </a:r>
            <a:endParaRPr lang="en-US" dirty="0"/>
          </a:p>
          <a:p>
            <a:pPr lvl="3"/>
            <a:r>
              <a:rPr lang="en-US" dirty="0" smtClean="0"/>
              <a:t>Keep </a:t>
            </a:r>
            <a:r>
              <a:rPr lang="en-US" dirty="0"/>
              <a:t>important fungal hyphae and microorganisms in the soil intact</a:t>
            </a:r>
          </a:p>
          <a:p>
            <a:pPr lvl="3"/>
            <a:r>
              <a:rPr lang="en-US" dirty="0" smtClean="0"/>
              <a:t>Prevent </a:t>
            </a:r>
            <a:r>
              <a:rPr lang="en-US" dirty="0"/>
              <a:t>recurring weeds from popping up</a:t>
            </a:r>
          </a:p>
          <a:p>
            <a:pPr lvl="3"/>
            <a:r>
              <a:rPr lang="en-US" dirty="0" smtClean="0"/>
              <a:t>Increase nitrogen/plant </a:t>
            </a:r>
            <a:r>
              <a:rPr lang="en-US" dirty="0"/>
              <a:t>nutrients by top-composting plant </a:t>
            </a:r>
            <a:r>
              <a:rPr lang="en-US" dirty="0" smtClean="0"/>
              <a:t>residues</a:t>
            </a:r>
          </a:p>
          <a:p>
            <a:pPr lvl="3"/>
            <a:r>
              <a:rPr lang="en-US" dirty="0" smtClean="0"/>
              <a:t>Create </a:t>
            </a:r>
            <a:r>
              <a:rPr lang="en-US" dirty="0"/>
              <a:t>valuable </a:t>
            </a:r>
            <a:r>
              <a:rPr lang="en-US" dirty="0" smtClean="0"/>
              <a:t>topsoil for </a:t>
            </a:r>
            <a:r>
              <a:rPr lang="en-US" dirty="0"/>
              <a:t>next year’s seeds or transplants</a:t>
            </a:r>
          </a:p>
          <a:p>
            <a:pPr lvl="1"/>
            <a:r>
              <a:rPr lang="sv-SE" b="1" dirty="0">
                <a:hlinkClick r:id="rId2"/>
              </a:rPr>
              <a:t>Farm Basics Till vs No Till: 4:50</a:t>
            </a:r>
            <a:endParaRPr lang="en-US" b="1"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54</a:t>
            </a:fld>
            <a:endParaRPr lang="en-US" dirty="0"/>
          </a:p>
        </p:txBody>
      </p:sp>
      <p:pic>
        <p:nvPicPr>
          <p:cNvPr id="5" name="Picture 4"/>
          <p:cNvPicPr>
            <a:picLocks noChangeAspect="1"/>
          </p:cNvPicPr>
          <p:nvPr/>
        </p:nvPicPr>
        <p:blipFill>
          <a:blip r:embed="rId3"/>
          <a:stretch>
            <a:fillRect/>
          </a:stretch>
        </p:blipFill>
        <p:spPr>
          <a:xfrm>
            <a:off x="381000" y="5574439"/>
            <a:ext cx="682811" cy="682811"/>
          </a:xfrm>
          <a:prstGeom prst="rect">
            <a:avLst/>
          </a:prstGeom>
        </p:spPr>
      </p:pic>
    </p:spTree>
    <p:extLst>
      <p:ext uri="{BB962C8B-B14F-4D97-AF65-F5344CB8AC3E}">
        <p14:creationId xmlns:p14="http://schemas.microsoft.com/office/powerpoint/2010/main" val="2127474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610600" cy="1097280"/>
          </a:xfrm>
        </p:spPr>
        <p:txBody>
          <a:bodyPr/>
          <a:lstStyle/>
          <a:p>
            <a:r>
              <a:rPr lang="en-US" dirty="0" smtClean="0"/>
              <a:t>FIGURE 14-15 </a:t>
            </a:r>
            <a:r>
              <a:rPr lang="en-US" dirty="0"/>
              <a:t>No-till farming with corrugated cardboard</a:t>
            </a:r>
          </a:p>
        </p:txBody>
      </p:sp>
      <p:pic>
        <p:nvPicPr>
          <p:cNvPr id="5" name="Content Placeholder 4"/>
          <p:cNvPicPr>
            <a:picLocks noGrp="1" noChangeAspect="1"/>
          </p:cNvPicPr>
          <p:nvPr>
            <p:ph idx="1"/>
          </p:nvPr>
        </p:nvPicPr>
        <p:blipFill>
          <a:blip r:embed="rId2"/>
          <a:stretch>
            <a:fillRect/>
          </a:stretch>
        </p:blipFill>
        <p:spPr>
          <a:xfrm>
            <a:off x="1371600" y="1371600"/>
            <a:ext cx="6495541" cy="4864860"/>
          </a:xfrm>
          <a:prstGeom prst="rect">
            <a:avLst/>
          </a:prstGeom>
        </p:spPr>
      </p:pic>
      <p:sp>
        <p:nvSpPr>
          <p:cNvPr id="4" name="Slide Number Placeholder 3"/>
          <p:cNvSpPr>
            <a:spLocks noGrp="1"/>
          </p:cNvSpPr>
          <p:nvPr>
            <p:ph type="sldNum" sz="quarter" idx="12"/>
          </p:nvPr>
        </p:nvSpPr>
        <p:spPr/>
        <p:txBody>
          <a:bodyPr/>
          <a:lstStyle/>
          <a:p>
            <a:fld id="{200B2350-5261-4F5C-9DF5-EF0D264FC8D2}" type="slidenum">
              <a:rPr lang="en-US" smtClean="0"/>
              <a:pPr/>
              <a:t>55</a:t>
            </a:fld>
            <a:endParaRPr lang="en-US" dirty="0"/>
          </a:p>
        </p:txBody>
      </p:sp>
    </p:spTree>
    <p:extLst>
      <p:ext uri="{BB962C8B-B14F-4D97-AF65-F5344CB8AC3E}">
        <p14:creationId xmlns:p14="http://schemas.microsoft.com/office/powerpoint/2010/main" val="236825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QUESTION 6:</a:t>
            </a:r>
            <a:endParaRPr lang="en-US" dirty="0">
              <a:solidFill>
                <a:srgbClr val="F8F9D3"/>
              </a:solidFill>
            </a:endParaRPr>
          </a:p>
        </p:txBody>
      </p:sp>
      <p:sp>
        <p:nvSpPr>
          <p:cNvPr id="3" name="Rectangle 2"/>
          <p:cNvSpPr/>
          <p:nvPr/>
        </p:nvSpPr>
        <p:spPr>
          <a:xfrm>
            <a:off x="152400" y="1447800"/>
            <a:ext cx="8991600" cy="2677656"/>
          </a:xfrm>
          <a:prstGeom prst="rect">
            <a:avLst/>
          </a:prstGeom>
        </p:spPr>
        <p:txBody>
          <a:bodyPr wrap="square">
            <a:spAutoFit/>
          </a:bodyPr>
          <a:lstStyle/>
          <a:p>
            <a:r>
              <a:rPr lang="en-US" sz="2800" dirty="0" smtClean="0">
                <a:solidFill>
                  <a:srgbClr val="000000"/>
                </a:solidFill>
              </a:rPr>
              <a:t>What </a:t>
            </a:r>
            <a:r>
              <a:rPr lang="en-US" sz="2800" dirty="0">
                <a:solidFill>
                  <a:srgbClr val="000000"/>
                </a:solidFill>
              </a:rPr>
              <a:t>direct drilling of the soil as a way of growing crops or pasture from year to year without disturbing the soil?</a:t>
            </a:r>
          </a:p>
          <a:p>
            <a:r>
              <a:rPr lang="en-US" sz="2800" dirty="0">
                <a:solidFill>
                  <a:srgbClr val="000000"/>
                </a:solidFill>
              </a:rPr>
              <a:t>a.	No-till </a:t>
            </a:r>
            <a:r>
              <a:rPr lang="en-US" sz="2800" dirty="0" smtClean="0">
                <a:solidFill>
                  <a:srgbClr val="000000"/>
                </a:solidFill>
              </a:rPr>
              <a:t>farming</a:t>
            </a:r>
            <a:endParaRPr lang="en-US" sz="2800" dirty="0">
              <a:solidFill>
                <a:srgbClr val="000000"/>
              </a:solidFill>
            </a:endParaRPr>
          </a:p>
          <a:p>
            <a:r>
              <a:rPr lang="en-US" sz="2800" dirty="0">
                <a:solidFill>
                  <a:srgbClr val="000000"/>
                </a:solidFill>
              </a:rPr>
              <a:t>b.	Till Farming</a:t>
            </a:r>
          </a:p>
          <a:p>
            <a:r>
              <a:rPr lang="en-US" sz="2800" dirty="0">
                <a:solidFill>
                  <a:srgbClr val="000000"/>
                </a:solidFill>
              </a:rPr>
              <a:t>c.	Soil steaming</a:t>
            </a:r>
          </a:p>
          <a:p>
            <a:r>
              <a:rPr lang="en-US" sz="2800" dirty="0">
                <a:solidFill>
                  <a:srgbClr val="000000"/>
                </a:solidFill>
              </a:rPr>
              <a:t>d.	Soil erosion</a:t>
            </a:r>
          </a:p>
        </p:txBody>
      </p:sp>
      <p:sp>
        <p:nvSpPr>
          <p:cNvPr id="4" name="Slide Number Placeholder 3"/>
          <p:cNvSpPr>
            <a:spLocks noGrp="1"/>
          </p:cNvSpPr>
          <p:nvPr>
            <p:ph type="sldNum" sz="quarter" idx="12"/>
          </p:nvPr>
        </p:nvSpPr>
        <p:spPr>
          <a:xfrm>
            <a:off x="8469312" y="0"/>
            <a:ext cx="674688" cy="295952"/>
          </a:xfrm>
        </p:spPr>
        <p:txBody>
          <a:bodyPr/>
          <a:lstStyle/>
          <a:p>
            <a:fld id="{200B2350-5261-4F5C-9DF5-EF0D264FC8D2}" type="slidenum">
              <a:rPr lang="en-US" smtClean="0"/>
              <a:pPr/>
              <a:t>56</a:t>
            </a:fld>
            <a:endParaRPr lang="en-US" dirty="0"/>
          </a:p>
        </p:txBody>
      </p:sp>
    </p:spTree>
    <p:extLst>
      <p:ext uri="{BB962C8B-B14F-4D97-AF65-F5344CB8AC3E}">
        <p14:creationId xmlns:p14="http://schemas.microsoft.com/office/powerpoint/2010/main" val="3590218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ANSWER 6:</a:t>
            </a:r>
            <a:endParaRPr lang="en-US" sz="3200" dirty="0">
              <a:solidFill>
                <a:srgbClr val="F8F9D3"/>
              </a:solidFill>
            </a:endParaRPr>
          </a:p>
        </p:txBody>
      </p:sp>
      <p:sp>
        <p:nvSpPr>
          <p:cNvPr id="6" name="Rectangle 5"/>
          <p:cNvSpPr/>
          <p:nvPr/>
        </p:nvSpPr>
        <p:spPr>
          <a:xfrm>
            <a:off x="286265" y="1855161"/>
            <a:ext cx="8534400" cy="707886"/>
          </a:xfrm>
          <a:prstGeom prst="rect">
            <a:avLst/>
          </a:prstGeom>
        </p:spPr>
        <p:txBody>
          <a:bodyPr wrap="square">
            <a:spAutoFit/>
          </a:bodyPr>
          <a:lstStyle/>
          <a:p>
            <a:r>
              <a:rPr lang="en-US" sz="4000" dirty="0">
                <a:solidFill>
                  <a:srgbClr val="000000"/>
                </a:solidFill>
              </a:rPr>
              <a:t>No-till </a:t>
            </a:r>
            <a:r>
              <a:rPr lang="en-US" sz="4000" dirty="0" smtClean="0">
                <a:solidFill>
                  <a:srgbClr val="000000"/>
                </a:solidFill>
              </a:rPr>
              <a:t>farming</a:t>
            </a:r>
            <a:endParaRPr lang="en-US" sz="4000" dirty="0">
              <a:solidFill>
                <a:srgbClr val="000000"/>
              </a:solidFill>
            </a:endParaRPr>
          </a:p>
        </p:txBody>
      </p:sp>
      <p:sp>
        <p:nvSpPr>
          <p:cNvPr id="3" name="Slide Number Placeholder 2"/>
          <p:cNvSpPr>
            <a:spLocks noGrp="1"/>
          </p:cNvSpPr>
          <p:nvPr>
            <p:ph type="sldNum" sz="quarter" idx="12"/>
          </p:nvPr>
        </p:nvSpPr>
        <p:spPr>
          <a:xfrm>
            <a:off x="8469312" y="0"/>
            <a:ext cx="674688" cy="295952"/>
          </a:xfrm>
        </p:spPr>
        <p:txBody>
          <a:bodyPr/>
          <a:lstStyle/>
          <a:p>
            <a:fld id="{200B2350-5261-4F5C-9DF5-EF0D264FC8D2}" type="slidenum">
              <a:rPr lang="en-US" smtClean="0"/>
              <a:pPr/>
              <a:t>57</a:t>
            </a:fld>
            <a:endParaRPr lang="en-US" dirty="0"/>
          </a:p>
        </p:txBody>
      </p:sp>
    </p:spTree>
    <p:extLst>
      <p:ext uri="{BB962C8B-B14F-4D97-AF65-F5344CB8AC3E}">
        <p14:creationId xmlns:p14="http://schemas.microsoft.com/office/powerpoint/2010/main" val="1709308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3350" y="304800"/>
            <a:ext cx="5181600" cy="1097280"/>
          </a:xfrm>
        </p:spPr>
        <p:txBody>
          <a:bodyPr/>
          <a:lstStyle/>
          <a:p>
            <a:r>
              <a:rPr lang="en-US" sz="3600" dirty="0" smtClean="0"/>
              <a:t>STUDENT ACTIVITY 4.</a:t>
            </a:r>
            <a:endParaRPr lang="en-US" sz="3600" dirty="0"/>
          </a:p>
        </p:txBody>
      </p:sp>
      <p:sp>
        <p:nvSpPr>
          <p:cNvPr id="5" name="TextBox 4"/>
          <p:cNvSpPr txBox="1"/>
          <p:nvPr/>
        </p:nvSpPr>
        <p:spPr>
          <a:xfrm>
            <a:off x="381000" y="1676400"/>
            <a:ext cx="8305800" cy="523220"/>
          </a:xfrm>
          <a:prstGeom prst="rect">
            <a:avLst/>
          </a:prstGeom>
          <a:noFill/>
        </p:spPr>
        <p:txBody>
          <a:bodyPr wrap="square" rtlCol="0">
            <a:spAutoFit/>
          </a:bodyPr>
          <a:lstStyle/>
          <a:p>
            <a:r>
              <a:rPr lang="en-US" sz="2800" b="1" dirty="0" smtClean="0">
                <a:solidFill>
                  <a:srgbClr val="0000FF"/>
                </a:solidFill>
              </a:rPr>
              <a:t>Download WORD file</a:t>
            </a:r>
            <a:r>
              <a:rPr lang="en-US" sz="2800" b="1" dirty="0" smtClean="0"/>
              <a:t>: </a:t>
            </a:r>
            <a:r>
              <a:rPr lang="en-US" sz="2800" b="1" dirty="0"/>
              <a:t>No-Till Farming</a:t>
            </a:r>
            <a:endParaRPr lang="en-US" sz="2800" b="1" dirty="0" smtClean="0"/>
          </a:p>
        </p:txBody>
      </p:sp>
      <p:pic>
        <p:nvPicPr>
          <p:cNvPr id="6" name="Picture 5"/>
          <p:cNvPicPr>
            <a:picLocks noChangeAspect="1"/>
          </p:cNvPicPr>
          <p:nvPr/>
        </p:nvPicPr>
        <p:blipFill>
          <a:blip r:embed="rId2"/>
          <a:stretch>
            <a:fillRect/>
          </a:stretch>
        </p:blipFill>
        <p:spPr>
          <a:xfrm>
            <a:off x="152400" y="175887"/>
            <a:ext cx="2106108" cy="1160252"/>
          </a:xfrm>
          <a:prstGeom prst="rect">
            <a:avLst/>
          </a:prstGeom>
        </p:spPr>
      </p:pic>
      <p:pic>
        <p:nvPicPr>
          <p:cNvPr id="7" name="Picture 6"/>
          <p:cNvPicPr>
            <a:picLocks noChangeAspect="1"/>
          </p:cNvPicPr>
          <p:nvPr/>
        </p:nvPicPr>
        <p:blipFill>
          <a:blip r:embed="rId3"/>
          <a:stretch>
            <a:fillRect/>
          </a:stretch>
        </p:blipFill>
        <p:spPr>
          <a:xfrm>
            <a:off x="2209800" y="175887"/>
            <a:ext cx="1266825" cy="1147722"/>
          </a:xfrm>
          <a:prstGeom prst="rect">
            <a:avLst/>
          </a:prstGeom>
        </p:spPr>
      </p:pic>
      <p:sp>
        <p:nvSpPr>
          <p:cNvPr id="3" name="Slide Number Placeholder 2"/>
          <p:cNvSpPr>
            <a:spLocks noGrp="1"/>
          </p:cNvSpPr>
          <p:nvPr>
            <p:ph type="sldNum" sz="quarter" idx="12"/>
          </p:nvPr>
        </p:nvSpPr>
        <p:spPr>
          <a:xfrm>
            <a:off x="8469312" y="0"/>
            <a:ext cx="674688" cy="295952"/>
          </a:xfrm>
        </p:spPr>
        <p:txBody>
          <a:bodyPr/>
          <a:lstStyle/>
          <a:p>
            <a:fld id="{200B2350-5261-4F5C-9DF5-EF0D264FC8D2}" type="slidenum">
              <a:rPr lang="en-US" smtClean="0"/>
              <a:pPr/>
              <a:t>58</a:t>
            </a:fld>
            <a:endParaRPr lang="en-US" dirty="0"/>
          </a:p>
        </p:txBody>
      </p:sp>
    </p:spTree>
    <p:extLst>
      <p:ext uri="{BB962C8B-B14F-4D97-AF65-F5344CB8AC3E}">
        <p14:creationId xmlns:p14="http://schemas.microsoft.com/office/powerpoint/2010/main" val="3362464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SOIL STEAM STERILIZATION (SOIL STEAMING</a:t>
            </a:r>
            <a:r>
              <a:rPr lang="en-US" dirty="0" smtClean="0"/>
              <a:t>) 1.</a:t>
            </a:r>
            <a:endParaRPr lang="en-US" dirty="0"/>
          </a:p>
        </p:txBody>
      </p:sp>
      <p:sp>
        <p:nvSpPr>
          <p:cNvPr id="3" name="Content Placeholder 2"/>
          <p:cNvSpPr>
            <a:spLocks noGrp="1"/>
          </p:cNvSpPr>
          <p:nvPr>
            <p:ph idx="1"/>
          </p:nvPr>
        </p:nvSpPr>
        <p:spPr>
          <a:xfrm>
            <a:off x="457200" y="1447800"/>
            <a:ext cx="8534400" cy="4525963"/>
          </a:xfrm>
        </p:spPr>
        <p:txBody>
          <a:bodyPr/>
          <a:lstStyle/>
          <a:p>
            <a:r>
              <a:rPr lang="en-US" b="1" dirty="0"/>
              <a:t>Soil </a:t>
            </a:r>
            <a:r>
              <a:rPr lang="en-US" b="1" dirty="0" smtClean="0"/>
              <a:t>Steaming</a:t>
            </a:r>
          </a:p>
          <a:p>
            <a:pPr lvl="1"/>
            <a:r>
              <a:rPr lang="en-US" dirty="0" smtClean="0"/>
              <a:t>Sterilizes </a:t>
            </a:r>
            <a:r>
              <a:rPr lang="en-US" dirty="0"/>
              <a:t>soil with steam in open fields or </a:t>
            </a:r>
            <a:r>
              <a:rPr lang="en-US" dirty="0" smtClean="0"/>
              <a:t>greenhouses</a:t>
            </a:r>
          </a:p>
          <a:p>
            <a:pPr lvl="1"/>
            <a:r>
              <a:rPr lang="en-US" dirty="0" smtClean="0"/>
              <a:t>Pests such </a:t>
            </a:r>
            <a:r>
              <a:rPr lang="en-US" dirty="0"/>
              <a:t>as weeds, bacteria, fungi and viruses </a:t>
            </a:r>
            <a:r>
              <a:rPr lang="en-US" dirty="0" smtClean="0"/>
              <a:t>killed </a:t>
            </a:r>
          </a:p>
          <a:p>
            <a:pPr lvl="1"/>
            <a:r>
              <a:rPr lang="en-US" dirty="0" smtClean="0"/>
              <a:t>Through </a:t>
            </a:r>
            <a:r>
              <a:rPr lang="en-US" dirty="0"/>
              <a:t>induced hot steam </a:t>
            </a:r>
            <a:endParaRPr lang="en-US" dirty="0" smtClean="0"/>
          </a:p>
          <a:p>
            <a:pPr lvl="1"/>
            <a:r>
              <a:rPr lang="en-US" dirty="0" smtClean="0"/>
              <a:t>Causes </a:t>
            </a:r>
            <a:r>
              <a:rPr lang="en-US" dirty="0"/>
              <a:t>their cell structure to physically degenerate. </a:t>
            </a:r>
          </a:p>
        </p:txBody>
      </p:sp>
      <p:sp>
        <p:nvSpPr>
          <p:cNvPr id="4" name="Slide Number Placeholder 3"/>
          <p:cNvSpPr>
            <a:spLocks noGrp="1"/>
          </p:cNvSpPr>
          <p:nvPr>
            <p:ph type="sldNum" sz="quarter" idx="12"/>
          </p:nvPr>
        </p:nvSpPr>
        <p:spPr/>
        <p:txBody>
          <a:bodyPr/>
          <a:lstStyle/>
          <a:p>
            <a:fld id="{200B2350-5261-4F5C-9DF5-EF0D264FC8D2}" type="slidenum">
              <a:rPr lang="en-US" smtClean="0"/>
              <a:pPr/>
              <a:t>59</a:t>
            </a:fld>
            <a:endParaRPr lang="en-US" dirty="0"/>
          </a:p>
        </p:txBody>
      </p:sp>
    </p:spTree>
    <p:extLst>
      <p:ext uri="{BB962C8B-B14F-4D97-AF65-F5344CB8AC3E}">
        <p14:creationId xmlns:p14="http://schemas.microsoft.com/office/powerpoint/2010/main" val="31968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ECOLOGICAL </a:t>
            </a:r>
            <a:r>
              <a:rPr lang="en-US" dirty="0" smtClean="0"/>
              <a:t>FOOTPRINT 3.</a:t>
            </a:r>
            <a:endParaRPr lang="en-US" dirty="0"/>
          </a:p>
        </p:txBody>
      </p:sp>
      <p:sp>
        <p:nvSpPr>
          <p:cNvPr id="3" name="Content Placeholder 2"/>
          <p:cNvSpPr>
            <a:spLocks noGrp="1"/>
          </p:cNvSpPr>
          <p:nvPr>
            <p:ph idx="1"/>
          </p:nvPr>
        </p:nvSpPr>
        <p:spPr/>
        <p:txBody>
          <a:bodyPr/>
          <a:lstStyle/>
          <a:p>
            <a:r>
              <a:rPr lang="en-US" b="1" dirty="0"/>
              <a:t>Footprint Values</a:t>
            </a:r>
          </a:p>
          <a:p>
            <a:pPr lvl="1"/>
            <a:r>
              <a:rPr lang="en-US" dirty="0" smtClean="0"/>
              <a:t>Categorized </a:t>
            </a:r>
            <a:r>
              <a:rPr lang="en-US" dirty="0"/>
              <a:t>for:</a:t>
            </a:r>
          </a:p>
          <a:p>
            <a:pPr lvl="2"/>
            <a:r>
              <a:rPr lang="en-US" dirty="0" smtClean="0"/>
              <a:t>Carbon </a:t>
            </a:r>
            <a:endParaRPr lang="en-US" dirty="0"/>
          </a:p>
          <a:p>
            <a:pPr lvl="2"/>
            <a:r>
              <a:rPr lang="en-US" dirty="0" smtClean="0"/>
              <a:t>Food </a:t>
            </a:r>
            <a:endParaRPr lang="en-US" dirty="0"/>
          </a:p>
          <a:p>
            <a:pPr lvl="2"/>
            <a:r>
              <a:rPr lang="en-US" dirty="0" smtClean="0"/>
              <a:t>Housing</a:t>
            </a:r>
            <a:endParaRPr lang="en-US" dirty="0"/>
          </a:p>
          <a:p>
            <a:pPr lvl="2"/>
            <a:r>
              <a:rPr lang="en-US" dirty="0" smtClean="0"/>
              <a:t>Goods </a:t>
            </a:r>
            <a:r>
              <a:rPr lang="en-US" dirty="0"/>
              <a:t>and Services </a:t>
            </a:r>
          </a:p>
          <a:p>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6</a:t>
            </a:fld>
            <a:endParaRPr lang="en-US" dirty="0"/>
          </a:p>
        </p:txBody>
      </p:sp>
    </p:spTree>
    <p:extLst>
      <p:ext uri="{BB962C8B-B14F-4D97-AF65-F5344CB8AC3E}">
        <p14:creationId xmlns:p14="http://schemas.microsoft.com/office/powerpoint/2010/main" val="1126267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763000" cy="1236452"/>
          </a:xfrm>
        </p:spPr>
        <p:txBody>
          <a:bodyPr/>
          <a:lstStyle/>
          <a:p>
            <a:r>
              <a:rPr lang="en-US" sz="1600" dirty="0"/>
              <a:t>FIGURE </a:t>
            </a:r>
            <a:r>
              <a:rPr lang="en-US" sz="1600" dirty="0" smtClean="0"/>
              <a:t>14-16 partial </a:t>
            </a:r>
            <a:r>
              <a:rPr lang="en-US" sz="1600" dirty="0"/>
              <a:t>disinfection. </a:t>
            </a:r>
            <a:r>
              <a:rPr lang="en-US" sz="1600" dirty="0" smtClean="0"/>
              <a:t>Heat-resistant</a:t>
            </a:r>
            <a:r>
              <a:rPr lang="en-US" sz="1600" dirty="0"/>
              <a:t>, spore-forming bacteria survive and revitalize the soil after cooling down.  Soil fatigue can be cured through the release of nutritive substances blocked within the soil. Steaming leads to a better starting position, quicker growth and strengthened resistance against plant disease and pests. </a:t>
            </a:r>
            <a:r>
              <a:rPr lang="en-US" sz="1600" dirty="0" smtClean="0"/>
              <a:t>Hot </a:t>
            </a:r>
            <a:r>
              <a:rPr lang="en-US" sz="1600" dirty="0"/>
              <a:t>steam is considered the best and most effective way to disinfect sick soil, potting soil and compost </a:t>
            </a:r>
          </a:p>
        </p:txBody>
      </p:sp>
      <p:pic>
        <p:nvPicPr>
          <p:cNvPr id="5" name="Content Placeholder 4"/>
          <p:cNvPicPr>
            <a:picLocks noGrp="1" noChangeAspect="1"/>
          </p:cNvPicPr>
          <p:nvPr>
            <p:ph idx="1"/>
          </p:nvPr>
        </p:nvPicPr>
        <p:blipFill>
          <a:blip r:embed="rId2"/>
          <a:stretch>
            <a:fillRect/>
          </a:stretch>
        </p:blipFill>
        <p:spPr>
          <a:xfrm>
            <a:off x="1600200" y="1600200"/>
            <a:ext cx="5805375" cy="4307613"/>
          </a:xfrm>
          <a:prstGeom prst="rect">
            <a:avLst/>
          </a:prstGeom>
        </p:spPr>
      </p:pic>
      <p:sp>
        <p:nvSpPr>
          <p:cNvPr id="4" name="Slide Number Placeholder 3"/>
          <p:cNvSpPr>
            <a:spLocks noGrp="1"/>
          </p:cNvSpPr>
          <p:nvPr>
            <p:ph type="sldNum" sz="quarter" idx="12"/>
          </p:nvPr>
        </p:nvSpPr>
        <p:spPr/>
        <p:txBody>
          <a:bodyPr/>
          <a:lstStyle/>
          <a:p>
            <a:fld id="{200B2350-5261-4F5C-9DF5-EF0D264FC8D2}" type="slidenum">
              <a:rPr lang="en-US" smtClean="0"/>
              <a:pPr/>
              <a:t>60</a:t>
            </a:fld>
            <a:endParaRPr lang="en-US" dirty="0"/>
          </a:p>
        </p:txBody>
      </p:sp>
    </p:spTree>
    <p:extLst>
      <p:ext uri="{BB962C8B-B14F-4D97-AF65-F5344CB8AC3E}">
        <p14:creationId xmlns:p14="http://schemas.microsoft.com/office/powerpoint/2010/main" val="3554738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SOIL STEAM STERILIZATION (SOIL STEAMING</a:t>
            </a:r>
            <a:r>
              <a:rPr lang="en-US" dirty="0" smtClean="0"/>
              <a:t>) 2.</a:t>
            </a:r>
            <a:endParaRPr lang="en-US" dirty="0"/>
          </a:p>
        </p:txBody>
      </p:sp>
      <p:sp>
        <p:nvSpPr>
          <p:cNvPr id="3" name="Content Placeholder 2"/>
          <p:cNvSpPr>
            <a:spLocks noGrp="1"/>
          </p:cNvSpPr>
          <p:nvPr>
            <p:ph idx="1"/>
          </p:nvPr>
        </p:nvSpPr>
        <p:spPr>
          <a:xfrm>
            <a:off x="457200" y="1447800"/>
            <a:ext cx="8458200" cy="4525963"/>
          </a:xfrm>
        </p:spPr>
        <p:txBody>
          <a:bodyPr/>
          <a:lstStyle/>
          <a:p>
            <a:r>
              <a:rPr lang="en-US" b="1" dirty="0" smtClean="0"/>
              <a:t>Soil Steaming Alternative </a:t>
            </a:r>
            <a:r>
              <a:rPr lang="en-US" b="1" dirty="0"/>
              <a:t>to </a:t>
            </a:r>
            <a:r>
              <a:rPr lang="en-US" b="1" dirty="0" smtClean="0"/>
              <a:t>Bromomethane </a:t>
            </a:r>
          </a:p>
          <a:p>
            <a:pPr lvl="1"/>
            <a:r>
              <a:rPr lang="en-US" dirty="0"/>
              <a:t>U</a:t>
            </a:r>
            <a:r>
              <a:rPr lang="en-US" dirty="0" smtClean="0"/>
              <a:t>se </a:t>
            </a:r>
            <a:r>
              <a:rPr lang="en-US" dirty="0"/>
              <a:t>was curtailed by </a:t>
            </a:r>
            <a:r>
              <a:rPr lang="en-US" dirty="0" smtClean="0"/>
              <a:t>Montreal Protocol</a:t>
            </a:r>
          </a:p>
          <a:p>
            <a:pPr lvl="2"/>
            <a:r>
              <a:rPr lang="en-US" dirty="0" smtClean="0"/>
              <a:t>Steam kills </a:t>
            </a:r>
            <a:r>
              <a:rPr lang="en-US" dirty="0"/>
              <a:t>pathogens by heating </a:t>
            </a:r>
            <a:r>
              <a:rPr lang="en-US" dirty="0" smtClean="0"/>
              <a:t>soil </a:t>
            </a:r>
          </a:p>
          <a:p>
            <a:pPr lvl="3"/>
            <a:r>
              <a:rPr lang="en-US" sz="2000" dirty="0" smtClean="0"/>
              <a:t>Soil </a:t>
            </a:r>
            <a:r>
              <a:rPr lang="en-US" sz="2000" dirty="0"/>
              <a:t>sterilization </a:t>
            </a:r>
            <a:r>
              <a:rPr lang="en-US" sz="2000" dirty="0" smtClean="0"/>
              <a:t> </a:t>
            </a:r>
            <a:r>
              <a:rPr lang="en-US" sz="2000" dirty="0"/>
              <a:t>provides secure and quick relief </a:t>
            </a:r>
            <a:r>
              <a:rPr lang="en-US" sz="2000" dirty="0" smtClean="0"/>
              <a:t>from:</a:t>
            </a:r>
            <a:endParaRPr lang="en-US" sz="2000" dirty="0"/>
          </a:p>
          <a:p>
            <a:pPr lvl="4"/>
            <a:r>
              <a:rPr lang="en-US" sz="2000" dirty="0" smtClean="0"/>
              <a:t>Bacteria, Viruses, Fungi, Nematodes </a:t>
            </a:r>
            <a:r>
              <a:rPr lang="en-US" sz="2000" dirty="0"/>
              <a:t>and Other Pests</a:t>
            </a:r>
          </a:p>
          <a:p>
            <a:pPr lvl="4"/>
            <a:r>
              <a:rPr lang="en-US" sz="2000" dirty="0" smtClean="0"/>
              <a:t>All </a:t>
            </a:r>
            <a:r>
              <a:rPr lang="en-US" sz="2000" dirty="0"/>
              <a:t>weed and weed seeds are killed</a:t>
            </a:r>
          </a:p>
          <a:p>
            <a:pPr lvl="4"/>
            <a:r>
              <a:rPr lang="en-US" sz="2000" dirty="0" smtClean="0"/>
              <a:t>Soil </a:t>
            </a:r>
            <a:r>
              <a:rPr lang="en-US" sz="2000" dirty="0"/>
              <a:t>fatigue through activation of chemical reactions</a:t>
            </a:r>
          </a:p>
          <a:p>
            <a:pPr lvl="1"/>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61</a:t>
            </a:fld>
            <a:endParaRPr lang="en-US" dirty="0"/>
          </a:p>
        </p:txBody>
      </p:sp>
    </p:spTree>
    <p:extLst>
      <p:ext uri="{BB962C8B-B14F-4D97-AF65-F5344CB8AC3E}">
        <p14:creationId xmlns:p14="http://schemas.microsoft.com/office/powerpoint/2010/main" val="3408977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GROWING MODIFIED FOOD FOR </a:t>
            </a:r>
            <a:r>
              <a:rPr lang="en-US" dirty="0" smtClean="0"/>
              <a:t>SUSTAINABILITY 1.</a:t>
            </a:r>
            <a:endParaRPr lang="en-US" dirty="0"/>
          </a:p>
        </p:txBody>
      </p:sp>
      <p:sp>
        <p:nvSpPr>
          <p:cNvPr id="3" name="Content Placeholder 2"/>
          <p:cNvSpPr>
            <a:spLocks noGrp="1"/>
          </p:cNvSpPr>
          <p:nvPr>
            <p:ph idx="1"/>
          </p:nvPr>
        </p:nvSpPr>
        <p:spPr>
          <a:xfrm>
            <a:off x="457200" y="1447800"/>
            <a:ext cx="8458200" cy="4270189"/>
          </a:xfrm>
        </p:spPr>
        <p:txBody>
          <a:bodyPr/>
          <a:lstStyle/>
          <a:p>
            <a:r>
              <a:rPr lang="en-US" b="1" dirty="0" smtClean="0"/>
              <a:t>Genetically Modified Foods</a:t>
            </a:r>
          </a:p>
          <a:p>
            <a:pPr lvl="1"/>
            <a:r>
              <a:rPr lang="en-US" dirty="0" smtClean="0"/>
              <a:t>Foods </a:t>
            </a:r>
            <a:r>
              <a:rPr lang="en-US" dirty="0"/>
              <a:t>produced from organisms </a:t>
            </a:r>
            <a:endParaRPr lang="en-US" dirty="0" smtClean="0"/>
          </a:p>
          <a:p>
            <a:pPr lvl="2"/>
            <a:r>
              <a:rPr lang="en-US" dirty="0" smtClean="0"/>
              <a:t>Changes </a:t>
            </a:r>
            <a:r>
              <a:rPr lang="en-US" dirty="0"/>
              <a:t>introduced into their DNA </a:t>
            </a:r>
            <a:endParaRPr lang="en-US" dirty="0" smtClean="0"/>
          </a:p>
          <a:p>
            <a:pPr lvl="2"/>
            <a:r>
              <a:rPr lang="en-US" dirty="0" smtClean="0"/>
              <a:t>Using genetic </a:t>
            </a:r>
            <a:r>
              <a:rPr lang="en-US" dirty="0"/>
              <a:t>engineering as opposed to </a:t>
            </a:r>
            <a:endParaRPr lang="en-US" dirty="0" smtClean="0"/>
          </a:p>
          <a:p>
            <a:pPr lvl="2"/>
            <a:r>
              <a:rPr lang="en-US" dirty="0" smtClean="0"/>
              <a:t>Traditional </a:t>
            </a:r>
            <a:r>
              <a:rPr lang="en-US" dirty="0"/>
              <a:t>cross </a:t>
            </a:r>
            <a:r>
              <a:rPr lang="en-US" dirty="0" smtClean="0"/>
              <a:t>breeding</a:t>
            </a:r>
          </a:p>
          <a:p>
            <a:pPr lvl="1"/>
            <a:r>
              <a:rPr lang="en-US" b="1" dirty="0" smtClean="0">
                <a:solidFill>
                  <a:srgbClr val="0000FF"/>
                </a:solidFill>
              </a:rPr>
              <a:t>Genetically Modified Organism (</a:t>
            </a:r>
            <a:r>
              <a:rPr lang="en-US" b="1" dirty="0">
                <a:solidFill>
                  <a:srgbClr val="0000FF"/>
                </a:solidFill>
              </a:rPr>
              <a:t>GMO) </a:t>
            </a:r>
            <a:endParaRPr lang="en-US" b="1" dirty="0" smtClean="0">
              <a:solidFill>
                <a:srgbClr val="0000FF"/>
              </a:solidFill>
            </a:endParaRPr>
          </a:p>
          <a:p>
            <a:pPr lvl="2"/>
            <a:r>
              <a:rPr lang="en-US" dirty="0" smtClean="0"/>
              <a:t>Organism </a:t>
            </a:r>
            <a:r>
              <a:rPr lang="en-US" dirty="0"/>
              <a:t>whose genetic material has been altered </a:t>
            </a:r>
            <a:endParaRPr lang="en-US" dirty="0" smtClean="0"/>
          </a:p>
          <a:p>
            <a:pPr lvl="2"/>
            <a:r>
              <a:rPr lang="en-US" dirty="0" smtClean="0"/>
              <a:t>Using </a:t>
            </a:r>
            <a:r>
              <a:rPr lang="en-US" dirty="0"/>
              <a:t>genetic engineering techniques </a:t>
            </a:r>
            <a:endParaRPr lang="en-US" dirty="0" smtClean="0"/>
          </a:p>
          <a:p>
            <a:pPr lvl="2"/>
            <a:r>
              <a:rPr lang="en-US" dirty="0" smtClean="0"/>
              <a:t>Produce </a:t>
            </a:r>
            <a:r>
              <a:rPr lang="en-US" dirty="0"/>
              <a:t>genetically modified foods and increase </a:t>
            </a:r>
            <a:r>
              <a:rPr lang="en-US" dirty="0" smtClean="0"/>
              <a:t>food production </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62</a:t>
            </a:fld>
            <a:endParaRPr lang="en-US" dirty="0"/>
          </a:p>
        </p:txBody>
      </p:sp>
      <p:pic>
        <p:nvPicPr>
          <p:cNvPr id="5" name="Picture 4"/>
          <p:cNvPicPr>
            <a:picLocks noChangeAspect="1"/>
          </p:cNvPicPr>
          <p:nvPr/>
        </p:nvPicPr>
        <p:blipFill>
          <a:blip r:embed="rId2"/>
          <a:stretch>
            <a:fillRect/>
          </a:stretch>
        </p:blipFill>
        <p:spPr>
          <a:xfrm>
            <a:off x="381000" y="5717989"/>
            <a:ext cx="682811" cy="682811"/>
          </a:xfrm>
          <a:prstGeom prst="rect">
            <a:avLst/>
          </a:prstGeom>
        </p:spPr>
      </p:pic>
      <p:sp>
        <p:nvSpPr>
          <p:cNvPr id="6" name="Rectangle 5"/>
          <p:cNvSpPr/>
          <p:nvPr/>
        </p:nvSpPr>
        <p:spPr>
          <a:xfrm>
            <a:off x="1053514" y="5726668"/>
            <a:ext cx="3407728" cy="369332"/>
          </a:xfrm>
          <a:prstGeom prst="rect">
            <a:avLst/>
          </a:prstGeom>
        </p:spPr>
        <p:txBody>
          <a:bodyPr wrap="none">
            <a:spAutoFit/>
          </a:bodyPr>
          <a:lstStyle/>
          <a:p>
            <a:r>
              <a:rPr lang="en-US" b="1" dirty="0">
                <a:solidFill>
                  <a:srgbClr val="E09900"/>
                </a:solidFill>
                <a:latin typeface="Arial" panose="020B0604020202020204" pitchFamily="34" charset="0"/>
                <a:hlinkClick r:id="rId3"/>
              </a:rPr>
              <a:t>How are GMO’s Created: 5:32</a:t>
            </a:r>
            <a:endParaRPr lang="en-US" dirty="0"/>
          </a:p>
        </p:txBody>
      </p:sp>
    </p:spTree>
    <p:extLst>
      <p:ext uri="{BB962C8B-B14F-4D97-AF65-F5344CB8AC3E}">
        <p14:creationId xmlns:p14="http://schemas.microsoft.com/office/powerpoint/2010/main" val="1901709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1.</a:t>
            </a:r>
            <a:endParaRPr lang="en-US" dirty="0"/>
          </a:p>
        </p:txBody>
      </p:sp>
      <p:sp>
        <p:nvSpPr>
          <p:cNvPr id="3" name="Content Placeholder 2"/>
          <p:cNvSpPr>
            <a:spLocks noGrp="1"/>
          </p:cNvSpPr>
          <p:nvPr>
            <p:ph idx="1"/>
          </p:nvPr>
        </p:nvSpPr>
        <p:spPr>
          <a:xfrm>
            <a:off x="457200" y="1389881"/>
            <a:ext cx="8229600" cy="4096519"/>
          </a:xfrm>
        </p:spPr>
        <p:txBody>
          <a:bodyPr/>
          <a:lstStyle/>
          <a:p>
            <a:r>
              <a:rPr lang="en-US" b="1" dirty="0"/>
              <a:t>Use of Water</a:t>
            </a:r>
          </a:p>
          <a:p>
            <a:pPr lvl="1"/>
            <a:r>
              <a:rPr lang="en-US" dirty="0" smtClean="0"/>
              <a:t>Food </a:t>
            </a:r>
            <a:r>
              <a:rPr lang="en-US" dirty="0"/>
              <a:t>and agriculture </a:t>
            </a:r>
            <a:r>
              <a:rPr lang="en-US" dirty="0" smtClean="0"/>
              <a:t>largest </a:t>
            </a:r>
            <a:r>
              <a:rPr lang="en-US" dirty="0"/>
              <a:t>consumers of </a:t>
            </a:r>
            <a:r>
              <a:rPr lang="en-US" dirty="0" smtClean="0"/>
              <a:t>water</a:t>
            </a:r>
          </a:p>
          <a:p>
            <a:pPr lvl="1"/>
            <a:r>
              <a:rPr lang="en-US" dirty="0" smtClean="0"/>
              <a:t>100 times </a:t>
            </a:r>
            <a:r>
              <a:rPr lang="en-US" dirty="0"/>
              <a:t>more than we </a:t>
            </a:r>
            <a:r>
              <a:rPr lang="en-US" dirty="0" smtClean="0"/>
              <a:t>use</a:t>
            </a:r>
          </a:p>
          <a:p>
            <a:pPr lvl="2"/>
            <a:r>
              <a:rPr lang="en-US" dirty="0" smtClean="0"/>
              <a:t>70 </a:t>
            </a:r>
            <a:r>
              <a:rPr lang="en-US" dirty="0"/>
              <a:t>% of </a:t>
            </a:r>
            <a:r>
              <a:rPr lang="en-US" dirty="0" smtClean="0"/>
              <a:t>water </a:t>
            </a:r>
            <a:r>
              <a:rPr lang="en-US" dirty="0"/>
              <a:t>we take from </a:t>
            </a:r>
            <a:r>
              <a:rPr lang="en-US" dirty="0" smtClean="0"/>
              <a:t>rivers &amp; groundwater </a:t>
            </a:r>
          </a:p>
          <a:p>
            <a:pPr lvl="2"/>
            <a:r>
              <a:rPr lang="en-US" dirty="0"/>
              <a:t>G</a:t>
            </a:r>
            <a:r>
              <a:rPr lang="en-US" dirty="0" smtClean="0"/>
              <a:t>oes </a:t>
            </a:r>
            <a:r>
              <a:rPr lang="en-US" dirty="0"/>
              <a:t>into </a:t>
            </a:r>
            <a:r>
              <a:rPr lang="en-US" dirty="0" smtClean="0"/>
              <a:t>irrigation</a:t>
            </a:r>
          </a:p>
          <a:p>
            <a:pPr lvl="1"/>
            <a:r>
              <a:rPr lang="en-US" dirty="0" smtClean="0"/>
              <a:t>10</a:t>
            </a:r>
            <a:r>
              <a:rPr lang="en-US" dirty="0"/>
              <a:t>% </a:t>
            </a:r>
            <a:r>
              <a:rPr lang="en-US" dirty="0" smtClean="0"/>
              <a:t>used </a:t>
            </a:r>
            <a:r>
              <a:rPr lang="en-US" dirty="0"/>
              <a:t>in domestic </a:t>
            </a:r>
            <a:r>
              <a:rPr lang="en-US" dirty="0" smtClean="0"/>
              <a:t>applications</a:t>
            </a:r>
          </a:p>
          <a:p>
            <a:pPr lvl="1"/>
            <a:r>
              <a:rPr lang="en-US" dirty="0" smtClean="0"/>
              <a:t>20</a:t>
            </a:r>
            <a:r>
              <a:rPr lang="en-US" dirty="0"/>
              <a:t>% in </a:t>
            </a:r>
            <a:r>
              <a:rPr lang="en-US" dirty="0" smtClean="0"/>
              <a:t>industry</a:t>
            </a:r>
          </a:p>
          <a:p>
            <a:pPr lvl="1"/>
            <a:r>
              <a:rPr lang="en-US" dirty="0" smtClean="0"/>
              <a:t>Agriculture uses 80% of water used</a:t>
            </a:r>
            <a:endParaRPr lang="en-US" dirty="0"/>
          </a:p>
          <a:p>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63</a:t>
            </a:fld>
            <a:endParaRPr lang="en-US" dirty="0"/>
          </a:p>
        </p:txBody>
      </p:sp>
      <p:pic>
        <p:nvPicPr>
          <p:cNvPr id="5" name="Picture 4"/>
          <p:cNvPicPr>
            <a:picLocks noChangeAspect="1"/>
          </p:cNvPicPr>
          <p:nvPr/>
        </p:nvPicPr>
        <p:blipFill>
          <a:blip r:embed="rId2"/>
          <a:stretch>
            <a:fillRect/>
          </a:stretch>
        </p:blipFill>
        <p:spPr>
          <a:xfrm>
            <a:off x="381000" y="5574439"/>
            <a:ext cx="682811" cy="682811"/>
          </a:xfrm>
          <a:prstGeom prst="rect">
            <a:avLst/>
          </a:prstGeom>
        </p:spPr>
      </p:pic>
      <p:sp>
        <p:nvSpPr>
          <p:cNvPr id="6" name="Rectangle 5"/>
          <p:cNvSpPr/>
          <p:nvPr/>
        </p:nvSpPr>
        <p:spPr>
          <a:xfrm>
            <a:off x="1088525" y="5563629"/>
            <a:ext cx="6296697" cy="369332"/>
          </a:xfrm>
          <a:prstGeom prst="rect">
            <a:avLst/>
          </a:prstGeom>
        </p:spPr>
        <p:txBody>
          <a:bodyPr wrap="square">
            <a:spAutoFit/>
          </a:bodyPr>
          <a:lstStyle/>
          <a:p>
            <a:r>
              <a:rPr lang="en-US" b="1" dirty="0">
                <a:solidFill>
                  <a:srgbClr val="E09900"/>
                </a:solidFill>
                <a:latin typeface="Arial" panose="020B0604020202020204" pitchFamily="34" charset="0"/>
                <a:hlinkClick r:id="rId3"/>
              </a:rPr>
              <a:t>Seeking Drought Tolerance for Better Crops: 6:20</a:t>
            </a:r>
            <a:endParaRPr lang="en-US" dirty="0"/>
          </a:p>
        </p:txBody>
      </p:sp>
    </p:spTree>
    <p:extLst>
      <p:ext uri="{BB962C8B-B14F-4D97-AF65-F5344CB8AC3E}">
        <p14:creationId xmlns:p14="http://schemas.microsoft.com/office/powerpoint/2010/main" val="4051732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2.</a:t>
            </a:r>
            <a:endParaRPr lang="en-US" dirty="0"/>
          </a:p>
        </p:txBody>
      </p:sp>
      <p:sp>
        <p:nvSpPr>
          <p:cNvPr id="3" name="Content Placeholder 2"/>
          <p:cNvSpPr>
            <a:spLocks noGrp="1"/>
          </p:cNvSpPr>
          <p:nvPr>
            <p:ph idx="1"/>
          </p:nvPr>
        </p:nvSpPr>
        <p:spPr>
          <a:xfrm>
            <a:off x="457200" y="1447800"/>
            <a:ext cx="8534400" cy="4525963"/>
          </a:xfrm>
        </p:spPr>
        <p:txBody>
          <a:bodyPr/>
          <a:lstStyle/>
          <a:p>
            <a:r>
              <a:rPr lang="en-US" b="1" dirty="0" smtClean="0"/>
              <a:t>Water Definitions</a:t>
            </a:r>
            <a:endParaRPr lang="en-US" b="1" dirty="0"/>
          </a:p>
          <a:p>
            <a:pPr lvl="1"/>
            <a:r>
              <a:rPr lang="en-US" dirty="0" smtClean="0"/>
              <a:t>Water </a:t>
            </a:r>
            <a:r>
              <a:rPr lang="en-US" dirty="0"/>
              <a:t>Source- </a:t>
            </a:r>
            <a:r>
              <a:rPr lang="en-US" dirty="0" smtClean="0"/>
              <a:t>quantity </a:t>
            </a:r>
            <a:r>
              <a:rPr lang="en-US" dirty="0"/>
              <a:t>of water withdrawn from a water source such as a river, lake, or aquifer. </a:t>
            </a:r>
          </a:p>
          <a:p>
            <a:pPr lvl="1"/>
            <a:r>
              <a:rPr lang="en-US" dirty="0" smtClean="0"/>
              <a:t>Applied </a:t>
            </a:r>
            <a:r>
              <a:rPr lang="en-US" dirty="0"/>
              <a:t>Water- </a:t>
            </a:r>
            <a:r>
              <a:rPr lang="en-US" dirty="0" smtClean="0"/>
              <a:t>farm </a:t>
            </a:r>
            <a:r>
              <a:rPr lang="en-US" dirty="0"/>
              <a:t>applied water use, which refers to estimates of the quantity of water applied to the </a:t>
            </a:r>
            <a:r>
              <a:rPr lang="en-US" dirty="0" smtClean="0"/>
              <a:t>field </a:t>
            </a:r>
            <a:endParaRPr lang="en-US" dirty="0"/>
          </a:p>
          <a:p>
            <a:pPr lvl="1"/>
            <a:r>
              <a:rPr lang="en-US" dirty="0" smtClean="0"/>
              <a:t>Consumptive </a:t>
            </a:r>
            <a:r>
              <a:rPr lang="en-US" dirty="0"/>
              <a:t>Water- Annual crop consumptive </a:t>
            </a:r>
            <a:r>
              <a:rPr lang="en-US" dirty="0" smtClean="0"/>
              <a:t>use refer </a:t>
            </a:r>
            <a:r>
              <a:rPr lang="en-US" dirty="0"/>
              <a:t>to </a:t>
            </a:r>
            <a:r>
              <a:rPr lang="en-US" dirty="0" smtClean="0"/>
              <a:t>quantity </a:t>
            </a:r>
            <a:r>
              <a:rPr lang="en-US" dirty="0"/>
              <a:t>of water actually consumed (taken up) by </a:t>
            </a:r>
            <a:r>
              <a:rPr lang="en-US" dirty="0" smtClean="0"/>
              <a:t>crop </a:t>
            </a:r>
            <a:r>
              <a:rPr lang="en-US" dirty="0"/>
              <a:t>plant over its various crop-growth </a:t>
            </a:r>
            <a:r>
              <a:rPr lang="en-US" dirty="0" smtClean="0"/>
              <a:t>stages, includes: evaporation</a:t>
            </a:r>
            <a:r>
              <a:rPr lang="en-US" dirty="0"/>
              <a:t>, deep percolation, and </a:t>
            </a:r>
            <a:r>
              <a:rPr lang="en-US" dirty="0" smtClean="0"/>
              <a:t>runoff</a:t>
            </a:r>
            <a:endParaRPr lang="en-US" dirty="0"/>
          </a:p>
          <a:p>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64</a:t>
            </a:fld>
            <a:endParaRPr lang="en-US" dirty="0"/>
          </a:p>
        </p:txBody>
      </p:sp>
    </p:spTree>
    <p:extLst>
      <p:ext uri="{BB962C8B-B14F-4D97-AF65-F5344CB8AC3E}">
        <p14:creationId xmlns:p14="http://schemas.microsoft.com/office/powerpoint/2010/main" val="734642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3.</a:t>
            </a:r>
            <a:endParaRPr lang="en-US" dirty="0"/>
          </a:p>
        </p:txBody>
      </p:sp>
      <p:sp>
        <p:nvSpPr>
          <p:cNvPr id="3" name="Content Placeholder 2"/>
          <p:cNvSpPr>
            <a:spLocks noGrp="1"/>
          </p:cNvSpPr>
          <p:nvPr>
            <p:ph idx="1"/>
          </p:nvPr>
        </p:nvSpPr>
        <p:spPr>
          <a:xfrm>
            <a:off x="457200" y="1447800"/>
            <a:ext cx="8534400" cy="4525963"/>
          </a:xfrm>
        </p:spPr>
        <p:txBody>
          <a:bodyPr/>
          <a:lstStyle/>
          <a:p>
            <a:r>
              <a:rPr lang="en-US" b="1" dirty="0"/>
              <a:t>Peak Water</a:t>
            </a:r>
          </a:p>
          <a:p>
            <a:pPr lvl="1"/>
            <a:r>
              <a:rPr lang="en-US" dirty="0" smtClean="0"/>
              <a:t>World's </a:t>
            </a:r>
            <a:r>
              <a:rPr lang="en-US" dirty="0"/>
              <a:t>water in underground aquifer and in lakes </a:t>
            </a:r>
            <a:endParaRPr lang="en-US" dirty="0" smtClean="0"/>
          </a:p>
          <a:p>
            <a:pPr lvl="2"/>
            <a:r>
              <a:rPr lang="en-US" dirty="0" smtClean="0"/>
              <a:t>Can </a:t>
            </a:r>
            <a:r>
              <a:rPr lang="en-US" dirty="0"/>
              <a:t>be </a:t>
            </a:r>
            <a:r>
              <a:rPr lang="en-US" dirty="0" smtClean="0"/>
              <a:t>depleted</a:t>
            </a:r>
          </a:p>
          <a:p>
            <a:pPr lvl="1"/>
            <a:r>
              <a:rPr lang="en-US" b="1" i="1" dirty="0" smtClean="0"/>
              <a:t>Peak Water like Peak Oil </a:t>
            </a:r>
          </a:p>
          <a:p>
            <a:pPr lvl="1"/>
            <a:r>
              <a:rPr lang="en-US" dirty="0" smtClean="0"/>
              <a:t>Access </a:t>
            </a:r>
            <a:r>
              <a:rPr lang="en-US" dirty="0"/>
              <a:t>to water will reach a peak and then </a:t>
            </a:r>
            <a:r>
              <a:rPr lang="en-US" dirty="0" smtClean="0"/>
              <a:t>drops</a:t>
            </a:r>
          </a:p>
          <a:p>
            <a:pPr lvl="2"/>
            <a:r>
              <a:rPr lang="en-US" dirty="0" smtClean="0"/>
              <a:t>Available </a:t>
            </a:r>
            <a:r>
              <a:rPr lang="en-US" dirty="0"/>
              <a:t>freshwater supply in some regions </a:t>
            </a:r>
            <a:r>
              <a:rPr lang="en-US" dirty="0" smtClean="0"/>
              <a:t>decreasing from: </a:t>
            </a:r>
          </a:p>
          <a:p>
            <a:pPr lvl="3"/>
            <a:r>
              <a:rPr lang="en-US" dirty="0" smtClean="0"/>
              <a:t>Climate change </a:t>
            </a:r>
          </a:p>
          <a:p>
            <a:pPr lvl="3"/>
            <a:r>
              <a:rPr lang="en-US" dirty="0" smtClean="0"/>
              <a:t>Contamination </a:t>
            </a:r>
            <a:r>
              <a:rPr lang="en-US" dirty="0"/>
              <a:t>of water </a:t>
            </a:r>
            <a:endParaRPr lang="en-US" dirty="0" smtClean="0"/>
          </a:p>
          <a:p>
            <a:pPr lvl="3"/>
            <a:r>
              <a:rPr lang="en-US" dirty="0" smtClean="0"/>
              <a:t>Overuse </a:t>
            </a:r>
            <a:r>
              <a:rPr lang="en-US" dirty="0"/>
              <a:t>of non-renewable groundwater </a:t>
            </a:r>
            <a:r>
              <a:rPr lang="en-US" dirty="0" smtClean="0"/>
              <a:t>aquifers</a:t>
            </a:r>
            <a:endParaRPr lang="en-US" dirty="0"/>
          </a:p>
          <a:p>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65</a:t>
            </a:fld>
            <a:endParaRPr lang="en-US" dirty="0"/>
          </a:p>
        </p:txBody>
      </p:sp>
    </p:spTree>
    <p:extLst>
      <p:ext uri="{BB962C8B-B14F-4D97-AF65-F5344CB8AC3E}">
        <p14:creationId xmlns:p14="http://schemas.microsoft.com/office/powerpoint/2010/main" val="734844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4.</a:t>
            </a:r>
            <a:endParaRPr lang="en-US" dirty="0"/>
          </a:p>
        </p:txBody>
      </p:sp>
      <p:sp>
        <p:nvSpPr>
          <p:cNvPr id="3" name="Content Placeholder 2"/>
          <p:cNvSpPr>
            <a:spLocks noGrp="1"/>
          </p:cNvSpPr>
          <p:nvPr>
            <p:ph idx="1"/>
          </p:nvPr>
        </p:nvSpPr>
        <p:spPr/>
        <p:txBody>
          <a:bodyPr/>
          <a:lstStyle/>
          <a:p>
            <a:r>
              <a:rPr lang="en-US" b="1" dirty="0"/>
              <a:t>Agricultural Water Standards </a:t>
            </a:r>
          </a:p>
          <a:p>
            <a:pPr lvl="1"/>
            <a:r>
              <a:rPr lang="en-US" dirty="0" smtClean="0"/>
              <a:t>FSMA (</a:t>
            </a:r>
            <a:r>
              <a:rPr lang="en-US" b="1" i="1" dirty="0" smtClean="0"/>
              <a:t>Food </a:t>
            </a:r>
            <a:r>
              <a:rPr lang="en-US" b="1" i="1" dirty="0"/>
              <a:t>Safety Modernization </a:t>
            </a:r>
            <a:r>
              <a:rPr lang="en-US" b="1" i="1" dirty="0" smtClean="0"/>
              <a:t>Act</a:t>
            </a:r>
            <a:r>
              <a:rPr lang="en-US" dirty="0" smtClean="0"/>
              <a:t>) requires FDA</a:t>
            </a:r>
          </a:p>
          <a:p>
            <a:pPr lvl="2"/>
            <a:r>
              <a:rPr lang="en-US" dirty="0" smtClean="0"/>
              <a:t>Develop </a:t>
            </a:r>
            <a:r>
              <a:rPr lang="en-US" dirty="0"/>
              <a:t>regulations aimed at improving </a:t>
            </a:r>
            <a:r>
              <a:rPr lang="en-US" dirty="0" smtClean="0"/>
              <a:t>safety </a:t>
            </a:r>
            <a:r>
              <a:rPr lang="en-US" dirty="0"/>
              <a:t>of </a:t>
            </a:r>
            <a:r>
              <a:rPr lang="en-US" dirty="0" smtClean="0"/>
              <a:t>produce</a:t>
            </a:r>
          </a:p>
          <a:p>
            <a:pPr lvl="2"/>
            <a:r>
              <a:rPr lang="en-US" dirty="0" smtClean="0"/>
              <a:t>Water </a:t>
            </a:r>
            <a:r>
              <a:rPr lang="en-US" dirty="0"/>
              <a:t>used in agricultural </a:t>
            </a:r>
            <a:r>
              <a:rPr lang="en-US" dirty="0" smtClean="0"/>
              <a:t>operations</a:t>
            </a:r>
          </a:p>
          <a:p>
            <a:pPr lvl="2"/>
            <a:r>
              <a:rPr lang="en-US" dirty="0" smtClean="0"/>
              <a:t>Potential </a:t>
            </a:r>
            <a:r>
              <a:rPr lang="en-US" dirty="0"/>
              <a:t>source of pathogens that may contaminate </a:t>
            </a:r>
            <a:r>
              <a:rPr lang="en-US" dirty="0" smtClean="0"/>
              <a:t>produce</a:t>
            </a:r>
          </a:p>
          <a:p>
            <a:pPr lvl="2"/>
            <a:r>
              <a:rPr lang="en-US" dirty="0" smtClean="0"/>
              <a:t>Congress </a:t>
            </a:r>
            <a:r>
              <a:rPr lang="en-US" dirty="0"/>
              <a:t>required FDA to include standards </a:t>
            </a:r>
            <a:endParaRPr lang="en-US" dirty="0" smtClean="0"/>
          </a:p>
          <a:p>
            <a:pPr lvl="2"/>
            <a:r>
              <a:rPr lang="en-US" dirty="0" smtClean="0"/>
              <a:t>For </a:t>
            </a:r>
            <a:r>
              <a:rPr lang="en-US" dirty="0"/>
              <a:t>water when developing new regulations for produce </a:t>
            </a:r>
            <a:r>
              <a:rPr lang="en-US" dirty="0" smtClean="0"/>
              <a:t>safety</a:t>
            </a:r>
            <a:endParaRPr lang="en-US" dirty="0"/>
          </a:p>
          <a:p>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66</a:t>
            </a:fld>
            <a:endParaRPr lang="en-US" dirty="0"/>
          </a:p>
        </p:txBody>
      </p:sp>
    </p:spTree>
    <p:extLst>
      <p:ext uri="{BB962C8B-B14F-4D97-AF65-F5344CB8AC3E}">
        <p14:creationId xmlns:p14="http://schemas.microsoft.com/office/powerpoint/2010/main" val="379101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5.</a:t>
            </a:r>
            <a:endParaRPr lang="en-US" dirty="0"/>
          </a:p>
        </p:txBody>
      </p:sp>
      <p:sp>
        <p:nvSpPr>
          <p:cNvPr id="3" name="Content Placeholder 2"/>
          <p:cNvSpPr>
            <a:spLocks noGrp="1"/>
          </p:cNvSpPr>
          <p:nvPr>
            <p:ph idx="1"/>
          </p:nvPr>
        </p:nvSpPr>
        <p:spPr>
          <a:xfrm>
            <a:off x="228600" y="1447800"/>
            <a:ext cx="8686800" cy="4525963"/>
          </a:xfrm>
        </p:spPr>
        <p:txBody>
          <a:bodyPr/>
          <a:lstStyle/>
          <a:p>
            <a:r>
              <a:rPr lang="en-US" b="1" dirty="0" smtClean="0"/>
              <a:t>FDA Standards </a:t>
            </a:r>
            <a:r>
              <a:rPr lang="en-US" b="1" dirty="0"/>
              <a:t>for </a:t>
            </a:r>
            <a:r>
              <a:rPr lang="en-US" b="1" dirty="0" smtClean="0"/>
              <a:t>Water Testing:</a:t>
            </a:r>
            <a:endParaRPr lang="en-US" b="1" dirty="0"/>
          </a:p>
          <a:p>
            <a:pPr lvl="1"/>
            <a:r>
              <a:rPr lang="en-US" dirty="0" smtClean="0"/>
              <a:t>No </a:t>
            </a:r>
            <a:r>
              <a:rPr lang="en-US" dirty="0"/>
              <a:t>detectible E. coli present per 100 ml of </a:t>
            </a:r>
            <a:r>
              <a:rPr lang="en-US" dirty="0" smtClean="0"/>
              <a:t>water</a:t>
            </a:r>
          </a:p>
          <a:p>
            <a:pPr lvl="2"/>
            <a:r>
              <a:rPr lang="en-US" dirty="0" smtClean="0"/>
              <a:t>Apply </a:t>
            </a:r>
            <a:r>
              <a:rPr lang="en-US" dirty="0"/>
              <a:t>to water used for an activity during and after </a:t>
            </a:r>
            <a:r>
              <a:rPr lang="en-US" dirty="0" smtClean="0"/>
              <a:t>harvest</a:t>
            </a:r>
          </a:p>
          <a:p>
            <a:pPr lvl="2"/>
            <a:r>
              <a:rPr lang="en-US" dirty="0" smtClean="0"/>
              <a:t>Water to </a:t>
            </a:r>
            <a:r>
              <a:rPr lang="en-US" dirty="0"/>
              <a:t>make agricultural teas, </a:t>
            </a:r>
            <a:r>
              <a:rPr lang="en-US" dirty="0" smtClean="0"/>
              <a:t>&amp; water </a:t>
            </a:r>
            <a:r>
              <a:rPr lang="en-US" dirty="0"/>
              <a:t>used in sprout </a:t>
            </a:r>
            <a:r>
              <a:rPr lang="en-US" dirty="0" smtClean="0"/>
              <a:t>irrigation</a:t>
            </a:r>
            <a:endParaRPr lang="en-US" dirty="0"/>
          </a:p>
          <a:p>
            <a:pPr lvl="1"/>
            <a:r>
              <a:rPr lang="en-US" dirty="0" smtClean="0"/>
              <a:t>Threshold </a:t>
            </a:r>
            <a:r>
              <a:rPr lang="en-US" dirty="0"/>
              <a:t>value of 410 </a:t>
            </a:r>
            <a:r>
              <a:rPr lang="en-US" dirty="0" smtClean="0"/>
              <a:t>Colony Forming Units (</a:t>
            </a:r>
            <a:r>
              <a:rPr lang="en-US" dirty="0"/>
              <a:t>CFUs</a:t>
            </a:r>
            <a:r>
              <a:rPr lang="en-US" dirty="0" smtClean="0"/>
              <a:t>)</a:t>
            </a:r>
          </a:p>
          <a:p>
            <a:pPr lvl="2"/>
            <a:r>
              <a:rPr lang="en-US" dirty="0" smtClean="0"/>
              <a:t>For E</a:t>
            </a:r>
            <a:r>
              <a:rPr lang="en-US" dirty="0"/>
              <a:t>. coli per 100 ml for a single water </a:t>
            </a:r>
            <a:r>
              <a:rPr lang="en-US" dirty="0" smtClean="0"/>
              <a:t>sample</a:t>
            </a:r>
          </a:p>
          <a:p>
            <a:pPr lvl="1"/>
            <a:r>
              <a:rPr lang="en-US" dirty="0" smtClean="0"/>
              <a:t>Geometric </a:t>
            </a:r>
            <a:r>
              <a:rPr lang="en-US" dirty="0"/>
              <a:t>mean of no more than 126 CFU per 100 </a:t>
            </a:r>
            <a:r>
              <a:rPr lang="en-US" dirty="0" smtClean="0"/>
              <a:t>ml </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67</a:t>
            </a:fld>
            <a:endParaRPr lang="en-US" dirty="0"/>
          </a:p>
        </p:txBody>
      </p:sp>
    </p:spTree>
    <p:extLst>
      <p:ext uri="{BB962C8B-B14F-4D97-AF65-F5344CB8AC3E}">
        <p14:creationId xmlns:p14="http://schemas.microsoft.com/office/powerpoint/2010/main" val="2032236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 </a:t>
            </a:r>
            <a:r>
              <a:rPr lang="en-US" dirty="0" smtClean="0"/>
              <a:t>6.</a:t>
            </a:r>
            <a:endParaRPr lang="en-US" dirty="0"/>
          </a:p>
        </p:txBody>
      </p:sp>
      <p:sp>
        <p:nvSpPr>
          <p:cNvPr id="3" name="Content Placeholder 2"/>
          <p:cNvSpPr>
            <a:spLocks noGrp="1"/>
          </p:cNvSpPr>
          <p:nvPr>
            <p:ph idx="1"/>
          </p:nvPr>
        </p:nvSpPr>
        <p:spPr>
          <a:xfrm>
            <a:off x="457200" y="1447800"/>
            <a:ext cx="8534400" cy="4572000"/>
          </a:xfrm>
        </p:spPr>
        <p:txBody>
          <a:bodyPr/>
          <a:lstStyle/>
          <a:p>
            <a:r>
              <a:rPr lang="en-US" b="1" dirty="0"/>
              <a:t>Drinking Water Standards</a:t>
            </a:r>
          </a:p>
          <a:p>
            <a:pPr lvl="1"/>
            <a:r>
              <a:rPr lang="en-US" dirty="0" smtClean="0"/>
              <a:t>ASTM </a:t>
            </a:r>
            <a:r>
              <a:rPr lang="en-US" dirty="0"/>
              <a:t>standards for water quality include:</a:t>
            </a:r>
          </a:p>
          <a:p>
            <a:pPr lvl="2"/>
            <a:r>
              <a:rPr lang="en-US" dirty="0" smtClean="0"/>
              <a:t>Chloride </a:t>
            </a:r>
            <a:r>
              <a:rPr lang="en-US" dirty="0"/>
              <a:t>&lt;40 ppm	 </a:t>
            </a:r>
          </a:p>
          <a:p>
            <a:pPr lvl="2"/>
            <a:r>
              <a:rPr lang="en-US" dirty="0" smtClean="0"/>
              <a:t>Sulfate </a:t>
            </a:r>
            <a:r>
              <a:rPr lang="en-US" dirty="0"/>
              <a:t>&lt;100 ppm	 </a:t>
            </a:r>
          </a:p>
          <a:p>
            <a:pPr lvl="2"/>
            <a:r>
              <a:rPr lang="en-US" dirty="0" smtClean="0"/>
              <a:t>Calcium </a:t>
            </a:r>
            <a:r>
              <a:rPr lang="en-US" dirty="0"/>
              <a:t>&lt;100 ppm </a:t>
            </a:r>
          </a:p>
          <a:p>
            <a:pPr lvl="2"/>
            <a:r>
              <a:rPr lang="en-US" dirty="0" smtClean="0"/>
              <a:t>Magnesium </a:t>
            </a:r>
            <a:r>
              <a:rPr lang="en-US" dirty="0"/>
              <a:t>&lt;100 ppm </a:t>
            </a:r>
          </a:p>
          <a:p>
            <a:pPr lvl="2"/>
            <a:r>
              <a:rPr lang="en-US" dirty="0" smtClean="0"/>
              <a:t>Total </a:t>
            </a:r>
            <a:r>
              <a:rPr lang="en-US" dirty="0"/>
              <a:t>Hardness &lt;170 ppm</a:t>
            </a:r>
          </a:p>
          <a:p>
            <a:pPr lvl="2"/>
            <a:r>
              <a:rPr lang="en-US" dirty="0" smtClean="0"/>
              <a:t>Iron </a:t>
            </a:r>
            <a:r>
              <a:rPr lang="en-US" dirty="0"/>
              <a:t>&lt;1 ppm</a:t>
            </a:r>
          </a:p>
          <a:p>
            <a:pPr lvl="2"/>
            <a:r>
              <a:rPr lang="en-US" dirty="0" smtClean="0"/>
              <a:t>Lead </a:t>
            </a:r>
            <a:r>
              <a:rPr lang="en-US" dirty="0"/>
              <a:t>&lt; 15 ppb</a:t>
            </a:r>
          </a:p>
          <a:p>
            <a:pPr lvl="2"/>
            <a:r>
              <a:rPr lang="en-US" dirty="0" smtClean="0"/>
              <a:t>pH </a:t>
            </a:r>
            <a:r>
              <a:rPr lang="en-US" dirty="0"/>
              <a:t>Range: 5.5—9.0 </a:t>
            </a:r>
          </a:p>
        </p:txBody>
      </p:sp>
      <p:sp>
        <p:nvSpPr>
          <p:cNvPr id="4" name="Slide Number Placeholder 3"/>
          <p:cNvSpPr>
            <a:spLocks noGrp="1"/>
          </p:cNvSpPr>
          <p:nvPr>
            <p:ph type="sldNum" sz="quarter" idx="12"/>
          </p:nvPr>
        </p:nvSpPr>
        <p:spPr/>
        <p:txBody>
          <a:bodyPr/>
          <a:lstStyle/>
          <a:p>
            <a:fld id="{200B2350-5261-4F5C-9DF5-EF0D264FC8D2}" type="slidenum">
              <a:rPr lang="en-US" smtClean="0"/>
              <a:pPr/>
              <a:t>68</a:t>
            </a:fld>
            <a:endParaRPr lang="en-US" dirty="0"/>
          </a:p>
        </p:txBody>
      </p:sp>
    </p:spTree>
    <p:extLst>
      <p:ext uri="{BB962C8B-B14F-4D97-AF65-F5344CB8AC3E}">
        <p14:creationId xmlns:p14="http://schemas.microsoft.com/office/powerpoint/2010/main" val="1991787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763000" cy="1236452"/>
          </a:xfrm>
        </p:spPr>
        <p:txBody>
          <a:bodyPr/>
          <a:lstStyle/>
          <a:p>
            <a:r>
              <a:rPr lang="en-US" dirty="0"/>
              <a:t>FIGURE </a:t>
            </a:r>
            <a:r>
              <a:rPr lang="en-US" dirty="0" smtClean="0"/>
              <a:t>14-17 pH </a:t>
            </a:r>
            <a:r>
              <a:rPr lang="en-US" dirty="0"/>
              <a:t>meter is a low cost tester that can be used to test the pH of water.</a:t>
            </a:r>
          </a:p>
        </p:txBody>
      </p:sp>
      <p:pic>
        <p:nvPicPr>
          <p:cNvPr id="5" name="Content Placeholder 4"/>
          <p:cNvPicPr>
            <a:picLocks noGrp="1" noChangeAspect="1"/>
          </p:cNvPicPr>
          <p:nvPr>
            <p:ph idx="1"/>
          </p:nvPr>
        </p:nvPicPr>
        <p:blipFill>
          <a:blip r:embed="rId2"/>
          <a:stretch>
            <a:fillRect/>
          </a:stretch>
        </p:blipFill>
        <p:spPr>
          <a:xfrm>
            <a:off x="381000" y="2209800"/>
            <a:ext cx="8522072" cy="2971800"/>
          </a:xfrm>
          <a:prstGeom prst="rect">
            <a:avLst/>
          </a:prstGeom>
        </p:spPr>
      </p:pic>
      <p:sp>
        <p:nvSpPr>
          <p:cNvPr id="4" name="Slide Number Placeholder 3"/>
          <p:cNvSpPr>
            <a:spLocks noGrp="1"/>
          </p:cNvSpPr>
          <p:nvPr>
            <p:ph type="sldNum" sz="quarter" idx="12"/>
          </p:nvPr>
        </p:nvSpPr>
        <p:spPr/>
        <p:txBody>
          <a:bodyPr/>
          <a:lstStyle/>
          <a:p>
            <a:fld id="{200B2350-5261-4F5C-9DF5-EF0D264FC8D2}" type="slidenum">
              <a:rPr lang="en-US" smtClean="0"/>
              <a:pPr/>
              <a:t>69</a:t>
            </a:fld>
            <a:endParaRPr lang="en-US" dirty="0"/>
          </a:p>
        </p:txBody>
      </p:sp>
    </p:spTree>
    <p:extLst>
      <p:ext uri="{BB962C8B-B14F-4D97-AF65-F5344CB8AC3E}">
        <p14:creationId xmlns:p14="http://schemas.microsoft.com/office/powerpoint/2010/main" val="743368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BIODIVERSITY 1.</a:t>
            </a:r>
          </a:p>
        </p:txBody>
      </p:sp>
      <p:sp>
        <p:nvSpPr>
          <p:cNvPr id="3" name="Content Placeholder 2"/>
          <p:cNvSpPr>
            <a:spLocks noGrp="1"/>
          </p:cNvSpPr>
          <p:nvPr>
            <p:ph idx="1"/>
          </p:nvPr>
        </p:nvSpPr>
        <p:spPr/>
        <p:txBody>
          <a:bodyPr/>
          <a:lstStyle/>
          <a:p>
            <a:r>
              <a:rPr lang="en-US" b="1" dirty="0" smtClean="0"/>
              <a:t>Biodiversity</a:t>
            </a:r>
          </a:p>
          <a:p>
            <a:pPr lvl="1"/>
            <a:r>
              <a:rPr lang="en-US" dirty="0" smtClean="0"/>
              <a:t>Variety </a:t>
            </a:r>
            <a:r>
              <a:rPr lang="en-US" dirty="0"/>
              <a:t>and variability of life on </a:t>
            </a:r>
            <a:r>
              <a:rPr lang="en-US" dirty="0" smtClean="0"/>
              <a:t>Earth</a:t>
            </a:r>
          </a:p>
          <a:p>
            <a:pPr lvl="1"/>
            <a:r>
              <a:rPr lang="en-US" dirty="0" smtClean="0"/>
              <a:t>Variability </a:t>
            </a:r>
            <a:r>
              <a:rPr lang="en-US" dirty="0"/>
              <a:t>within species, between </a:t>
            </a:r>
            <a:r>
              <a:rPr lang="en-US" dirty="0" smtClean="0"/>
              <a:t>species</a:t>
            </a:r>
          </a:p>
          <a:p>
            <a:pPr lvl="1"/>
            <a:r>
              <a:rPr lang="en-US" dirty="0" smtClean="0"/>
              <a:t>Between ecosystems</a:t>
            </a:r>
          </a:p>
          <a:p>
            <a:pPr lvl="1"/>
            <a:r>
              <a:rPr lang="en-US" dirty="0" smtClean="0"/>
              <a:t>Measure </a:t>
            </a:r>
            <a:r>
              <a:rPr lang="en-US" dirty="0"/>
              <a:t>of </a:t>
            </a:r>
            <a:r>
              <a:rPr lang="en-US" dirty="0" smtClean="0"/>
              <a:t>variety </a:t>
            </a:r>
            <a:r>
              <a:rPr lang="en-US" dirty="0"/>
              <a:t>of organisms </a:t>
            </a:r>
            <a:r>
              <a:rPr lang="en-US" dirty="0" smtClean="0"/>
              <a:t>present</a:t>
            </a:r>
          </a:p>
          <a:p>
            <a:pPr lvl="1"/>
            <a:r>
              <a:rPr lang="en-US" dirty="0" smtClean="0"/>
              <a:t>All </a:t>
            </a:r>
            <a:r>
              <a:rPr lang="en-US" dirty="0"/>
              <a:t>living organisms that require non-living </a:t>
            </a:r>
            <a:r>
              <a:rPr lang="en-US" dirty="0" smtClean="0"/>
              <a:t>components</a:t>
            </a:r>
          </a:p>
          <a:p>
            <a:pPr lvl="1"/>
            <a:r>
              <a:rPr lang="en-US" dirty="0" smtClean="0"/>
              <a:t>To exist,</a:t>
            </a:r>
            <a:r>
              <a:rPr lang="en-US" b="1" dirty="0" smtClean="0">
                <a:solidFill>
                  <a:srgbClr val="0000FF"/>
                </a:solidFill>
              </a:rPr>
              <a:t> SEE FIGURE 14-1, NEXT SLIDE </a:t>
            </a:r>
            <a:endParaRPr lang="en-US" b="1" dirty="0">
              <a:solidFill>
                <a:srgbClr val="0000FF"/>
              </a:solidFill>
            </a:endParaRPr>
          </a:p>
        </p:txBody>
      </p:sp>
      <p:sp>
        <p:nvSpPr>
          <p:cNvPr id="4" name="Slide Number Placeholder 3"/>
          <p:cNvSpPr>
            <a:spLocks noGrp="1"/>
          </p:cNvSpPr>
          <p:nvPr>
            <p:ph type="sldNum" sz="quarter" idx="12"/>
          </p:nvPr>
        </p:nvSpPr>
        <p:spPr/>
        <p:txBody>
          <a:bodyPr/>
          <a:lstStyle/>
          <a:p>
            <a:fld id="{200B2350-5261-4F5C-9DF5-EF0D264FC8D2}" type="slidenum">
              <a:rPr lang="en-US" smtClean="0"/>
              <a:pPr/>
              <a:t>7</a:t>
            </a:fld>
            <a:endParaRPr lang="en-US" dirty="0"/>
          </a:p>
        </p:txBody>
      </p:sp>
    </p:spTree>
    <p:extLst>
      <p:ext uri="{BB962C8B-B14F-4D97-AF65-F5344CB8AC3E}">
        <p14:creationId xmlns:p14="http://schemas.microsoft.com/office/powerpoint/2010/main" val="263893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QUESTION 7: </a:t>
            </a:r>
            <a:endParaRPr lang="en-US" dirty="0">
              <a:solidFill>
                <a:srgbClr val="F8F9D3"/>
              </a:solidFill>
            </a:endParaRPr>
          </a:p>
        </p:txBody>
      </p:sp>
      <p:sp>
        <p:nvSpPr>
          <p:cNvPr id="3" name="Rectangle 2"/>
          <p:cNvSpPr/>
          <p:nvPr/>
        </p:nvSpPr>
        <p:spPr>
          <a:xfrm>
            <a:off x="152400" y="1447800"/>
            <a:ext cx="8991600" cy="2677656"/>
          </a:xfrm>
          <a:prstGeom prst="rect">
            <a:avLst/>
          </a:prstGeom>
        </p:spPr>
        <p:txBody>
          <a:bodyPr wrap="square">
            <a:spAutoFit/>
          </a:bodyPr>
          <a:lstStyle/>
          <a:p>
            <a:r>
              <a:rPr lang="en-US" sz="2800" dirty="0" smtClean="0">
                <a:solidFill>
                  <a:srgbClr val="000000"/>
                </a:solidFill>
              </a:rPr>
              <a:t>Which of these is farm </a:t>
            </a:r>
            <a:r>
              <a:rPr lang="en-US" sz="2800" dirty="0">
                <a:solidFill>
                  <a:srgbClr val="000000"/>
                </a:solidFill>
              </a:rPr>
              <a:t>applied water </a:t>
            </a:r>
            <a:r>
              <a:rPr lang="en-US" sz="2800" dirty="0" smtClean="0">
                <a:solidFill>
                  <a:srgbClr val="000000"/>
                </a:solidFill>
              </a:rPr>
              <a:t>use that refers </a:t>
            </a:r>
            <a:r>
              <a:rPr lang="en-US" sz="2800" dirty="0">
                <a:solidFill>
                  <a:srgbClr val="000000"/>
                </a:solidFill>
              </a:rPr>
              <a:t>to estimates of the quantity of water applied to the </a:t>
            </a:r>
            <a:r>
              <a:rPr lang="en-US" sz="2800" dirty="0" smtClean="0">
                <a:solidFill>
                  <a:srgbClr val="000000"/>
                </a:solidFill>
              </a:rPr>
              <a:t>field?</a:t>
            </a:r>
            <a:endParaRPr lang="en-US" sz="2800" dirty="0">
              <a:solidFill>
                <a:srgbClr val="000000"/>
              </a:solidFill>
            </a:endParaRPr>
          </a:p>
          <a:p>
            <a:pPr marL="514350" indent="-514350">
              <a:buAutoNum type="alphaLcPeriod"/>
            </a:pPr>
            <a:r>
              <a:rPr lang="en-US" sz="2800" dirty="0" smtClean="0">
                <a:solidFill>
                  <a:srgbClr val="000000"/>
                </a:solidFill>
              </a:rPr>
              <a:t>Water Source</a:t>
            </a:r>
          </a:p>
          <a:p>
            <a:pPr marL="514350" indent="-514350">
              <a:buAutoNum type="alphaLcPeriod" startAt="2"/>
            </a:pPr>
            <a:r>
              <a:rPr lang="en-US" sz="2800" dirty="0" smtClean="0">
                <a:solidFill>
                  <a:srgbClr val="000000"/>
                </a:solidFill>
              </a:rPr>
              <a:t>Applied Water</a:t>
            </a:r>
          </a:p>
          <a:p>
            <a:pPr marL="514350" indent="-514350">
              <a:buAutoNum type="alphaLcPeriod" startAt="2"/>
            </a:pPr>
            <a:r>
              <a:rPr lang="en-US" sz="2800" dirty="0" smtClean="0">
                <a:solidFill>
                  <a:srgbClr val="000000"/>
                </a:solidFill>
              </a:rPr>
              <a:t>Consumptive Water</a:t>
            </a:r>
          </a:p>
          <a:p>
            <a:pPr marL="514350" indent="-514350">
              <a:buAutoNum type="alphaLcPeriod" startAt="2"/>
            </a:pPr>
            <a:r>
              <a:rPr lang="en-US" sz="2800" dirty="0" smtClean="0">
                <a:solidFill>
                  <a:srgbClr val="000000"/>
                </a:solidFill>
              </a:rPr>
              <a:t>Run water</a:t>
            </a:r>
            <a:endParaRPr lang="en-US" sz="2800" dirty="0">
              <a:solidFill>
                <a:srgbClr val="000000"/>
              </a:solidFill>
            </a:endParaRPr>
          </a:p>
        </p:txBody>
      </p:sp>
      <p:sp>
        <p:nvSpPr>
          <p:cNvPr id="4" name="Slide Number Placeholder 3"/>
          <p:cNvSpPr>
            <a:spLocks noGrp="1"/>
          </p:cNvSpPr>
          <p:nvPr>
            <p:ph type="sldNum" sz="quarter" idx="12"/>
          </p:nvPr>
        </p:nvSpPr>
        <p:spPr>
          <a:xfrm>
            <a:off x="8469312" y="0"/>
            <a:ext cx="674688" cy="295952"/>
          </a:xfrm>
        </p:spPr>
        <p:txBody>
          <a:bodyPr/>
          <a:lstStyle/>
          <a:p>
            <a:fld id="{200B2350-5261-4F5C-9DF5-EF0D264FC8D2}" type="slidenum">
              <a:rPr lang="en-US" smtClean="0"/>
              <a:pPr/>
              <a:t>70</a:t>
            </a:fld>
            <a:endParaRPr lang="en-US" dirty="0"/>
          </a:p>
        </p:txBody>
      </p:sp>
    </p:spTree>
    <p:extLst>
      <p:ext uri="{BB962C8B-B14F-4D97-AF65-F5344CB8AC3E}">
        <p14:creationId xmlns:p14="http://schemas.microsoft.com/office/powerpoint/2010/main" val="3869353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ANSWER 7:</a:t>
            </a:r>
            <a:endParaRPr lang="en-US" sz="3200" dirty="0">
              <a:solidFill>
                <a:srgbClr val="F8F9D3"/>
              </a:solidFill>
            </a:endParaRPr>
          </a:p>
        </p:txBody>
      </p:sp>
      <p:sp>
        <p:nvSpPr>
          <p:cNvPr id="6" name="Rectangle 5"/>
          <p:cNvSpPr/>
          <p:nvPr/>
        </p:nvSpPr>
        <p:spPr>
          <a:xfrm>
            <a:off x="286265" y="1855161"/>
            <a:ext cx="8534400" cy="707886"/>
          </a:xfrm>
          <a:prstGeom prst="rect">
            <a:avLst/>
          </a:prstGeom>
        </p:spPr>
        <p:txBody>
          <a:bodyPr wrap="square">
            <a:spAutoFit/>
          </a:bodyPr>
          <a:lstStyle/>
          <a:p>
            <a:r>
              <a:rPr lang="en-US" sz="4000" dirty="0">
                <a:solidFill>
                  <a:srgbClr val="000000"/>
                </a:solidFill>
              </a:rPr>
              <a:t>Applied </a:t>
            </a:r>
            <a:r>
              <a:rPr lang="en-US" sz="4000" dirty="0" smtClean="0">
                <a:solidFill>
                  <a:srgbClr val="000000"/>
                </a:solidFill>
              </a:rPr>
              <a:t>Water</a:t>
            </a:r>
            <a:endParaRPr lang="en-US" sz="4000" dirty="0">
              <a:solidFill>
                <a:srgbClr val="000000"/>
              </a:solidFill>
            </a:endParaRPr>
          </a:p>
        </p:txBody>
      </p:sp>
      <p:sp>
        <p:nvSpPr>
          <p:cNvPr id="3" name="Slide Number Placeholder 2"/>
          <p:cNvSpPr>
            <a:spLocks noGrp="1"/>
          </p:cNvSpPr>
          <p:nvPr>
            <p:ph type="sldNum" sz="quarter" idx="12"/>
          </p:nvPr>
        </p:nvSpPr>
        <p:spPr>
          <a:xfrm>
            <a:off x="8469312" y="0"/>
            <a:ext cx="674688" cy="295952"/>
          </a:xfrm>
        </p:spPr>
        <p:txBody>
          <a:bodyPr/>
          <a:lstStyle/>
          <a:p>
            <a:fld id="{200B2350-5261-4F5C-9DF5-EF0D264FC8D2}" type="slidenum">
              <a:rPr lang="en-US" smtClean="0"/>
              <a:pPr/>
              <a:t>71</a:t>
            </a:fld>
            <a:endParaRPr lang="en-US" dirty="0"/>
          </a:p>
        </p:txBody>
      </p:sp>
    </p:spTree>
    <p:extLst>
      <p:ext uri="{BB962C8B-B14F-4D97-AF65-F5344CB8AC3E}">
        <p14:creationId xmlns:p14="http://schemas.microsoft.com/office/powerpoint/2010/main" val="1889657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3350" y="304800"/>
            <a:ext cx="5181600" cy="1097280"/>
          </a:xfrm>
        </p:spPr>
        <p:txBody>
          <a:bodyPr/>
          <a:lstStyle/>
          <a:p>
            <a:r>
              <a:rPr lang="en-US" sz="3600" dirty="0" smtClean="0"/>
              <a:t>STUDENT ACTIVITY 3.</a:t>
            </a:r>
            <a:endParaRPr lang="en-US" sz="3600" dirty="0"/>
          </a:p>
        </p:txBody>
      </p:sp>
      <p:sp>
        <p:nvSpPr>
          <p:cNvPr id="5" name="TextBox 4"/>
          <p:cNvSpPr txBox="1"/>
          <p:nvPr/>
        </p:nvSpPr>
        <p:spPr>
          <a:xfrm>
            <a:off x="381000" y="1676400"/>
            <a:ext cx="8305800" cy="954107"/>
          </a:xfrm>
          <a:prstGeom prst="rect">
            <a:avLst/>
          </a:prstGeom>
          <a:noFill/>
        </p:spPr>
        <p:txBody>
          <a:bodyPr wrap="square" rtlCol="0">
            <a:spAutoFit/>
          </a:bodyPr>
          <a:lstStyle/>
          <a:p>
            <a:r>
              <a:rPr lang="en-US" sz="2800" b="1" dirty="0" smtClean="0">
                <a:solidFill>
                  <a:srgbClr val="0000FF"/>
                </a:solidFill>
              </a:rPr>
              <a:t>Download WORD file</a:t>
            </a:r>
            <a:r>
              <a:rPr lang="en-US" sz="2800" b="1" dirty="0" smtClean="0"/>
              <a:t>: </a:t>
            </a:r>
            <a:r>
              <a:rPr lang="en-US" sz="2800" b="1" dirty="0"/>
              <a:t>Water testing with pH meter</a:t>
            </a:r>
            <a:endParaRPr lang="en-US" sz="2800" b="1" dirty="0" smtClean="0"/>
          </a:p>
        </p:txBody>
      </p:sp>
      <p:pic>
        <p:nvPicPr>
          <p:cNvPr id="6" name="Picture 5"/>
          <p:cNvPicPr>
            <a:picLocks noChangeAspect="1"/>
          </p:cNvPicPr>
          <p:nvPr/>
        </p:nvPicPr>
        <p:blipFill>
          <a:blip r:embed="rId2"/>
          <a:stretch>
            <a:fillRect/>
          </a:stretch>
        </p:blipFill>
        <p:spPr>
          <a:xfrm>
            <a:off x="152400" y="175887"/>
            <a:ext cx="2106108" cy="1160252"/>
          </a:xfrm>
          <a:prstGeom prst="rect">
            <a:avLst/>
          </a:prstGeom>
        </p:spPr>
      </p:pic>
      <p:pic>
        <p:nvPicPr>
          <p:cNvPr id="7" name="Picture 6"/>
          <p:cNvPicPr>
            <a:picLocks noChangeAspect="1"/>
          </p:cNvPicPr>
          <p:nvPr/>
        </p:nvPicPr>
        <p:blipFill>
          <a:blip r:embed="rId3"/>
          <a:stretch>
            <a:fillRect/>
          </a:stretch>
        </p:blipFill>
        <p:spPr>
          <a:xfrm>
            <a:off x="2209800" y="175887"/>
            <a:ext cx="1266825" cy="1147722"/>
          </a:xfrm>
          <a:prstGeom prst="rect">
            <a:avLst/>
          </a:prstGeom>
        </p:spPr>
      </p:pic>
      <p:sp>
        <p:nvSpPr>
          <p:cNvPr id="3" name="Slide Number Placeholder 2"/>
          <p:cNvSpPr>
            <a:spLocks noGrp="1"/>
          </p:cNvSpPr>
          <p:nvPr>
            <p:ph type="sldNum" sz="quarter" idx="12"/>
          </p:nvPr>
        </p:nvSpPr>
        <p:spPr>
          <a:xfrm>
            <a:off x="8469312" y="0"/>
            <a:ext cx="674688" cy="295952"/>
          </a:xfrm>
        </p:spPr>
        <p:txBody>
          <a:bodyPr/>
          <a:lstStyle/>
          <a:p>
            <a:fld id="{200B2350-5261-4F5C-9DF5-EF0D264FC8D2}" type="slidenum">
              <a:rPr lang="en-US" smtClean="0"/>
              <a:pPr/>
              <a:t>72</a:t>
            </a:fld>
            <a:endParaRPr lang="en-US" dirty="0"/>
          </a:p>
        </p:txBody>
      </p:sp>
    </p:spTree>
    <p:extLst>
      <p:ext uri="{BB962C8B-B14F-4D97-AF65-F5344CB8AC3E}">
        <p14:creationId xmlns:p14="http://schemas.microsoft.com/office/powerpoint/2010/main" val="3505564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3350" y="304800"/>
            <a:ext cx="5181600" cy="1097280"/>
          </a:xfrm>
        </p:spPr>
        <p:txBody>
          <a:bodyPr/>
          <a:lstStyle/>
          <a:p>
            <a:r>
              <a:rPr lang="en-US" sz="3600" dirty="0" smtClean="0"/>
              <a:t>STUDENT ACTIVITY 1.</a:t>
            </a:r>
            <a:endParaRPr lang="en-US" sz="3600" dirty="0"/>
          </a:p>
        </p:txBody>
      </p:sp>
      <p:sp>
        <p:nvSpPr>
          <p:cNvPr id="5" name="TextBox 4"/>
          <p:cNvSpPr txBox="1"/>
          <p:nvPr/>
        </p:nvSpPr>
        <p:spPr>
          <a:xfrm>
            <a:off x="381000" y="1676400"/>
            <a:ext cx="8305800" cy="954107"/>
          </a:xfrm>
          <a:prstGeom prst="rect">
            <a:avLst/>
          </a:prstGeom>
          <a:noFill/>
        </p:spPr>
        <p:txBody>
          <a:bodyPr wrap="square" rtlCol="0">
            <a:spAutoFit/>
          </a:bodyPr>
          <a:lstStyle/>
          <a:p>
            <a:r>
              <a:rPr lang="en-US" sz="2800" b="1" dirty="0" smtClean="0">
                <a:solidFill>
                  <a:srgbClr val="0000FF"/>
                </a:solidFill>
              </a:rPr>
              <a:t>Download WORD file</a:t>
            </a:r>
            <a:r>
              <a:rPr lang="en-US" sz="2800" b="1" dirty="0" smtClean="0"/>
              <a:t>: </a:t>
            </a:r>
            <a:r>
              <a:rPr lang="en-US" sz="2800" b="1" dirty="0"/>
              <a:t>Cutting Losses in the Supply Chain</a:t>
            </a:r>
            <a:endParaRPr lang="en-US" sz="2800" b="1" dirty="0" smtClean="0"/>
          </a:p>
        </p:txBody>
      </p:sp>
      <p:pic>
        <p:nvPicPr>
          <p:cNvPr id="6" name="Picture 5"/>
          <p:cNvPicPr>
            <a:picLocks noChangeAspect="1"/>
          </p:cNvPicPr>
          <p:nvPr/>
        </p:nvPicPr>
        <p:blipFill>
          <a:blip r:embed="rId2"/>
          <a:stretch>
            <a:fillRect/>
          </a:stretch>
        </p:blipFill>
        <p:spPr>
          <a:xfrm>
            <a:off x="152400" y="175887"/>
            <a:ext cx="2106108" cy="1160252"/>
          </a:xfrm>
          <a:prstGeom prst="rect">
            <a:avLst/>
          </a:prstGeom>
        </p:spPr>
      </p:pic>
      <p:pic>
        <p:nvPicPr>
          <p:cNvPr id="7" name="Picture 6"/>
          <p:cNvPicPr>
            <a:picLocks noChangeAspect="1"/>
          </p:cNvPicPr>
          <p:nvPr/>
        </p:nvPicPr>
        <p:blipFill>
          <a:blip r:embed="rId3"/>
          <a:stretch>
            <a:fillRect/>
          </a:stretch>
        </p:blipFill>
        <p:spPr>
          <a:xfrm>
            <a:off x="2209800" y="175887"/>
            <a:ext cx="1266825" cy="1147722"/>
          </a:xfrm>
          <a:prstGeom prst="rect">
            <a:avLst/>
          </a:prstGeom>
        </p:spPr>
      </p:pic>
      <p:sp>
        <p:nvSpPr>
          <p:cNvPr id="3" name="Slide Number Placeholder 2"/>
          <p:cNvSpPr>
            <a:spLocks noGrp="1"/>
          </p:cNvSpPr>
          <p:nvPr>
            <p:ph type="sldNum" sz="quarter" idx="12"/>
          </p:nvPr>
        </p:nvSpPr>
        <p:spPr>
          <a:xfrm>
            <a:off x="8469312" y="0"/>
            <a:ext cx="674688" cy="295952"/>
          </a:xfrm>
        </p:spPr>
        <p:txBody>
          <a:bodyPr/>
          <a:lstStyle/>
          <a:p>
            <a:fld id="{200B2350-5261-4F5C-9DF5-EF0D264FC8D2}" type="slidenum">
              <a:rPr lang="en-US" smtClean="0"/>
              <a:pPr/>
              <a:t>73</a:t>
            </a:fld>
            <a:endParaRPr lang="en-US" dirty="0"/>
          </a:p>
        </p:txBody>
      </p:sp>
    </p:spTree>
    <p:extLst>
      <p:ext uri="{BB962C8B-B14F-4D97-AF65-F5344CB8AC3E}">
        <p14:creationId xmlns:p14="http://schemas.microsoft.com/office/powerpoint/2010/main" val="4025494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 (1 of 4)</a:t>
            </a:r>
            <a:endParaRPr lang="en-US" sz="3600" dirty="0"/>
          </a:p>
        </p:txBody>
      </p:sp>
      <p:sp>
        <p:nvSpPr>
          <p:cNvPr id="46083" name="Content Placeholder 2"/>
          <p:cNvSpPr>
            <a:spLocks noGrp="1"/>
          </p:cNvSpPr>
          <p:nvPr>
            <p:ph idx="1"/>
          </p:nvPr>
        </p:nvSpPr>
        <p:spPr>
          <a:xfrm>
            <a:off x="228600" y="1371600"/>
            <a:ext cx="8686800" cy="4678363"/>
          </a:xfrm>
        </p:spPr>
        <p:txBody>
          <a:bodyPr/>
          <a:lstStyle/>
          <a:p>
            <a:pPr marL="457200" indent="-457200">
              <a:buFont typeface="+mj-lt"/>
              <a:buAutoNum type="arabicPeriod"/>
            </a:pPr>
            <a:r>
              <a:rPr lang="en-US" sz="2200" dirty="0" smtClean="0"/>
              <a:t>An </a:t>
            </a:r>
            <a:r>
              <a:rPr lang="en-US" sz="2200" dirty="0"/>
              <a:t>ecological footprint is the impact of a person or community on the environment (Ecosystem) articulated as the amount of land required to sustain their use of natural resources.  </a:t>
            </a:r>
          </a:p>
          <a:p>
            <a:pPr marL="457200" indent="-457200">
              <a:buFont typeface="+mj-lt"/>
              <a:buAutoNum type="arabicPeriod"/>
            </a:pPr>
            <a:r>
              <a:rPr lang="en-US" sz="2200" dirty="0" smtClean="0"/>
              <a:t>Food's </a:t>
            </a:r>
            <a:r>
              <a:rPr lang="en-US" sz="2200" dirty="0"/>
              <a:t>carbon footprint is the greenhouse gas emissions produced by growing, rearing, farming, processing, transporting, storing, cooking and disposing of the food you eat.  We need a short food supply chain to be able to supply and dispose of the food we need.</a:t>
            </a:r>
          </a:p>
          <a:p>
            <a:pPr marL="457200" indent="-457200">
              <a:buFont typeface="+mj-lt"/>
              <a:buAutoNum type="arabicPeriod"/>
            </a:pPr>
            <a:r>
              <a:rPr lang="en-US" sz="2200" dirty="0" smtClean="0"/>
              <a:t>Ecological </a:t>
            </a:r>
            <a:r>
              <a:rPr lang="en-US" sz="2200" dirty="0"/>
              <a:t>footprint analysis is used around the Earth as a measure of environmental sustainability.   </a:t>
            </a:r>
          </a:p>
          <a:p>
            <a:pPr marL="457200" indent="-457200">
              <a:buFont typeface="+mj-lt"/>
              <a:buAutoNum type="arabicPeriod"/>
            </a:pPr>
            <a:r>
              <a:rPr lang="en-US" sz="2200" dirty="0" smtClean="0"/>
              <a:t>Changing </a:t>
            </a:r>
            <a:r>
              <a:rPr lang="en-US" sz="2200" dirty="0"/>
              <a:t>the foods that we grow and how we grow them can have a big impact on our ecological footprint along with improving water and land sustainability.</a:t>
            </a:r>
          </a:p>
          <a:p>
            <a:pPr marL="457200" indent="-457200">
              <a:buFont typeface="+mj-lt"/>
              <a:buAutoNum type="arabicPeriod"/>
            </a:pPr>
            <a:endParaRPr lang="en-US" sz="2000" dirty="0"/>
          </a:p>
        </p:txBody>
      </p:sp>
      <p:sp>
        <p:nvSpPr>
          <p:cNvPr id="3" name="Slide Number Placeholder 2"/>
          <p:cNvSpPr>
            <a:spLocks noGrp="1"/>
          </p:cNvSpPr>
          <p:nvPr>
            <p:ph type="sldNum" sz="quarter" idx="12"/>
          </p:nvPr>
        </p:nvSpPr>
        <p:spPr/>
        <p:txBody>
          <a:bodyPr/>
          <a:lstStyle/>
          <a:p>
            <a:fld id="{200B2350-5261-4F5C-9DF5-EF0D264FC8D2}" type="slidenum">
              <a:rPr lang="en-US" smtClean="0"/>
              <a:pPr/>
              <a:t>74</a:t>
            </a:fld>
            <a:endParaRPr lang="en-US" dirty="0"/>
          </a:p>
        </p:txBody>
      </p:sp>
    </p:spTree>
    <p:extLst>
      <p:ext uri="{BB962C8B-B14F-4D97-AF65-F5344CB8AC3E}">
        <p14:creationId xmlns:p14="http://schemas.microsoft.com/office/powerpoint/2010/main" val="393906946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 (2 of 4)</a:t>
            </a:r>
            <a:endParaRPr lang="en-US" sz="3600" dirty="0"/>
          </a:p>
        </p:txBody>
      </p:sp>
      <p:sp>
        <p:nvSpPr>
          <p:cNvPr id="47107" name="Content Placeholder 2"/>
          <p:cNvSpPr>
            <a:spLocks noGrp="1"/>
          </p:cNvSpPr>
          <p:nvPr>
            <p:ph idx="1"/>
          </p:nvPr>
        </p:nvSpPr>
        <p:spPr>
          <a:xfrm>
            <a:off x="228600" y="1447800"/>
            <a:ext cx="8763000" cy="4525963"/>
          </a:xfrm>
        </p:spPr>
        <p:txBody>
          <a:bodyPr/>
          <a:lstStyle/>
          <a:p>
            <a:pPr marL="514350" indent="-514350">
              <a:buFont typeface="+mj-lt"/>
              <a:buAutoNum type="arabicPeriod" startAt="5"/>
            </a:pPr>
            <a:r>
              <a:rPr lang="en-US" sz="2000" dirty="0" smtClean="0"/>
              <a:t>Biodiversity </a:t>
            </a:r>
            <a:r>
              <a:rPr lang="en-US" sz="2000" dirty="0"/>
              <a:t>is the variety and variability of life on Earth.  It is a very widely used definition in terms of the variability: within species, between species, and between ecosystems.  It is a measure of the variety of organisms present in different ecosystems,</a:t>
            </a:r>
          </a:p>
          <a:p>
            <a:pPr marL="514350" indent="-514350">
              <a:buFont typeface="+mj-lt"/>
              <a:buAutoNum type="arabicPeriod" startAt="5"/>
            </a:pPr>
            <a:r>
              <a:rPr lang="en-US" sz="2000" dirty="0" smtClean="0"/>
              <a:t>An </a:t>
            </a:r>
            <a:r>
              <a:rPr lang="en-US" sz="2000" dirty="0"/>
              <a:t>ecosystem is a community of all living organisms that require non-living components to exist.  </a:t>
            </a:r>
          </a:p>
          <a:p>
            <a:pPr marL="514350" indent="-514350">
              <a:buFont typeface="+mj-lt"/>
              <a:buAutoNum type="arabicPeriod" startAt="5"/>
            </a:pPr>
            <a:r>
              <a:rPr lang="en-US" sz="2000" dirty="0" smtClean="0"/>
              <a:t>Biodiversity </a:t>
            </a:r>
            <a:r>
              <a:rPr lang="en-US" sz="2000" dirty="0"/>
              <a:t>can refer to genetic variation, ecosystem variation, or species variation (# of species) within an area, biome, or planet.  The number and variety of plants, animals and other organisms that exist is known as biodiversity.  </a:t>
            </a:r>
          </a:p>
          <a:p>
            <a:pPr marL="514350" indent="-514350">
              <a:buFont typeface="+mj-lt"/>
              <a:buAutoNum type="arabicPeriod" startAt="5"/>
            </a:pPr>
            <a:r>
              <a:rPr lang="en-US" sz="2000" dirty="0" smtClean="0"/>
              <a:t>Monoculture </a:t>
            </a:r>
            <a:r>
              <a:rPr lang="en-US" sz="2000" dirty="0"/>
              <a:t>a form of agricultural biodiversity, which is the agricultural practice of producing or growing a single crop, plant, or livestock species, variety, or breed in a field or farming system at a time. </a:t>
            </a:r>
          </a:p>
        </p:txBody>
      </p:sp>
      <p:sp>
        <p:nvSpPr>
          <p:cNvPr id="3" name="Slide Number Placeholder 2"/>
          <p:cNvSpPr>
            <a:spLocks noGrp="1"/>
          </p:cNvSpPr>
          <p:nvPr>
            <p:ph type="sldNum" sz="quarter" idx="12"/>
          </p:nvPr>
        </p:nvSpPr>
        <p:spPr/>
        <p:txBody>
          <a:bodyPr/>
          <a:lstStyle/>
          <a:p>
            <a:fld id="{200B2350-5261-4F5C-9DF5-EF0D264FC8D2}" type="slidenum">
              <a:rPr lang="en-US" smtClean="0"/>
              <a:pPr/>
              <a:t>75</a:t>
            </a:fld>
            <a:endParaRPr lang="en-US" dirty="0"/>
          </a:p>
        </p:txBody>
      </p:sp>
    </p:spTree>
    <p:extLst>
      <p:ext uri="{BB962C8B-B14F-4D97-AF65-F5344CB8AC3E}">
        <p14:creationId xmlns:p14="http://schemas.microsoft.com/office/powerpoint/2010/main" val="61647301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 (3 of 4)</a:t>
            </a:r>
            <a:endParaRPr lang="en-US" sz="3600" dirty="0"/>
          </a:p>
        </p:txBody>
      </p:sp>
      <p:sp>
        <p:nvSpPr>
          <p:cNvPr id="47107" name="Content Placeholder 2"/>
          <p:cNvSpPr>
            <a:spLocks noGrp="1"/>
          </p:cNvSpPr>
          <p:nvPr>
            <p:ph idx="1"/>
          </p:nvPr>
        </p:nvSpPr>
        <p:spPr>
          <a:xfrm>
            <a:off x="228600" y="1524000"/>
            <a:ext cx="8839200" cy="4648200"/>
          </a:xfrm>
        </p:spPr>
        <p:txBody>
          <a:bodyPr/>
          <a:lstStyle/>
          <a:p>
            <a:pPr marL="457200" indent="-457200">
              <a:buFont typeface="+mj-lt"/>
              <a:buAutoNum type="arabicPeriod" startAt="9"/>
            </a:pPr>
            <a:r>
              <a:rPr lang="en-US" sz="1800" dirty="0" smtClean="0"/>
              <a:t>Photosynthesis </a:t>
            </a:r>
            <a:r>
              <a:rPr lang="en-US" sz="1800" dirty="0"/>
              <a:t>is a process used by plants and other organisms to convert light energy into chemical energy that can later be released to fuel the organisms' activities (energy transformation).  </a:t>
            </a:r>
          </a:p>
          <a:p>
            <a:pPr marL="457200" indent="-457200">
              <a:buFont typeface="+mj-lt"/>
              <a:buAutoNum type="arabicPeriod" startAt="9"/>
            </a:pPr>
            <a:r>
              <a:rPr lang="en-US" sz="1800" dirty="0" smtClean="0"/>
              <a:t>Nitrogen </a:t>
            </a:r>
            <a:r>
              <a:rPr lang="en-US" sz="1800" dirty="0"/>
              <a:t>fixation is a process in which nitrogen (N2) in the atmosphere is converted into ammonia (NH3).  </a:t>
            </a:r>
          </a:p>
          <a:p>
            <a:pPr marL="457200" indent="-457200">
              <a:buFont typeface="+mj-lt"/>
              <a:buAutoNum type="arabicPeriod" startAt="9"/>
            </a:pPr>
            <a:r>
              <a:rPr lang="en-US" sz="1800" dirty="0" smtClean="0"/>
              <a:t>The </a:t>
            </a:r>
            <a:r>
              <a:rPr lang="en-US" sz="1800" dirty="0"/>
              <a:t>Economics of Ecosystems and Biodiversity (TEEB) is an international initiative to bring attention to the global economic benefits of biodiversity, whose goal is to highlight the growing cost of biodiversity loss and ecosystem degradation and to draw together expertise from the fields of science, economics and policy to enable practical actions.  </a:t>
            </a:r>
          </a:p>
          <a:p>
            <a:pPr marL="457200" indent="-457200">
              <a:buFont typeface="+mj-lt"/>
              <a:buAutoNum type="arabicPeriod" startAt="9"/>
            </a:pPr>
            <a:r>
              <a:rPr lang="en-US" sz="1800" dirty="0" smtClean="0"/>
              <a:t>Drought </a:t>
            </a:r>
            <a:r>
              <a:rPr lang="en-US" sz="1800" dirty="0"/>
              <a:t>tolerance refers to the degree to which plants are adapted to arid or drought conditions to avoid unnecessary water irrigation, which improves water sustainability.  Drought tolerance is aided by planting drought tolerant plants.  Some crops and varieties require less water than others once they are established and are referred to as drought-tolerant crop species. </a:t>
            </a:r>
          </a:p>
        </p:txBody>
      </p:sp>
      <p:sp>
        <p:nvSpPr>
          <p:cNvPr id="3" name="Slide Number Placeholder 2"/>
          <p:cNvSpPr>
            <a:spLocks noGrp="1"/>
          </p:cNvSpPr>
          <p:nvPr>
            <p:ph type="sldNum" sz="quarter" idx="12"/>
          </p:nvPr>
        </p:nvSpPr>
        <p:spPr/>
        <p:txBody>
          <a:bodyPr/>
          <a:lstStyle/>
          <a:p>
            <a:fld id="{200B2350-5261-4F5C-9DF5-EF0D264FC8D2}" type="slidenum">
              <a:rPr lang="en-US" smtClean="0"/>
              <a:pPr/>
              <a:t>76</a:t>
            </a:fld>
            <a:endParaRPr lang="en-US" dirty="0"/>
          </a:p>
        </p:txBody>
      </p:sp>
    </p:spTree>
    <p:extLst>
      <p:ext uri="{BB962C8B-B14F-4D97-AF65-F5344CB8AC3E}">
        <p14:creationId xmlns:p14="http://schemas.microsoft.com/office/powerpoint/2010/main" val="237773939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 (4of 4)</a:t>
            </a:r>
            <a:endParaRPr lang="en-US" sz="3600" dirty="0"/>
          </a:p>
        </p:txBody>
      </p:sp>
      <p:sp>
        <p:nvSpPr>
          <p:cNvPr id="47107" name="Content Placeholder 2"/>
          <p:cNvSpPr>
            <a:spLocks noGrp="1"/>
          </p:cNvSpPr>
          <p:nvPr>
            <p:ph idx="1"/>
          </p:nvPr>
        </p:nvSpPr>
        <p:spPr>
          <a:xfrm>
            <a:off x="228600" y="1524000"/>
            <a:ext cx="8839200" cy="4648200"/>
          </a:xfrm>
        </p:spPr>
        <p:txBody>
          <a:bodyPr/>
          <a:lstStyle/>
          <a:p>
            <a:pPr marL="457200" indent="-457200">
              <a:buFont typeface="+mj-lt"/>
              <a:buAutoNum type="arabicPeriod" startAt="13"/>
            </a:pPr>
            <a:r>
              <a:rPr lang="en-US" sz="1800" dirty="0" smtClean="0"/>
              <a:t>No-till </a:t>
            </a:r>
            <a:r>
              <a:rPr lang="en-US" sz="1800" dirty="0"/>
              <a:t>farming or direct drilling is a way of growing crops or pasture from year to year without disturbing the soil through tillage.  No-till is an agricultural technique which increases the amount of water (Water sustainability) that permeates the soil and increases organic matter retention and cycling of nutrients in the soil.  </a:t>
            </a:r>
          </a:p>
          <a:p>
            <a:pPr marL="457200" indent="-457200">
              <a:buFont typeface="+mj-lt"/>
              <a:buAutoNum type="arabicPeriod" startAt="13"/>
            </a:pPr>
            <a:r>
              <a:rPr lang="en-US" sz="1800" dirty="0" smtClean="0"/>
              <a:t>Soil </a:t>
            </a:r>
            <a:r>
              <a:rPr lang="en-US" sz="1800" dirty="0"/>
              <a:t>steaming is a farming technique that sterilizes soil with steam in open fields or greenhouses.</a:t>
            </a:r>
          </a:p>
          <a:p>
            <a:pPr marL="457200" indent="-457200">
              <a:buFont typeface="+mj-lt"/>
              <a:buAutoNum type="arabicPeriod" startAt="13"/>
            </a:pPr>
            <a:r>
              <a:rPr lang="en-US" sz="1800" dirty="0" smtClean="0"/>
              <a:t>A </a:t>
            </a:r>
            <a:r>
              <a:rPr lang="en-US" sz="1800" dirty="0"/>
              <a:t>genetically modified organism (GMO) is any organism whose genetic material has been altered using genetic engineering techniques and used to produce genetically modified foods.</a:t>
            </a:r>
          </a:p>
          <a:p>
            <a:pPr marL="457200" indent="-457200">
              <a:buFont typeface="+mj-lt"/>
              <a:buAutoNum type="arabicPeriod" startAt="13"/>
            </a:pPr>
            <a:r>
              <a:rPr lang="en-US" sz="1800" dirty="0" smtClean="0"/>
              <a:t>Food </a:t>
            </a:r>
            <a:r>
              <a:rPr lang="en-US" sz="1800" dirty="0"/>
              <a:t>and agriculture are the largest consumers of water, requiring one hundred times more than we use for personal needs.</a:t>
            </a:r>
          </a:p>
          <a:p>
            <a:pPr marL="457200" indent="-457200">
              <a:buFont typeface="+mj-lt"/>
              <a:buAutoNum type="arabicPeriod" startAt="13"/>
            </a:pPr>
            <a:r>
              <a:rPr lang="en-US" sz="1800" dirty="0" smtClean="0"/>
              <a:t>The </a:t>
            </a:r>
            <a:r>
              <a:rPr lang="en-US" sz="1800" dirty="0"/>
              <a:t>term peak water is similar to peak oil where the production or access to water will reach a peak and then drop.</a:t>
            </a:r>
          </a:p>
          <a:p>
            <a:pPr marL="457200" indent="-457200">
              <a:buFont typeface="+mj-lt"/>
              <a:buAutoNum type="arabicPeriod" startAt="13"/>
            </a:pPr>
            <a:endParaRPr lang="en-US" sz="1800" dirty="0"/>
          </a:p>
        </p:txBody>
      </p:sp>
      <p:sp>
        <p:nvSpPr>
          <p:cNvPr id="3" name="Slide Number Placeholder 2"/>
          <p:cNvSpPr>
            <a:spLocks noGrp="1"/>
          </p:cNvSpPr>
          <p:nvPr>
            <p:ph type="sldNum" sz="quarter" idx="12"/>
          </p:nvPr>
        </p:nvSpPr>
        <p:spPr/>
        <p:txBody>
          <a:bodyPr/>
          <a:lstStyle/>
          <a:p>
            <a:fld id="{200B2350-5261-4F5C-9DF5-EF0D264FC8D2}" type="slidenum">
              <a:rPr lang="en-US" smtClean="0"/>
              <a:pPr/>
              <a:t>77</a:t>
            </a:fld>
            <a:endParaRPr lang="en-US" dirty="0"/>
          </a:p>
        </p:txBody>
      </p:sp>
    </p:spTree>
    <p:extLst>
      <p:ext uri="{BB962C8B-B14F-4D97-AF65-F5344CB8AC3E}">
        <p14:creationId xmlns:p14="http://schemas.microsoft.com/office/powerpoint/2010/main" val="3696553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FIGURE 14-1 Biodiversity</a:t>
            </a:r>
            <a:endParaRPr lang="en-US" dirty="0"/>
          </a:p>
        </p:txBody>
      </p:sp>
      <p:pic>
        <p:nvPicPr>
          <p:cNvPr id="5" name="Content Placeholder 4"/>
          <p:cNvPicPr>
            <a:picLocks noGrp="1" noChangeAspect="1"/>
          </p:cNvPicPr>
          <p:nvPr>
            <p:ph idx="1"/>
          </p:nvPr>
        </p:nvPicPr>
        <p:blipFill>
          <a:blip r:embed="rId2"/>
          <a:stretch>
            <a:fillRect/>
          </a:stretch>
        </p:blipFill>
        <p:spPr>
          <a:xfrm>
            <a:off x="694604" y="1524000"/>
            <a:ext cx="7611196" cy="4648200"/>
          </a:xfrm>
          <a:prstGeom prst="rect">
            <a:avLst/>
          </a:prstGeom>
        </p:spPr>
      </p:pic>
      <p:sp>
        <p:nvSpPr>
          <p:cNvPr id="4" name="Slide Number Placeholder 3"/>
          <p:cNvSpPr>
            <a:spLocks noGrp="1"/>
          </p:cNvSpPr>
          <p:nvPr>
            <p:ph type="sldNum" sz="quarter" idx="12"/>
          </p:nvPr>
        </p:nvSpPr>
        <p:spPr/>
        <p:txBody>
          <a:bodyPr/>
          <a:lstStyle/>
          <a:p>
            <a:fld id="{200B2350-5261-4F5C-9DF5-EF0D264FC8D2}" type="slidenum">
              <a:rPr lang="en-US" smtClean="0"/>
              <a:pPr/>
              <a:t>8</a:t>
            </a:fld>
            <a:endParaRPr lang="en-US" dirty="0"/>
          </a:p>
        </p:txBody>
      </p:sp>
    </p:spTree>
    <p:extLst>
      <p:ext uri="{BB962C8B-B14F-4D97-AF65-F5344CB8AC3E}">
        <p14:creationId xmlns:p14="http://schemas.microsoft.com/office/powerpoint/2010/main" val="998200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QUESTION 2: </a:t>
            </a:r>
            <a:endParaRPr lang="en-US" dirty="0">
              <a:solidFill>
                <a:srgbClr val="F8F9D3"/>
              </a:solidFill>
            </a:endParaRPr>
          </a:p>
        </p:txBody>
      </p:sp>
      <p:sp>
        <p:nvSpPr>
          <p:cNvPr id="3" name="Rectangle 2"/>
          <p:cNvSpPr/>
          <p:nvPr/>
        </p:nvSpPr>
        <p:spPr>
          <a:xfrm>
            <a:off x="152400" y="1447800"/>
            <a:ext cx="8991600" cy="3416320"/>
          </a:xfrm>
          <a:prstGeom prst="rect">
            <a:avLst/>
          </a:prstGeom>
        </p:spPr>
        <p:txBody>
          <a:bodyPr wrap="square">
            <a:spAutoFit/>
          </a:bodyPr>
          <a:lstStyle/>
          <a:p>
            <a:r>
              <a:rPr lang="en-US" sz="3600" dirty="0" smtClean="0">
                <a:solidFill>
                  <a:srgbClr val="000000"/>
                </a:solidFill>
              </a:rPr>
              <a:t>Which </a:t>
            </a:r>
            <a:r>
              <a:rPr lang="en-US" sz="3600" dirty="0">
                <a:solidFill>
                  <a:srgbClr val="000000"/>
                </a:solidFill>
              </a:rPr>
              <a:t>of these is the impact of a person or community on the environment?</a:t>
            </a:r>
          </a:p>
          <a:p>
            <a:r>
              <a:rPr lang="en-US" sz="3600" dirty="0">
                <a:solidFill>
                  <a:srgbClr val="000000"/>
                </a:solidFill>
              </a:rPr>
              <a:t>a.	Habitat destruction</a:t>
            </a:r>
          </a:p>
          <a:p>
            <a:r>
              <a:rPr lang="en-US" sz="3600" dirty="0">
                <a:solidFill>
                  <a:srgbClr val="000000"/>
                </a:solidFill>
              </a:rPr>
              <a:t>b.	Ecosystem footprint</a:t>
            </a:r>
          </a:p>
          <a:p>
            <a:r>
              <a:rPr lang="en-US" sz="3600" dirty="0">
                <a:solidFill>
                  <a:srgbClr val="000000"/>
                </a:solidFill>
              </a:rPr>
              <a:t>c.	Carbon Footprint</a:t>
            </a:r>
          </a:p>
          <a:p>
            <a:r>
              <a:rPr lang="en-US" sz="3600" dirty="0">
                <a:solidFill>
                  <a:srgbClr val="000000"/>
                </a:solidFill>
              </a:rPr>
              <a:t>d.	Ecological </a:t>
            </a:r>
            <a:r>
              <a:rPr lang="en-US" sz="3600" dirty="0" smtClean="0">
                <a:solidFill>
                  <a:srgbClr val="000000"/>
                </a:solidFill>
              </a:rPr>
              <a:t>footprint</a:t>
            </a:r>
            <a:endParaRPr lang="en-US" sz="3600" dirty="0">
              <a:solidFill>
                <a:srgbClr val="000000"/>
              </a:solidFill>
            </a:endParaRPr>
          </a:p>
        </p:txBody>
      </p:sp>
      <p:sp>
        <p:nvSpPr>
          <p:cNvPr id="4" name="Slide Number Placeholder 3"/>
          <p:cNvSpPr>
            <a:spLocks noGrp="1"/>
          </p:cNvSpPr>
          <p:nvPr>
            <p:ph type="sldNum" sz="quarter" idx="12"/>
          </p:nvPr>
        </p:nvSpPr>
        <p:spPr>
          <a:xfrm>
            <a:off x="8469312" y="0"/>
            <a:ext cx="674688" cy="295952"/>
          </a:xfrm>
        </p:spPr>
        <p:txBody>
          <a:bodyPr/>
          <a:lstStyle/>
          <a:p>
            <a:fld id="{200B2350-5261-4F5C-9DF5-EF0D264FC8D2}" type="slidenum">
              <a:rPr lang="en-US" smtClean="0"/>
              <a:pPr/>
              <a:t>9</a:t>
            </a:fld>
            <a:endParaRPr lang="en-US" dirty="0"/>
          </a:p>
        </p:txBody>
      </p:sp>
    </p:spTree>
    <p:extLst>
      <p:ext uri="{BB962C8B-B14F-4D97-AF65-F5344CB8AC3E}">
        <p14:creationId xmlns:p14="http://schemas.microsoft.com/office/powerpoint/2010/main" val="2604566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8319</TotalTime>
  <Words>3447</Words>
  <Application>Microsoft Office PowerPoint</Application>
  <PresentationFormat>On-screen Show (4:3)</PresentationFormat>
  <Paragraphs>490</Paragraphs>
  <Slides>77</Slides>
  <Notes>3</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77</vt:i4>
      </vt:variant>
    </vt:vector>
  </HeadingPairs>
  <TitlesOfParts>
    <vt:vector size="83" baseType="lpstr">
      <vt:lpstr>Arial</vt:lpstr>
      <vt:lpstr>Cambria</vt:lpstr>
      <vt:lpstr>Times New Roman</vt:lpstr>
      <vt:lpstr>Verdana</vt:lpstr>
      <vt:lpstr>Wingdings</vt:lpstr>
      <vt:lpstr>508 Lecture</vt:lpstr>
      <vt:lpstr>Sustainability- Principles and Practices</vt:lpstr>
      <vt:lpstr>LEARNING OBJECTIVES</vt:lpstr>
      <vt:lpstr>INTRODUCTION</vt:lpstr>
      <vt:lpstr>ECOLOGICAL FOOTPRINT 1.</vt:lpstr>
      <vt:lpstr>ECOLOGICAL FOOTPRINT 2.</vt:lpstr>
      <vt:lpstr>ECOLOGICAL FOOTPRINT 3.</vt:lpstr>
      <vt:lpstr>BIODIVERSITY 1.</vt:lpstr>
      <vt:lpstr>FIGURE 14-1 Biodiversity</vt:lpstr>
      <vt:lpstr>QUESTION 2: </vt:lpstr>
      <vt:lpstr>ANSWER 2:</vt:lpstr>
      <vt:lpstr>FIGURE 14-2 Biodiversity Web refers to genetic variation, ecosystem variation, or species variation (# of species) within an area, biome, or planet. Number and variety of plants, animals and other organisms that exist is known as biodiversity.  Essential component of nature and species survival of humans by providing food, fuel, shelter, medicines and other elements. </vt:lpstr>
      <vt:lpstr>BIODIVERSITY 2.</vt:lpstr>
      <vt:lpstr>FREQUENTLY ASKED QUESTION?</vt:lpstr>
      <vt:lpstr>BIODIVERSITY 3.</vt:lpstr>
      <vt:lpstr>QUESTION 1: </vt:lpstr>
      <vt:lpstr>ANSWER 1:</vt:lpstr>
      <vt:lpstr>MONOCULTURE 1.</vt:lpstr>
      <vt:lpstr>FIGURE 14-3 Monoculture a form of agricultural diversity, which is the agricultural practice of producing or growing a single crop, plant</vt:lpstr>
      <vt:lpstr>MONOCULTURE 2.</vt:lpstr>
      <vt:lpstr>MONOCULTURE 3.</vt:lpstr>
      <vt:lpstr>QUESTION 3: </vt:lpstr>
      <vt:lpstr>ANSWER 3:</vt:lpstr>
      <vt:lpstr>STUDENT ACTIVITY 2.</vt:lpstr>
      <vt:lpstr> ECOSYSTEMS 1.</vt:lpstr>
      <vt:lpstr> Figure 14-5 ecosystem: The living organisms are considerably impacted by all factors within an ecosystem with each one being vital, and at times delicate. .</vt:lpstr>
      <vt:lpstr>FIGURE 14-6 Photosynthesis is a process used by plants and other organisms to convert light energy into chemical energy that can later be released to fuel the organisms' activities (energy transformation). This chemical energy is stored in carbohydrate molecules, such as sugars, which are synthesized from carbon dioxide and water.</vt:lpstr>
      <vt:lpstr>PHOTOSYNTHESIS</vt:lpstr>
      <vt:lpstr>QUESTION 4: </vt:lpstr>
      <vt:lpstr>ANSWER 4:</vt:lpstr>
      <vt:lpstr> FIGURE 14-7 While the resource inputs are generally controlled by external processes like climate and parent material, the availability of these resources within the ecosystem is controlled by internal factors like decomposition, root competition or shading. </vt:lpstr>
      <vt:lpstr> ECOSYSTEMS 2.</vt:lpstr>
      <vt:lpstr> ECOSYSTEMS 3.</vt:lpstr>
      <vt:lpstr> ECOSYSTEMS 4.</vt:lpstr>
      <vt:lpstr>FIGURE 14-8 Nitrogen fixation is a process in which nitrogen (N2) in atmosphere is converted into ammonia (NH3).  Atmospheric nitrogen or molecular dinitrogen (N2) is relatively inert: it does not easily react with other chemicals to form new compounds. Fixation process frees nitrogen atoms from their triply bonded diatomic form, N≡N, to be used in other ways. </vt:lpstr>
      <vt:lpstr>QUESTION 5: </vt:lpstr>
      <vt:lpstr>ANSWER 5:</vt:lpstr>
      <vt:lpstr>NITROGEN FIXATION</vt:lpstr>
      <vt:lpstr>ECONOMICS OF ECOSYSTEMS AND BIODIVERSITY (TEEB) 1.</vt:lpstr>
      <vt:lpstr>FIGURE 14-9 The Economics of Ecosystems and Biodiversity aims to assess, communicate and mainstream urgency of actions through its 5 deliverables</vt:lpstr>
      <vt:lpstr>ECONOMICS OF ECOSYSTEMS AND BIODIVERSITY (TEEB) 2.</vt:lpstr>
      <vt:lpstr>ECONOMICS OF ECOSYSTEMS AND BIODIVERSITY (TEEB) 3.</vt:lpstr>
      <vt:lpstr>ECONOMICS OF ECOSYSTEMS AND BIODIVERSITY (TEEB) 4.</vt:lpstr>
      <vt:lpstr>ECONOMICS OF ECOSYSTEMS AND BIODIVERSITY (TEEB) 5.</vt:lpstr>
      <vt:lpstr>ECONOMICS OF ECOSYSTEMS AND BIODIVERSITY (TEEB) 6.</vt:lpstr>
      <vt:lpstr>WATER SUSTAINABILITY DROUGHT TOLERANCE 1.</vt:lpstr>
      <vt:lpstr>FIGURE 14-10 Sedum is a drought tolerant plant whose specific adaptations include a moistness and a waxy surface on its leaves and stems. </vt:lpstr>
      <vt:lpstr>WATER SUSTAINABILITY DROUGHT TOLERANCE 2.</vt:lpstr>
      <vt:lpstr>WATER SUSTAINABILITY DROUGHT TOLERANCE 3.</vt:lpstr>
      <vt:lpstr>WATER SUSTAINABILITY DROUGHT TOLERANCE 4.</vt:lpstr>
      <vt:lpstr>NO-TILL FARMIMG 1.</vt:lpstr>
      <vt:lpstr>FIGURE 14-12 No-till farming is a way of growing crops or pasture from year to year without disturbing the soil through tillage </vt:lpstr>
      <vt:lpstr>NO-TILL FARMIMG 2.</vt:lpstr>
      <vt:lpstr>FIGURE 14-14 Tilling results in soil organic matter being broken down much more rapidly, and carbon is lost from the soil into the atmosphere as Greenhouse gases </vt:lpstr>
      <vt:lpstr>NO-TILL FARMIMG 3.</vt:lpstr>
      <vt:lpstr>FIGURE 14-15 No-till farming with corrugated cardboard</vt:lpstr>
      <vt:lpstr>QUESTION 6:</vt:lpstr>
      <vt:lpstr>ANSWER 6:</vt:lpstr>
      <vt:lpstr>STUDENT ACTIVITY 4.</vt:lpstr>
      <vt:lpstr>SOIL STEAM STERILIZATION (SOIL STEAMING) 1.</vt:lpstr>
      <vt:lpstr>FIGURE 14-16 partial disinfection. Heat-resistant, spore-forming bacteria survive and revitalize the soil after cooling down.  Soil fatigue can be cured through the release of nutritive substances blocked within the soil. Steaming leads to a better starting position, quicker growth and strengthened resistance against plant disease and pests. Hot steam is considered the best and most effective way to disinfect sick soil, potting soil and compost </vt:lpstr>
      <vt:lpstr>SOIL STEAM STERILIZATION (SOIL STEAMING) 2.</vt:lpstr>
      <vt:lpstr>GROWING MODIFIED FOOD FOR SUSTAINABILITY 1.</vt:lpstr>
      <vt:lpstr>WATER 1.</vt:lpstr>
      <vt:lpstr>WATER 2.</vt:lpstr>
      <vt:lpstr>WATER 3.</vt:lpstr>
      <vt:lpstr>WATER 4.</vt:lpstr>
      <vt:lpstr>WATER 5.</vt:lpstr>
      <vt:lpstr>WATER 6.</vt:lpstr>
      <vt:lpstr>FIGURE 14-17 pH meter is a low cost tester that can be used to test the pH of water.</vt:lpstr>
      <vt:lpstr>QUESTION 7: </vt:lpstr>
      <vt:lpstr>ANSWER 7:</vt:lpstr>
      <vt:lpstr>STUDENT ACTIVITY 3.</vt:lpstr>
      <vt:lpstr>STUDENT ACTIVITY 1.</vt:lpstr>
      <vt:lpstr>Summary (1 of 4)</vt:lpstr>
      <vt:lpstr>Summary (2 of 4)</vt:lpstr>
      <vt:lpstr>Summary (3 of 4)</vt:lpstr>
      <vt:lpstr>Summary (4of 4)</vt:lpstr>
    </vt:vector>
  </TitlesOfParts>
  <Company>echosvoice</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Heating and Air-Conditioning Principles</dc:title>
  <dc:subject>Automotive Heating And Air Conditioning</dc:subject>
  <dc:creator>James D. Halderman</dc:creator>
  <cp:keywords>Automotive</cp:keywords>
  <cp:lastModifiedBy>Dr. John KERSHAW</cp:lastModifiedBy>
  <cp:revision>345</cp:revision>
  <dcterms:created xsi:type="dcterms:W3CDTF">2014-07-14T20:04:21Z</dcterms:created>
  <dcterms:modified xsi:type="dcterms:W3CDTF">2020-09-30T22:23:29Z</dcterms:modified>
</cp:coreProperties>
</file>