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376" r:id="rId2"/>
    <p:sldId id="395" r:id="rId3"/>
    <p:sldId id="588" r:id="rId4"/>
    <p:sldId id="589" r:id="rId5"/>
    <p:sldId id="621" r:id="rId6"/>
    <p:sldId id="623" r:id="rId7"/>
    <p:sldId id="591" r:id="rId8"/>
    <p:sldId id="624" r:id="rId9"/>
    <p:sldId id="619" r:id="rId10"/>
    <p:sldId id="618" r:id="rId11"/>
    <p:sldId id="641" r:id="rId12"/>
    <p:sldId id="642" r:id="rId13"/>
    <p:sldId id="617" r:id="rId14"/>
    <p:sldId id="616" r:id="rId15"/>
    <p:sldId id="614" r:id="rId16"/>
    <p:sldId id="643" r:id="rId17"/>
    <p:sldId id="644" r:id="rId18"/>
    <p:sldId id="647" r:id="rId19"/>
    <p:sldId id="648" r:id="rId20"/>
    <p:sldId id="574" r:id="rId21"/>
    <p:sldId id="625" r:id="rId22"/>
    <p:sldId id="613" r:id="rId23"/>
    <p:sldId id="612" r:id="rId24"/>
    <p:sldId id="626" r:id="rId25"/>
    <p:sldId id="645" r:id="rId26"/>
    <p:sldId id="646" r:id="rId27"/>
    <p:sldId id="611" r:id="rId28"/>
    <p:sldId id="610" r:id="rId29"/>
    <p:sldId id="609" r:id="rId30"/>
    <p:sldId id="590" r:id="rId31"/>
    <p:sldId id="592" r:id="rId32"/>
    <p:sldId id="635" r:id="rId33"/>
    <p:sldId id="608" r:id="rId34"/>
    <p:sldId id="607" r:id="rId35"/>
    <p:sldId id="632" r:id="rId36"/>
    <p:sldId id="633" r:id="rId37"/>
    <p:sldId id="636" r:id="rId38"/>
    <p:sldId id="637" r:id="rId39"/>
    <p:sldId id="649" r:id="rId40"/>
    <p:sldId id="650" r:id="rId41"/>
    <p:sldId id="606" r:id="rId42"/>
    <p:sldId id="605" r:id="rId43"/>
    <p:sldId id="593" r:id="rId44"/>
    <p:sldId id="627" r:id="rId45"/>
    <p:sldId id="651" r:id="rId46"/>
    <p:sldId id="652" r:id="rId47"/>
    <p:sldId id="603" r:id="rId48"/>
    <p:sldId id="602" r:id="rId49"/>
    <p:sldId id="601" r:id="rId50"/>
    <p:sldId id="639" r:id="rId51"/>
    <p:sldId id="640" r:id="rId52"/>
    <p:sldId id="628" r:id="rId53"/>
    <p:sldId id="594" r:id="rId54"/>
    <p:sldId id="600" r:id="rId55"/>
    <p:sldId id="631" r:id="rId56"/>
    <p:sldId id="638" r:id="rId57"/>
    <p:sldId id="599" r:id="rId58"/>
    <p:sldId id="580" r:id="rId59"/>
    <p:sldId id="629" r:id="rId60"/>
    <p:sldId id="598" r:id="rId61"/>
    <p:sldId id="630" r:id="rId62"/>
    <p:sldId id="573" r:id="rId63"/>
    <p:sldId id="575" r:id="rId64"/>
    <p:sldId id="576" r:id="rId65"/>
    <p:sldId id="563" r:id="rId66"/>
    <p:sldId id="564" r:id="rId67"/>
    <p:sldId id="565" r:id="rId68"/>
    <p:sldId id="622"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 John KERSHAW" initials="DJK" lastIdx="1" clrIdx="0">
    <p:extLst>
      <p:ext uri="{19B8F6BF-5375-455C-9EA6-DF929625EA0E}">
        <p15:presenceInfo xmlns:p15="http://schemas.microsoft.com/office/powerpoint/2012/main" userId="fe804296c06c1d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B1DE"/>
    <a:srgbClr val="0000FF"/>
    <a:srgbClr val="003057"/>
    <a:srgbClr val="005A70"/>
    <a:srgbClr val="007FA3"/>
    <a:srgbClr val="E3E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7717" autoAdjust="0"/>
    <p:restoredTop sz="83248" autoAdjust="0"/>
  </p:normalViewPr>
  <p:slideViewPr>
    <p:cSldViewPr>
      <p:cViewPr varScale="1">
        <p:scale>
          <a:sx n="116" d="100"/>
          <a:sy n="116" d="100"/>
        </p:scale>
        <p:origin x="1920" y="90"/>
      </p:cViewPr>
      <p:guideLst>
        <p:guide orient="horz" pos="2160"/>
        <p:guide pos="2880"/>
      </p:guideLst>
    </p:cSldViewPr>
  </p:slideViewPr>
  <p:outlineViewPr>
    <p:cViewPr>
      <p:scale>
        <a:sx n="33" d="100"/>
        <a:sy n="33" d="100"/>
      </p:scale>
      <p:origin x="0" y="29912"/>
    </p:cViewPr>
  </p:outlineViewPr>
  <p:notesTextViewPr>
    <p:cViewPr>
      <p:scale>
        <a:sx n="20" d="100"/>
        <a:sy n="20" d="100"/>
      </p:scale>
      <p:origin x="0" y="0"/>
    </p:cViewPr>
  </p:notesTextViewPr>
  <p:sorterViewPr>
    <p:cViewPr>
      <p:scale>
        <a:sx n="200" d="100"/>
        <a:sy n="200" d="100"/>
      </p:scale>
      <p:origin x="0" y="-42126"/>
    </p:cViewPr>
  </p:sorter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9-28T11:07:35.142" idx="1">
    <p:pos x="10" y="10"/>
    <p:text>This video is not available</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Slide </a:t>
            </a: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9/30/2020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Slide </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9/30/2020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913150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434786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9828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533400"/>
            <a:ext cx="9144000" cy="33528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EEB1E204-C3E2-4A23-8B33-5A750439A2F3}" type="datetime1">
              <a:rPr lang="en-US" smtClean="0"/>
              <a:t>9/30/2020</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p:cNvSpPr>
            <a:spLocks noGrp="1"/>
          </p:cNvSpPr>
          <p:nvPr>
            <p:ph type="sldNum" sz="quarter" idx="12"/>
          </p:nvPr>
        </p:nvSpPr>
        <p:spPr>
          <a:xfrm>
            <a:off x="8458200" y="0"/>
            <a:ext cx="685799" cy="304800"/>
          </a:xfrm>
        </p:spPr>
        <p:txBody>
          <a:bodyPr/>
          <a:lstStyle/>
          <a:p>
            <a:r>
              <a:rPr lang="en-US" dirty="0" smtClean="0"/>
              <a:t>Slide </a:t>
            </a:r>
            <a:fld id="{200B2350-5261-4F5C-9DF5-EF0D264FC8D2}" type="slidenum">
              <a:rPr lang="en-US" smtClean="0"/>
              <a:pPr/>
              <a:t>‹#›</a:t>
            </a:fld>
            <a:endParaRPr lang="en-US" dirty="0"/>
          </a:p>
        </p:txBody>
      </p:sp>
    </p:spTree>
    <p:extLst>
      <p:ext uri="{BB962C8B-B14F-4D97-AF65-F5344CB8AC3E}">
        <p14:creationId xmlns:p14="http://schemas.microsoft.com/office/powerpoint/2010/main" val="88798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a:xfrm>
            <a:off x="6335713" y="113072"/>
            <a:ext cx="2133600" cy="182880"/>
          </a:xfrm>
          <a:prstGeom prst="rect">
            <a:avLst/>
          </a:prstGeom>
        </p:spPr>
        <p:txBody>
          <a:bodyPr/>
          <a:lstStyle>
            <a:lvl1pPr>
              <a:defRPr>
                <a:solidFill>
                  <a:schemeClr val="tx1"/>
                </a:solidFill>
              </a:defRPr>
            </a:lvl1pPr>
          </a:lstStyle>
          <a:p>
            <a:fld id="{9068B01A-3AB7-4F99-856F-9BEF9B76AD6F}" type="datetime1">
              <a:rPr lang="en-US" smtClean="0"/>
              <a:t>9/30/2020</a:t>
            </a:fld>
            <a:endParaRPr lang="en-US" dirty="0"/>
          </a:p>
        </p:txBody>
      </p:sp>
      <p:sp>
        <p:nvSpPr>
          <p:cNvPr id="4" name="Slide Number Placeholder 3"/>
          <p:cNvSpPr>
            <a:spLocks noGrp="1"/>
          </p:cNvSpPr>
          <p:nvPr>
            <p:ph type="sldNum" sz="quarter" idx="12"/>
          </p:nvPr>
        </p:nvSpPr>
        <p:spPr>
          <a:xfrm>
            <a:off x="8469312" y="-8164"/>
            <a:ext cx="674688" cy="295952"/>
          </a:xfrm>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a:xfrm>
            <a:off x="6335713" y="113072"/>
            <a:ext cx="2133600" cy="182880"/>
          </a:xfrm>
          <a:prstGeom prst="rect">
            <a:avLst/>
          </a:prstGeom>
        </p:spPr>
        <p:txBody>
          <a:bodyPr/>
          <a:lstStyle/>
          <a:p>
            <a:fld id="{3ABD09BB-2E1A-4503-A76B-FAB1A017F8A1}" type="datetime1">
              <a:rPr lang="en-US" smtClean="0"/>
              <a:t>9/30/2020</a:t>
            </a:fld>
            <a:endParaRPr lang="en-US" dirty="0"/>
          </a:p>
        </p:txBody>
      </p:sp>
      <p:sp>
        <p:nvSpPr>
          <p:cNvPr id="6" name="Slide Number Placeholder 5"/>
          <p:cNvSpPr>
            <a:spLocks noGrp="1"/>
          </p:cNvSpPr>
          <p:nvPr>
            <p:ph type="sldNum" sz="quarter" idx="12"/>
          </p:nvPr>
        </p:nvSpPr>
        <p:spPr>
          <a:xfrm>
            <a:off x="8458200" y="0"/>
            <a:ext cx="685799" cy="304800"/>
          </a:xfrm>
        </p:spPr>
        <p:txBody>
          <a:bodyPr/>
          <a:lstStyle/>
          <a:p>
            <a:fld id="{200B2350-5261-4F5C-9DF5-EF0D264FC8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76200" y="152400"/>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76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a:xfrm>
            <a:off x="6335713" y="113072"/>
            <a:ext cx="2133600" cy="182880"/>
          </a:xfrm>
          <a:prstGeom prst="rect">
            <a:avLst/>
          </a:prstGeom>
        </p:spPr>
        <p:txBody>
          <a:bodyPr/>
          <a:lstStyle/>
          <a:p>
            <a:fld id="{960630FA-22A7-4B3E-B365-E61686B06BF0}" type="datetime1">
              <a:rPr lang="en-US" smtClean="0"/>
              <a:t>9/30/2020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stretch>
            <a:fillRect/>
          </a:stretch>
        </p:blipFill>
        <p:spPr>
          <a:xfrm>
            <a:off x="228600" y="6475653"/>
            <a:ext cx="365792" cy="365792"/>
          </a:xfrm>
          <a:prstGeom prst="rect">
            <a:avLst/>
          </a:prstGeom>
        </p:spPr>
      </p:pic>
      <p:sp>
        <p:nvSpPr>
          <p:cNvPr id="8" name="TextBox 7"/>
          <p:cNvSpPr txBox="1"/>
          <p:nvPr userDrawn="1"/>
        </p:nvSpPr>
        <p:spPr>
          <a:xfrm>
            <a:off x="4724400" y="6457890"/>
            <a:ext cx="4419600" cy="400110"/>
          </a:xfrm>
          <a:prstGeom prst="rect">
            <a:avLst/>
          </a:prstGeom>
          <a:noFill/>
        </p:spPr>
        <p:txBody>
          <a:bodyPr wrap="square" rtlCol="0">
            <a:spAutoFit/>
          </a:bodyPr>
          <a:lstStyle/>
          <a:p>
            <a:pPr algn="r"/>
            <a:r>
              <a:rPr lang="en-US" sz="2000" b="1" dirty="0" smtClean="0">
                <a:solidFill>
                  <a:schemeClr val="bg1"/>
                </a:solidFill>
              </a:rPr>
              <a:t>Halderman/Miller</a:t>
            </a:r>
            <a:r>
              <a:rPr lang="en-US" sz="2000" b="1" baseline="0" dirty="0" smtClean="0">
                <a:solidFill>
                  <a:schemeClr val="bg1"/>
                </a:solidFill>
              </a:rPr>
              <a:t> Sustainability </a:t>
            </a:r>
            <a:endParaRPr lang="en-US" sz="2000" b="1" dirty="0" smtClean="0">
              <a:solidFill>
                <a:schemeClr val="bg1"/>
              </a:solidFill>
            </a:endParaRPr>
          </a:p>
        </p:txBody>
      </p:sp>
    </p:spTree>
    <p:extLst>
      <p:ext uri="{BB962C8B-B14F-4D97-AF65-F5344CB8AC3E}">
        <p14:creationId xmlns:p14="http://schemas.microsoft.com/office/powerpoint/2010/main" val="298106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a:xfrm>
            <a:off x="6335713" y="113072"/>
            <a:ext cx="2133600" cy="182880"/>
          </a:xfrm>
          <a:prstGeom prst="rect">
            <a:avLst/>
          </a:prstGeom>
        </p:spPr>
        <p:txBody>
          <a:bodyPr/>
          <a:lstStyle/>
          <a:p>
            <a:fld id="{4656C25A-EB2A-4FB6-AAA6-66B8CB104E7C}" type="datetime1">
              <a:rPr lang="en-US" smtClean="0"/>
              <a:t>9/30/2020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1" name="Picture 10"/>
          <p:cNvPicPr>
            <a:picLocks noChangeAspect="1"/>
          </p:cNvPicPr>
          <p:nvPr userDrawn="1"/>
        </p:nvPicPr>
        <p:blipFill>
          <a:blip r:embed="rId2"/>
          <a:stretch>
            <a:fillRect/>
          </a:stretch>
        </p:blipFill>
        <p:spPr>
          <a:xfrm>
            <a:off x="228600" y="6475653"/>
            <a:ext cx="365792" cy="365792"/>
          </a:xfrm>
          <a:prstGeom prst="rect">
            <a:avLst/>
          </a:prstGeom>
        </p:spPr>
      </p:pic>
    </p:spTree>
    <p:extLst>
      <p:ext uri="{BB962C8B-B14F-4D97-AF65-F5344CB8AC3E}">
        <p14:creationId xmlns:p14="http://schemas.microsoft.com/office/powerpoint/2010/main" val="11524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8B4175F5-84D3-4D2F-A83A-7723BA9C27EA}" type="datetime1">
              <a:rPr lang="en-US" smtClean="0"/>
              <a:t>9/30/2020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pic>
        <p:nvPicPr>
          <p:cNvPr id="7" name="Picture 6"/>
          <p:cNvPicPr>
            <a:picLocks noChangeAspect="1"/>
          </p:cNvPicPr>
          <p:nvPr userDrawn="1"/>
        </p:nvPicPr>
        <p:blipFill>
          <a:blip r:embed="rId2"/>
          <a:stretch>
            <a:fillRect/>
          </a:stretch>
        </p:blipFill>
        <p:spPr>
          <a:xfrm>
            <a:off x="228600" y="6475653"/>
            <a:ext cx="365792" cy="365792"/>
          </a:xfrm>
          <a:prstGeom prst="rect">
            <a:avLst/>
          </a:prstGeom>
        </p:spPr>
      </p:pic>
      <p:sp>
        <p:nvSpPr>
          <p:cNvPr id="9" name="TextBox 8"/>
          <p:cNvSpPr txBox="1"/>
          <p:nvPr userDrawn="1"/>
        </p:nvSpPr>
        <p:spPr>
          <a:xfrm>
            <a:off x="4724400" y="6457890"/>
            <a:ext cx="4419600" cy="400110"/>
          </a:xfrm>
          <a:prstGeom prst="rect">
            <a:avLst/>
          </a:prstGeom>
          <a:noFill/>
        </p:spPr>
        <p:txBody>
          <a:bodyPr wrap="square" rtlCol="0">
            <a:spAutoFit/>
          </a:bodyPr>
          <a:lstStyle/>
          <a:p>
            <a:pPr algn="r"/>
            <a:r>
              <a:rPr lang="en-US" sz="2000" b="1" dirty="0" smtClean="0">
                <a:solidFill>
                  <a:schemeClr val="bg1"/>
                </a:solidFill>
              </a:rPr>
              <a:t>Halderman/Miller</a:t>
            </a:r>
            <a:r>
              <a:rPr lang="en-US" sz="2000" b="1" baseline="0" dirty="0" smtClean="0">
                <a:solidFill>
                  <a:schemeClr val="bg1"/>
                </a:solidFill>
              </a:rPr>
              <a:t> Sustainability </a:t>
            </a:r>
            <a:endParaRPr lang="en-US" sz="2000" b="1" dirty="0" smtClean="0">
              <a:solidFill>
                <a:schemeClr val="bg1"/>
              </a:solidFill>
            </a:endParaRPr>
          </a:p>
        </p:txBody>
      </p:sp>
    </p:spTree>
    <p:extLst>
      <p:ext uri="{BB962C8B-B14F-4D97-AF65-F5344CB8AC3E}">
        <p14:creationId xmlns:p14="http://schemas.microsoft.com/office/powerpoint/2010/main" val="12109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6" name="Slide Number Placeholder 5"/>
          <p:cNvSpPr>
            <a:spLocks noGrp="1"/>
          </p:cNvSpPr>
          <p:nvPr>
            <p:ph type="sldNum" sz="quarter" idx="12"/>
          </p:nvPr>
        </p:nvSpPr>
        <p:spPr>
          <a:xfrm>
            <a:off x="8469312" y="0"/>
            <a:ext cx="674688" cy="295952"/>
          </a:xfrm>
        </p:spPr>
        <p:txBody>
          <a:bodyPr/>
          <a:lstStyle/>
          <a:p>
            <a:fld id="{200B2350-5261-4F5C-9DF5-EF0D264FC8D2}" type="slidenum">
              <a:rPr lang="en-US" smtClean="0"/>
              <a:pPr/>
              <a:t>‹#›</a:t>
            </a:fld>
            <a:endParaRPr lang="en-US" dirty="0"/>
          </a:p>
        </p:txBody>
      </p:sp>
      <p:pic>
        <p:nvPicPr>
          <p:cNvPr id="7" name="Picture 6"/>
          <p:cNvPicPr>
            <a:picLocks noChangeAspect="1"/>
          </p:cNvPicPr>
          <p:nvPr userDrawn="1"/>
        </p:nvPicPr>
        <p:blipFill>
          <a:blip r:embed="rId2"/>
          <a:stretch>
            <a:fillRect/>
          </a:stretch>
        </p:blipFill>
        <p:spPr>
          <a:xfrm>
            <a:off x="228600" y="6475653"/>
            <a:ext cx="365792" cy="365792"/>
          </a:xfrm>
          <a:prstGeom prst="rect">
            <a:avLst/>
          </a:prstGeom>
        </p:spPr>
      </p:pic>
      <p:sp>
        <p:nvSpPr>
          <p:cNvPr id="9" name="TextBox 8"/>
          <p:cNvSpPr txBox="1"/>
          <p:nvPr userDrawn="1"/>
        </p:nvSpPr>
        <p:spPr>
          <a:xfrm>
            <a:off x="4724400" y="6457890"/>
            <a:ext cx="4419600" cy="400110"/>
          </a:xfrm>
          <a:prstGeom prst="rect">
            <a:avLst/>
          </a:prstGeom>
          <a:noFill/>
        </p:spPr>
        <p:txBody>
          <a:bodyPr wrap="square" rtlCol="0">
            <a:spAutoFit/>
          </a:bodyPr>
          <a:lstStyle/>
          <a:p>
            <a:pPr algn="r"/>
            <a:r>
              <a:rPr lang="en-US" sz="2000" b="1" dirty="0" smtClean="0">
                <a:solidFill>
                  <a:schemeClr val="bg1"/>
                </a:solidFill>
              </a:rPr>
              <a:t>Halderman/Miller</a:t>
            </a:r>
            <a:r>
              <a:rPr lang="en-US" sz="2000" b="1" baseline="0" dirty="0" smtClean="0">
                <a:solidFill>
                  <a:schemeClr val="bg1"/>
                </a:solidFill>
              </a:rPr>
              <a:t> Sustainability </a:t>
            </a:r>
            <a:endParaRPr lang="en-US" sz="2000" b="1" dirty="0" smtClean="0">
              <a:solidFill>
                <a:schemeClr val="bg1"/>
              </a:solidFill>
            </a:endParaRPr>
          </a:p>
        </p:txBody>
      </p:sp>
    </p:spTree>
    <p:extLst>
      <p:ext uri="{BB962C8B-B14F-4D97-AF65-F5344CB8AC3E}">
        <p14:creationId xmlns:p14="http://schemas.microsoft.com/office/powerpoint/2010/main" val="27520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a:xfrm>
            <a:off x="6335713" y="113072"/>
            <a:ext cx="2133600" cy="182880"/>
          </a:xfrm>
          <a:prstGeom prst="rect">
            <a:avLst/>
          </a:prstGeom>
        </p:spPr>
        <p:txBody>
          <a:bodyPr/>
          <a:lstStyle>
            <a:lvl1pPr>
              <a:defRPr>
                <a:solidFill>
                  <a:schemeClr val="tx1"/>
                </a:solidFill>
              </a:defRPr>
            </a:lvl1pPr>
          </a:lstStyle>
          <a:p>
            <a:fld id="{2BC2CE92-3FA3-4F94-AE51-EF39B2ACEAC9}" type="datetime1">
              <a:rPr lang="en-US" smtClean="0"/>
              <a:t>9/30/2020</a:t>
            </a:fld>
            <a:endParaRPr lang="en-US" dirty="0"/>
          </a:p>
        </p:txBody>
      </p:sp>
      <p:sp>
        <p:nvSpPr>
          <p:cNvPr id="4" name="Slide Number Placeholder 3"/>
          <p:cNvSpPr>
            <a:spLocks noGrp="1"/>
          </p:cNvSpPr>
          <p:nvPr>
            <p:ph type="sldNum" sz="quarter" idx="12"/>
          </p:nvPr>
        </p:nvSpPr>
        <p:spPr>
          <a:xfrm>
            <a:off x="8469312" y="0"/>
            <a:ext cx="674688" cy="295952"/>
          </a:xfrm>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0379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F44BECEC-A0B8-4B43-BDF9-86D196C84C3A}" type="datetime1">
              <a:rPr lang="en-US" smtClean="0"/>
              <a:t>9/30/2020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BA0579D9-AD2E-4CB8-A3BC-32A95FCD26ED}" type="datetime1">
              <a:rPr lang="en-US" smtClean="0"/>
              <a:t>9/30/2020</a:t>
            </a:fld>
            <a:endParaRPr lang="en-US" dirty="0"/>
          </a:p>
        </p:txBody>
      </p:sp>
      <p:sp>
        <p:nvSpPr>
          <p:cNvPr id="7" name="Slide Number Placeholder 5"/>
          <p:cNvSpPr>
            <a:spLocks noGrp="1"/>
          </p:cNvSpPr>
          <p:nvPr>
            <p:ph type="sldNum" sz="quarter" idx="12"/>
          </p:nvPr>
        </p:nvSpPr>
        <p:spPr>
          <a:xfrm>
            <a:off x="8458200" y="0"/>
            <a:ext cx="685799" cy="30480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a:xfrm>
            <a:off x="6335713" y="113072"/>
            <a:ext cx="2133600" cy="182880"/>
          </a:xfrm>
          <a:prstGeom prst="rect">
            <a:avLst/>
          </a:prstGeom>
        </p:spPr>
        <p:txBody>
          <a:bodyPr/>
          <a:lstStyle/>
          <a:p>
            <a:fld id="{5A15206B-1D83-4D1C-88F6-AF9FF1AA2CFD}" type="datetime1">
              <a:rPr lang="en-US" smtClean="0"/>
              <a:t>9/30/2020</a:t>
            </a:fld>
            <a:endParaRPr lang="en-US" dirty="0"/>
          </a:p>
        </p:txBody>
      </p:sp>
      <p:sp>
        <p:nvSpPr>
          <p:cNvPr id="6" name="Slide Number Placeholder 5"/>
          <p:cNvSpPr>
            <a:spLocks noGrp="1"/>
          </p:cNvSpPr>
          <p:nvPr>
            <p:ph type="sldNum" sz="quarter" idx="12"/>
          </p:nvPr>
        </p:nvSpPr>
        <p:spPr>
          <a:xfrm>
            <a:off x="8458200" y="0"/>
            <a:ext cx="685799" cy="30480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6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4478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6" name="Slide Number Placeholder 5"/>
          <p:cNvSpPr>
            <a:spLocks noGrp="1"/>
          </p:cNvSpPr>
          <p:nvPr>
            <p:ph type="sldNum" sz="quarter" idx="4"/>
          </p:nvPr>
        </p:nvSpPr>
        <p:spPr>
          <a:xfrm>
            <a:off x="8469312" y="0"/>
            <a:ext cx="674688" cy="295952"/>
          </a:xfrm>
          <a:prstGeom prst="rect">
            <a:avLst/>
          </a:prstGeom>
        </p:spPr>
        <p:txBody>
          <a:bodyPr vert="horz" lIns="91440" tIns="45720" rIns="91440" bIns="45720" rtlCol="0" anchor="ctr"/>
          <a:lstStyle>
            <a:lvl1pPr algn="r">
              <a:defRPr sz="900">
                <a:solidFill>
                  <a:schemeClr val="bg1"/>
                </a:solidFill>
              </a:defRPr>
            </a:lvl1pPr>
          </a:lstStyle>
          <a:p>
            <a:r>
              <a:rPr lang="en-US" dirty="0" smtClean="0"/>
              <a:t> Slide </a:t>
            </a:r>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6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spcAft>
          <a:spcPts val="600"/>
        </a:spcAft>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s://youtu.be/8jC4UNmciqs" TargetMode="External"/><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GK_vRtHJZu4" TargetMode="External"/><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YLt0-yoOKvw" TargetMode="Externa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youtu.be/NnnxoA9oCdk" TargetMode="External"/><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8.pn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9.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0.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youtu.be/wPPSQEhZ9Sw" TargetMode="External"/><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s://youtu.be/PiqICN9T2A8" TargetMode="External"/><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hyperlink" Target="https://youtu.be/5M3nhb-oXgY"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3.png"/><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4.png"/><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6.png"/><Relationship Id="rId4" Type="http://schemas.openxmlformats.org/officeDocument/2006/relationships/image" Target="../media/image1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Xra87liAopM" TargetMode="External"/><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 Principles and Practices</a:t>
            </a:r>
            <a:endParaRPr lang="en-US" dirty="0" smtClean="0"/>
          </a:p>
        </p:txBody>
      </p:sp>
      <p:sp>
        <p:nvSpPr>
          <p:cNvPr id="4" name="Text Placeholder 3"/>
          <p:cNvSpPr>
            <a:spLocks noGrp="1"/>
          </p:cNvSpPr>
          <p:nvPr>
            <p:ph type="body" sz="quarter" idx="14"/>
          </p:nvPr>
        </p:nvSpPr>
        <p:spPr/>
        <p:txBody>
          <a:bodyPr/>
          <a:lstStyle/>
          <a:p>
            <a:r>
              <a:rPr lang="en-US" b="1" dirty="0" smtClean="0"/>
              <a:t>Chapter 15 </a:t>
            </a:r>
            <a:endParaRPr lang="en-US" b="1" dirty="0"/>
          </a:p>
        </p:txBody>
      </p:sp>
      <p:sp>
        <p:nvSpPr>
          <p:cNvPr id="5" name="Text Placeholder 4"/>
          <p:cNvSpPr>
            <a:spLocks noGrp="1"/>
          </p:cNvSpPr>
          <p:nvPr>
            <p:ph type="body" sz="quarter" idx="15"/>
          </p:nvPr>
        </p:nvSpPr>
        <p:spPr/>
        <p:txBody>
          <a:bodyPr/>
          <a:lstStyle/>
          <a:p>
            <a:r>
              <a:rPr lang="en-US" sz="3200" b="1" dirty="0" smtClean="0"/>
              <a:t>Forests, Wildlife &amp; Biodiversity</a:t>
            </a:r>
          </a:p>
        </p:txBody>
      </p:sp>
      <p:sp>
        <p:nvSpPr>
          <p:cNvPr id="8" name="Text Placeholder 7"/>
          <p:cNvSpPr>
            <a:spLocks noGrp="1"/>
          </p:cNvSpPr>
          <p:nvPr>
            <p:ph type="body" sz="quarter" idx="13"/>
          </p:nvPr>
        </p:nvSpPr>
        <p:spPr/>
        <p:txBody>
          <a:bodyPr/>
          <a:lstStyle/>
          <a:p>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68" y="1685968"/>
            <a:ext cx="3991232" cy="3991232"/>
          </a:xfrm>
          <a:prstGeom prst="rect">
            <a:avLst/>
          </a:prstGeom>
        </p:spPr>
      </p:pic>
      <p:sp>
        <p:nvSpPr>
          <p:cNvPr id="3" name="Slide Number Placeholder 2"/>
          <p:cNvSpPr>
            <a:spLocks noGrp="1"/>
          </p:cNvSpPr>
          <p:nvPr>
            <p:ph type="sldNum" sz="quarter" idx="12"/>
          </p:nvPr>
        </p:nvSpPr>
        <p:spPr/>
        <p:txBody>
          <a:bodyPr/>
          <a:lstStyle/>
          <a:p>
            <a:fld id="{200B2350-5261-4F5C-9DF5-EF0D264FC8D2}" type="slidenum">
              <a:rPr lang="en-US" smtClean="0"/>
              <a:pPr/>
              <a:t>1</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DIVERSITY OF ALL LIVING </a:t>
            </a:r>
            <a:r>
              <a:rPr lang="en-US" dirty="0" smtClean="0"/>
              <a:t>THINGS 3.</a:t>
            </a:r>
            <a:endParaRPr lang="en-US" dirty="0"/>
          </a:p>
        </p:txBody>
      </p:sp>
      <p:sp>
        <p:nvSpPr>
          <p:cNvPr id="3" name="Content Placeholder 2"/>
          <p:cNvSpPr>
            <a:spLocks noGrp="1"/>
          </p:cNvSpPr>
          <p:nvPr>
            <p:ph idx="1"/>
          </p:nvPr>
        </p:nvSpPr>
        <p:spPr/>
        <p:txBody>
          <a:bodyPr/>
          <a:lstStyle/>
          <a:p>
            <a:r>
              <a:rPr lang="en-US" b="1" dirty="0" smtClean="0"/>
              <a:t>Ecosystem</a:t>
            </a:r>
          </a:p>
          <a:p>
            <a:pPr lvl="1"/>
            <a:r>
              <a:rPr lang="en-US" dirty="0" smtClean="0"/>
              <a:t>Community </a:t>
            </a:r>
            <a:r>
              <a:rPr lang="en-US" dirty="0"/>
              <a:t>of all living organisms </a:t>
            </a:r>
            <a:endParaRPr lang="en-US" dirty="0" smtClean="0"/>
          </a:p>
          <a:p>
            <a:pPr lvl="1"/>
            <a:r>
              <a:rPr lang="en-US" dirty="0" smtClean="0"/>
              <a:t>Require </a:t>
            </a:r>
            <a:r>
              <a:rPr lang="en-US" dirty="0"/>
              <a:t>non-living components to </a:t>
            </a:r>
            <a:r>
              <a:rPr lang="en-US" dirty="0" smtClean="0"/>
              <a:t>exist</a:t>
            </a:r>
          </a:p>
          <a:p>
            <a:pPr lvl="2"/>
            <a:r>
              <a:rPr lang="en-US" dirty="0" smtClean="0"/>
              <a:t>Air</a:t>
            </a:r>
            <a:r>
              <a:rPr lang="en-US" dirty="0"/>
              <a:t>, water and soil are examples of non-living </a:t>
            </a:r>
            <a:r>
              <a:rPr lang="en-US" dirty="0" smtClean="0"/>
              <a:t>components</a:t>
            </a:r>
          </a:p>
          <a:p>
            <a:pPr lvl="2"/>
            <a:r>
              <a:rPr lang="en-US" dirty="0" smtClean="0"/>
              <a:t>Allow </a:t>
            </a:r>
            <a:r>
              <a:rPr lang="en-US" dirty="0"/>
              <a:t>for </a:t>
            </a:r>
            <a:r>
              <a:rPr lang="en-US" dirty="0" smtClean="0"/>
              <a:t>growth &amp; existence </a:t>
            </a:r>
            <a:r>
              <a:rPr lang="en-US" dirty="0"/>
              <a:t>of </a:t>
            </a:r>
            <a:r>
              <a:rPr lang="en-US" dirty="0" smtClean="0"/>
              <a:t>living organisms</a:t>
            </a:r>
          </a:p>
          <a:p>
            <a:pPr lvl="2"/>
            <a:r>
              <a:rPr lang="en-US" dirty="0" smtClean="0"/>
              <a:t>Factors </a:t>
            </a:r>
            <a:r>
              <a:rPr lang="en-US" dirty="0"/>
              <a:t>such as soil or water temperature, precipitation </a:t>
            </a:r>
            <a:endParaRPr lang="en-US" dirty="0" smtClean="0"/>
          </a:p>
          <a:p>
            <a:pPr lvl="2"/>
            <a:r>
              <a:rPr lang="en-US" dirty="0" smtClean="0"/>
              <a:t>Altitude </a:t>
            </a:r>
            <a:r>
              <a:rPr lang="en-US" dirty="0"/>
              <a:t>and geological/chemical integrity </a:t>
            </a:r>
            <a:r>
              <a:rPr lang="en-US" dirty="0" smtClean="0"/>
              <a:t>all have an effect</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10</a:t>
            </a:fld>
            <a:endParaRPr lang="en-US" dirty="0"/>
          </a:p>
        </p:txBody>
      </p:sp>
    </p:spTree>
    <p:extLst>
      <p:ext uri="{BB962C8B-B14F-4D97-AF65-F5344CB8AC3E}">
        <p14:creationId xmlns:p14="http://schemas.microsoft.com/office/powerpoint/2010/main" val="3011867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QUESTION 1: </a:t>
            </a:r>
            <a:endParaRPr lang="en-US" dirty="0">
              <a:solidFill>
                <a:srgbClr val="F8F9D3"/>
              </a:solidFill>
            </a:endParaRPr>
          </a:p>
        </p:txBody>
      </p:sp>
      <p:sp>
        <p:nvSpPr>
          <p:cNvPr id="3" name="Rectangle 2"/>
          <p:cNvSpPr/>
          <p:nvPr/>
        </p:nvSpPr>
        <p:spPr>
          <a:xfrm>
            <a:off x="152400" y="1447800"/>
            <a:ext cx="8991600" cy="3416320"/>
          </a:xfrm>
          <a:prstGeom prst="rect">
            <a:avLst/>
          </a:prstGeom>
        </p:spPr>
        <p:txBody>
          <a:bodyPr wrap="square">
            <a:spAutoFit/>
          </a:bodyPr>
          <a:lstStyle/>
          <a:p>
            <a:r>
              <a:rPr lang="en-US" sz="3600" dirty="0">
                <a:solidFill>
                  <a:srgbClr val="000000"/>
                </a:solidFill>
              </a:rPr>
              <a:t>The three “E’s” refer to three specific areas of __________________ development </a:t>
            </a:r>
          </a:p>
          <a:p>
            <a:r>
              <a:rPr lang="en-US" sz="3600" dirty="0">
                <a:solidFill>
                  <a:srgbClr val="000000"/>
                </a:solidFill>
              </a:rPr>
              <a:t>a.	Biodiversity </a:t>
            </a:r>
          </a:p>
          <a:p>
            <a:r>
              <a:rPr lang="en-US" sz="3600" dirty="0">
                <a:solidFill>
                  <a:srgbClr val="000000"/>
                </a:solidFill>
              </a:rPr>
              <a:t>b.	</a:t>
            </a:r>
            <a:r>
              <a:rPr lang="en-US" sz="3600" dirty="0" smtClean="0">
                <a:solidFill>
                  <a:srgbClr val="000000"/>
                </a:solidFill>
              </a:rPr>
              <a:t>Sustainability</a:t>
            </a:r>
            <a:endParaRPr lang="en-US" sz="3600" dirty="0">
              <a:solidFill>
                <a:srgbClr val="000000"/>
              </a:solidFill>
            </a:endParaRPr>
          </a:p>
          <a:p>
            <a:r>
              <a:rPr lang="en-US" sz="3600" dirty="0">
                <a:solidFill>
                  <a:srgbClr val="000000"/>
                </a:solidFill>
              </a:rPr>
              <a:t>c.	Habitat destruction</a:t>
            </a:r>
          </a:p>
          <a:p>
            <a:r>
              <a:rPr lang="en-US" sz="3600" dirty="0">
                <a:solidFill>
                  <a:srgbClr val="000000"/>
                </a:solidFill>
              </a:rPr>
              <a:t>d.	Biota</a:t>
            </a:r>
          </a:p>
        </p:txBody>
      </p:sp>
      <p:sp>
        <p:nvSpPr>
          <p:cNvPr id="4" name="Slide Number Placeholder 3"/>
          <p:cNvSpPr>
            <a:spLocks noGrp="1"/>
          </p:cNvSpPr>
          <p:nvPr>
            <p:ph type="sldNum" sz="quarter" idx="12"/>
          </p:nvPr>
        </p:nvSpPr>
        <p:spPr>
          <a:xfrm>
            <a:off x="8469312" y="0"/>
            <a:ext cx="674688" cy="295952"/>
          </a:xfrm>
        </p:spPr>
        <p:txBody>
          <a:bodyPr/>
          <a:lstStyle/>
          <a:p>
            <a:fld id="{200B2350-5261-4F5C-9DF5-EF0D264FC8D2}" type="slidenum">
              <a:rPr lang="en-US" smtClean="0"/>
              <a:pPr/>
              <a:t>11</a:t>
            </a:fld>
            <a:endParaRPr lang="en-US" dirty="0"/>
          </a:p>
        </p:txBody>
      </p:sp>
    </p:spTree>
    <p:extLst>
      <p:ext uri="{BB962C8B-B14F-4D97-AF65-F5344CB8AC3E}">
        <p14:creationId xmlns:p14="http://schemas.microsoft.com/office/powerpoint/2010/main" val="4268408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ANSWER 1:</a:t>
            </a:r>
            <a:endParaRPr lang="en-US" sz="3200" dirty="0">
              <a:solidFill>
                <a:srgbClr val="F8F9D3"/>
              </a:solidFill>
            </a:endParaRPr>
          </a:p>
        </p:txBody>
      </p:sp>
      <p:sp>
        <p:nvSpPr>
          <p:cNvPr id="6" name="Rectangle 5"/>
          <p:cNvSpPr/>
          <p:nvPr/>
        </p:nvSpPr>
        <p:spPr>
          <a:xfrm>
            <a:off x="286265" y="1855161"/>
            <a:ext cx="8534400" cy="707886"/>
          </a:xfrm>
          <a:prstGeom prst="rect">
            <a:avLst/>
          </a:prstGeom>
        </p:spPr>
        <p:txBody>
          <a:bodyPr wrap="square">
            <a:spAutoFit/>
          </a:bodyPr>
          <a:lstStyle/>
          <a:p>
            <a:r>
              <a:rPr lang="en-US" sz="4000" dirty="0">
                <a:solidFill>
                  <a:srgbClr val="000000"/>
                </a:solidFill>
              </a:rPr>
              <a:t>Sustainability</a:t>
            </a:r>
          </a:p>
        </p:txBody>
      </p:sp>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12</a:t>
            </a:fld>
            <a:endParaRPr lang="en-US" dirty="0"/>
          </a:p>
        </p:txBody>
      </p:sp>
    </p:spTree>
    <p:extLst>
      <p:ext uri="{BB962C8B-B14F-4D97-AF65-F5344CB8AC3E}">
        <p14:creationId xmlns:p14="http://schemas.microsoft.com/office/powerpoint/2010/main" val="3199049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DIVERSITY OF ALL LIVING </a:t>
            </a:r>
            <a:r>
              <a:rPr lang="en-US" dirty="0" smtClean="0"/>
              <a:t>THINGS 4.</a:t>
            </a:r>
            <a:endParaRPr lang="en-US" dirty="0"/>
          </a:p>
        </p:txBody>
      </p:sp>
      <p:sp>
        <p:nvSpPr>
          <p:cNvPr id="3" name="Content Placeholder 2"/>
          <p:cNvSpPr>
            <a:spLocks noGrp="1"/>
          </p:cNvSpPr>
          <p:nvPr>
            <p:ph idx="1"/>
          </p:nvPr>
        </p:nvSpPr>
        <p:spPr>
          <a:xfrm>
            <a:off x="457200" y="1447801"/>
            <a:ext cx="8229600" cy="3657600"/>
          </a:xfrm>
        </p:spPr>
        <p:txBody>
          <a:bodyPr/>
          <a:lstStyle/>
          <a:p>
            <a:r>
              <a:rPr lang="en-US" b="1" dirty="0"/>
              <a:t>Conservation B</a:t>
            </a:r>
            <a:r>
              <a:rPr lang="en-US" b="1" dirty="0" smtClean="0"/>
              <a:t>iology</a:t>
            </a:r>
          </a:p>
          <a:p>
            <a:pPr lvl="1"/>
            <a:r>
              <a:rPr lang="en-US" dirty="0" smtClean="0"/>
              <a:t>Practice </a:t>
            </a:r>
            <a:r>
              <a:rPr lang="en-US" dirty="0"/>
              <a:t>that focuses on protecting </a:t>
            </a:r>
            <a:r>
              <a:rPr lang="en-US" dirty="0" smtClean="0"/>
              <a:t>species</a:t>
            </a:r>
          </a:p>
          <a:p>
            <a:pPr lvl="1"/>
            <a:r>
              <a:rPr lang="en-US" dirty="0" smtClean="0"/>
              <a:t>&amp; Ecosystems </a:t>
            </a:r>
            <a:r>
              <a:rPr lang="en-US" dirty="0"/>
              <a:t>from rapid decline and </a:t>
            </a:r>
            <a:r>
              <a:rPr lang="en-US" dirty="0" smtClean="0"/>
              <a:t>extinction</a:t>
            </a:r>
          </a:p>
          <a:p>
            <a:pPr lvl="1"/>
            <a:r>
              <a:rPr lang="en-US" dirty="0" smtClean="0"/>
              <a:t>EG: protection </a:t>
            </a:r>
            <a:r>
              <a:rPr lang="en-US" dirty="0"/>
              <a:t>of elephants and </a:t>
            </a:r>
            <a:r>
              <a:rPr lang="en-US" dirty="0" smtClean="0"/>
              <a:t>rhinos</a:t>
            </a:r>
          </a:p>
          <a:p>
            <a:pPr lvl="1"/>
            <a:r>
              <a:rPr lang="en-US" dirty="0" smtClean="0"/>
              <a:t>Killed </a:t>
            </a:r>
            <a:r>
              <a:rPr lang="en-US" dirty="0"/>
              <a:t>(poached) for their ivory </a:t>
            </a:r>
            <a:endParaRPr lang="en-US" b="1" dirty="0" smtClean="0"/>
          </a:p>
          <a:p>
            <a:pPr lvl="1"/>
            <a:r>
              <a:rPr lang="en-US" dirty="0" smtClean="0"/>
              <a:t>Through </a:t>
            </a:r>
            <a:r>
              <a:rPr lang="en-US" dirty="0"/>
              <a:t>efforts by </a:t>
            </a:r>
            <a:r>
              <a:rPr lang="en-US" dirty="0" smtClean="0"/>
              <a:t>conservationists</a:t>
            </a:r>
          </a:p>
          <a:p>
            <a:pPr lvl="2"/>
            <a:r>
              <a:rPr lang="en-US" dirty="0" smtClean="0"/>
              <a:t>Elephant </a:t>
            </a:r>
            <a:r>
              <a:rPr lang="en-US" dirty="0"/>
              <a:t>population decline has peaked </a:t>
            </a:r>
            <a:r>
              <a:rPr lang="en-US" dirty="0" smtClean="0"/>
              <a:t>&amp; now </a:t>
            </a:r>
            <a:r>
              <a:rPr lang="en-US" dirty="0"/>
              <a:t>on </a:t>
            </a:r>
            <a:r>
              <a:rPr lang="en-US" dirty="0" smtClean="0"/>
              <a:t>increase</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13</a:t>
            </a:fld>
            <a:endParaRPr lang="en-US" dirty="0"/>
          </a:p>
        </p:txBody>
      </p:sp>
      <p:pic>
        <p:nvPicPr>
          <p:cNvPr id="5" name="Picture 4"/>
          <p:cNvPicPr>
            <a:picLocks noChangeAspect="1"/>
          </p:cNvPicPr>
          <p:nvPr/>
        </p:nvPicPr>
        <p:blipFill>
          <a:blip r:embed="rId2"/>
          <a:stretch>
            <a:fillRect/>
          </a:stretch>
        </p:blipFill>
        <p:spPr>
          <a:xfrm>
            <a:off x="109151" y="5562247"/>
            <a:ext cx="823031" cy="823031"/>
          </a:xfrm>
          <a:prstGeom prst="rect">
            <a:avLst/>
          </a:prstGeom>
        </p:spPr>
      </p:pic>
      <p:sp>
        <p:nvSpPr>
          <p:cNvPr id="6" name="Rectangle 5"/>
          <p:cNvSpPr/>
          <p:nvPr/>
        </p:nvSpPr>
        <p:spPr>
          <a:xfrm>
            <a:off x="914400" y="5574268"/>
            <a:ext cx="6477000" cy="369332"/>
          </a:xfrm>
          <a:prstGeom prst="rect">
            <a:avLst/>
          </a:prstGeom>
        </p:spPr>
        <p:txBody>
          <a:bodyPr wrap="square">
            <a:spAutoFit/>
          </a:bodyPr>
          <a:lstStyle/>
          <a:p>
            <a:r>
              <a:rPr lang="en-US" b="1" dirty="0">
                <a:solidFill>
                  <a:srgbClr val="E09900"/>
                </a:solidFill>
                <a:latin typeface="Arial" panose="020B0604020202020204" pitchFamily="34" charset="0"/>
                <a:hlinkClick r:id="rId3"/>
              </a:rPr>
              <a:t>Introduction to Conservation Biology: </a:t>
            </a:r>
            <a:r>
              <a:rPr lang="en-US" b="1" dirty="0" smtClean="0">
                <a:solidFill>
                  <a:srgbClr val="E09900"/>
                </a:solidFill>
                <a:latin typeface="Arial" panose="020B0604020202020204" pitchFamily="34" charset="0"/>
                <a:hlinkClick r:id="rId3"/>
              </a:rPr>
              <a:t>39:42</a:t>
            </a:r>
            <a:endParaRPr lang="en-US" dirty="0"/>
          </a:p>
        </p:txBody>
      </p:sp>
    </p:spTree>
    <p:extLst>
      <p:ext uri="{BB962C8B-B14F-4D97-AF65-F5344CB8AC3E}">
        <p14:creationId xmlns:p14="http://schemas.microsoft.com/office/powerpoint/2010/main" val="3691278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839200" cy="1236452"/>
          </a:xfrm>
        </p:spPr>
        <p:txBody>
          <a:bodyPr/>
          <a:lstStyle/>
          <a:p>
            <a:r>
              <a:rPr lang="en-US" sz="1800" dirty="0"/>
              <a:t>FIGURE </a:t>
            </a:r>
            <a:r>
              <a:rPr lang="en-US" sz="1800" dirty="0" smtClean="0"/>
              <a:t>15-2 efforts </a:t>
            </a:r>
            <a:r>
              <a:rPr lang="en-US" sz="1800" dirty="0"/>
              <a:t>by conservation biologists have helped stop </a:t>
            </a:r>
            <a:r>
              <a:rPr lang="en-US" sz="1800" dirty="0" smtClean="0"/>
              <a:t>steady </a:t>
            </a:r>
            <a:r>
              <a:rPr lang="en-US" sz="1800" dirty="0"/>
              <a:t>decline in elephant population. These efforts have thwarted poachers </a:t>
            </a:r>
            <a:r>
              <a:rPr lang="en-US" sz="1800" dirty="0" smtClean="0"/>
              <a:t>&amp;also </a:t>
            </a:r>
            <a:r>
              <a:rPr lang="en-US" sz="1800" dirty="0"/>
              <a:t>appeased farmers. Local </a:t>
            </a:r>
            <a:r>
              <a:rPr lang="en-US" sz="1800" dirty="0" smtClean="0"/>
              <a:t>biologists </a:t>
            </a:r>
            <a:r>
              <a:rPr lang="en-US" sz="1800" dirty="0"/>
              <a:t>have worked diligently with African farmers to help protect their crops from destruction by elephants, which have kept </a:t>
            </a:r>
            <a:r>
              <a:rPr lang="en-US" sz="1800" dirty="0" smtClean="0"/>
              <a:t>farmers </a:t>
            </a:r>
            <a:r>
              <a:rPr lang="en-US" sz="1800" dirty="0"/>
              <a:t>from poisoning and killing </a:t>
            </a:r>
            <a:r>
              <a:rPr lang="en-US" sz="1800" dirty="0" smtClean="0"/>
              <a:t>elephants.</a:t>
            </a:r>
            <a:endParaRPr lang="en-US" sz="1800" dirty="0"/>
          </a:p>
        </p:txBody>
      </p:sp>
      <p:pic>
        <p:nvPicPr>
          <p:cNvPr id="5" name="Content Placeholder 4"/>
          <p:cNvPicPr>
            <a:picLocks noGrp="1" noChangeAspect="1"/>
          </p:cNvPicPr>
          <p:nvPr>
            <p:ph idx="1"/>
          </p:nvPr>
        </p:nvPicPr>
        <p:blipFill>
          <a:blip r:embed="rId2"/>
          <a:stretch>
            <a:fillRect/>
          </a:stretch>
        </p:blipFill>
        <p:spPr>
          <a:xfrm>
            <a:off x="1447800" y="1447800"/>
            <a:ext cx="6110424" cy="4800600"/>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14</a:t>
            </a:fld>
            <a:endParaRPr lang="en-US" dirty="0"/>
          </a:p>
        </p:txBody>
      </p:sp>
    </p:spTree>
    <p:extLst>
      <p:ext uri="{BB962C8B-B14F-4D97-AF65-F5344CB8AC3E}">
        <p14:creationId xmlns:p14="http://schemas.microsoft.com/office/powerpoint/2010/main" val="3716243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FENDING OFF </a:t>
            </a:r>
            <a:r>
              <a:rPr lang="en-US" dirty="0" smtClean="0"/>
              <a:t>EXTINCTION 1.</a:t>
            </a:r>
            <a:endParaRPr lang="en-US" dirty="0"/>
          </a:p>
        </p:txBody>
      </p:sp>
      <p:sp>
        <p:nvSpPr>
          <p:cNvPr id="3" name="Content Placeholder 2"/>
          <p:cNvSpPr>
            <a:spLocks noGrp="1"/>
          </p:cNvSpPr>
          <p:nvPr>
            <p:ph idx="1"/>
          </p:nvPr>
        </p:nvSpPr>
        <p:spPr/>
        <p:txBody>
          <a:bodyPr/>
          <a:lstStyle/>
          <a:p>
            <a:r>
              <a:rPr lang="en-US" b="1" dirty="0" smtClean="0"/>
              <a:t>World </a:t>
            </a:r>
            <a:r>
              <a:rPr lang="en-US" b="1" dirty="0"/>
              <a:t>Wildlife Foundation (WWF</a:t>
            </a:r>
            <a:r>
              <a:rPr lang="en-US" b="1" dirty="0" smtClean="0"/>
              <a:t>)</a:t>
            </a:r>
          </a:p>
          <a:p>
            <a:pPr lvl="1"/>
            <a:r>
              <a:rPr lang="en-US" dirty="0" smtClean="0"/>
              <a:t>Rapid </a:t>
            </a:r>
            <a:r>
              <a:rPr lang="en-US" dirty="0"/>
              <a:t>loss of species </a:t>
            </a:r>
            <a:endParaRPr lang="en-US" dirty="0" smtClean="0"/>
          </a:p>
          <a:p>
            <a:pPr lvl="1"/>
            <a:r>
              <a:rPr lang="en-US" dirty="0" smtClean="0"/>
              <a:t>Estimated between </a:t>
            </a:r>
            <a:r>
              <a:rPr lang="en-US" dirty="0"/>
              <a:t>1,000 and 10,000 times higher </a:t>
            </a:r>
            <a:endParaRPr lang="en-US" dirty="0" smtClean="0"/>
          </a:p>
          <a:p>
            <a:pPr lvl="1"/>
            <a:r>
              <a:rPr lang="en-US" dirty="0" smtClean="0"/>
              <a:t>Than natural </a:t>
            </a:r>
            <a:r>
              <a:rPr lang="en-US" dirty="0"/>
              <a:t>extinction </a:t>
            </a:r>
            <a:r>
              <a:rPr lang="en-US" dirty="0" smtClean="0"/>
              <a:t>rate</a:t>
            </a:r>
          </a:p>
          <a:p>
            <a:pPr lvl="1"/>
            <a:r>
              <a:rPr lang="en-US" dirty="0" smtClean="0"/>
              <a:t>Means between </a:t>
            </a:r>
            <a:r>
              <a:rPr lang="en-US" dirty="0"/>
              <a:t>.01 and </a:t>
            </a:r>
            <a:r>
              <a:rPr lang="en-US" dirty="0" smtClean="0"/>
              <a:t>0.1% of </a:t>
            </a:r>
            <a:r>
              <a:rPr lang="en-US" dirty="0"/>
              <a:t>all </a:t>
            </a:r>
            <a:r>
              <a:rPr lang="en-US" dirty="0" smtClean="0"/>
              <a:t>species</a:t>
            </a:r>
          </a:p>
          <a:p>
            <a:pPr lvl="1"/>
            <a:r>
              <a:rPr lang="en-US" dirty="0" smtClean="0"/>
              <a:t>Will </a:t>
            </a:r>
            <a:r>
              <a:rPr lang="en-US" dirty="0"/>
              <a:t>become extinct each </a:t>
            </a:r>
            <a:r>
              <a:rPr lang="en-US" dirty="0" smtClean="0"/>
              <a:t>year </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15</a:t>
            </a:fld>
            <a:endParaRPr lang="en-US" dirty="0"/>
          </a:p>
        </p:txBody>
      </p:sp>
    </p:spTree>
    <p:extLst>
      <p:ext uri="{BB962C8B-B14F-4D97-AF65-F5344CB8AC3E}">
        <p14:creationId xmlns:p14="http://schemas.microsoft.com/office/powerpoint/2010/main" val="3060305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QUESTION 2: </a:t>
            </a:r>
            <a:endParaRPr lang="en-US" dirty="0">
              <a:solidFill>
                <a:srgbClr val="F8F9D3"/>
              </a:solidFill>
            </a:endParaRPr>
          </a:p>
        </p:txBody>
      </p:sp>
      <p:sp>
        <p:nvSpPr>
          <p:cNvPr id="4" name="Slide Number Placeholder 3"/>
          <p:cNvSpPr>
            <a:spLocks noGrp="1"/>
          </p:cNvSpPr>
          <p:nvPr>
            <p:ph type="sldNum" sz="quarter" idx="12"/>
          </p:nvPr>
        </p:nvSpPr>
        <p:spPr>
          <a:xfrm>
            <a:off x="8469312" y="0"/>
            <a:ext cx="674688" cy="295952"/>
          </a:xfrm>
        </p:spPr>
        <p:txBody>
          <a:bodyPr/>
          <a:lstStyle/>
          <a:p>
            <a:fld id="{200B2350-5261-4F5C-9DF5-EF0D264FC8D2}" type="slidenum">
              <a:rPr lang="en-US" smtClean="0"/>
              <a:pPr/>
              <a:t>16</a:t>
            </a:fld>
            <a:endParaRPr lang="en-US" dirty="0"/>
          </a:p>
        </p:txBody>
      </p:sp>
      <p:sp>
        <p:nvSpPr>
          <p:cNvPr id="5" name="Rectangle 4"/>
          <p:cNvSpPr/>
          <p:nvPr/>
        </p:nvSpPr>
        <p:spPr>
          <a:xfrm>
            <a:off x="304800" y="1447800"/>
            <a:ext cx="8382000" cy="3046988"/>
          </a:xfrm>
          <a:prstGeom prst="rect">
            <a:avLst/>
          </a:prstGeom>
        </p:spPr>
        <p:txBody>
          <a:bodyPr wrap="square">
            <a:spAutoFit/>
          </a:bodyPr>
          <a:lstStyle/>
          <a:p>
            <a:r>
              <a:rPr lang="en-US" sz="3200" dirty="0"/>
              <a:t>The diversity of all living things, otherwise known as.</a:t>
            </a:r>
          </a:p>
          <a:p>
            <a:r>
              <a:rPr lang="en-US" sz="3200" dirty="0"/>
              <a:t>a.	Biodiversity </a:t>
            </a:r>
          </a:p>
          <a:p>
            <a:r>
              <a:rPr lang="en-US" sz="3200" dirty="0"/>
              <a:t>b.	Sustainability </a:t>
            </a:r>
          </a:p>
          <a:p>
            <a:r>
              <a:rPr lang="en-US" sz="3200" dirty="0"/>
              <a:t>c.	Habitat destruction</a:t>
            </a:r>
          </a:p>
          <a:p>
            <a:r>
              <a:rPr lang="en-US" sz="3200" dirty="0"/>
              <a:t>d.	Biota </a:t>
            </a:r>
          </a:p>
        </p:txBody>
      </p:sp>
    </p:spTree>
    <p:extLst>
      <p:ext uri="{BB962C8B-B14F-4D97-AF65-F5344CB8AC3E}">
        <p14:creationId xmlns:p14="http://schemas.microsoft.com/office/powerpoint/2010/main" val="938154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ANSWER 2:</a:t>
            </a:r>
            <a:endParaRPr lang="en-US" sz="3200" dirty="0">
              <a:solidFill>
                <a:srgbClr val="F8F9D3"/>
              </a:solidFill>
            </a:endParaRPr>
          </a:p>
        </p:txBody>
      </p:sp>
      <p:sp>
        <p:nvSpPr>
          <p:cNvPr id="6" name="Rectangle 5"/>
          <p:cNvSpPr/>
          <p:nvPr/>
        </p:nvSpPr>
        <p:spPr>
          <a:xfrm>
            <a:off x="286265" y="1855161"/>
            <a:ext cx="8534400" cy="707886"/>
          </a:xfrm>
          <a:prstGeom prst="rect">
            <a:avLst/>
          </a:prstGeom>
        </p:spPr>
        <p:txBody>
          <a:bodyPr wrap="square">
            <a:spAutoFit/>
          </a:bodyPr>
          <a:lstStyle/>
          <a:p>
            <a:r>
              <a:rPr lang="en-US" sz="4000" dirty="0"/>
              <a:t>Biota</a:t>
            </a:r>
            <a:endParaRPr lang="en-US" sz="4000" dirty="0">
              <a:solidFill>
                <a:srgbClr val="000000"/>
              </a:solidFill>
            </a:endParaRPr>
          </a:p>
        </p:txBody>
      </p:sp>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17</a:t>
            </a:fld>
            <a:endParaRPr lang="en-US" dirty="0"/>
          </a:p>
        </p:txBody>
      </p:sp>
    </p:spTree>
    <p:extLst>
      <p:ext uri="{BB962C8B-B14F-4D97-AF65-F5344CB8AC3E}">
        <p14:creationId xmlns:p14="http://schemas.microsoft.com/office/powerpoint/2010/main" val="1052498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 3: </a:t>
            </a:r>
            <a:endParaRPr lang="en-US" dirty="0">
              <a:solidFill>
                <a:srgbClr val="F8F9D3"/>
              </a:solidFill>
            </a:endParaRPr>
          </a:p>
        </p:txBody>
      </p:sp>
      <p:sp>
        <p:nvSpPr>
          <p:cNvPr id="3" name="Rectangle 2"/>
          <p:cNvSpPr/>
          <p:nvPr/>
        </p:nvSpPr>
        <p:spPr>
          <a:xfrm>
            <a:off x="152400" y="1447800"/>
            <a:ext cx="8991600" cy="4524315"/>
          </a:xfrm>
          <a:prstGeom prst="rect">
            <a:avLst/>
          </a:prstGeom>
        </p:spPr>
        <p:txBody>
          <a:bodyPr wrap="square">
            <a:spAutoFit/>
          </a:bodyPr>
          <a:lstStyle/>
          <a:p>
            <a:r>
              <a:rPr lang="en-US" sz="3600" dirty="0">
                <a:solidFill>
                  <a:srgbClr val="000000"/>
                </a:solidFill>
              </a:rPr>
              <a:t>Which of these is an actual scientific practice that focuses on protecting species and ecosystems from rapid decline and extinction?</a:t>
            </a:r>
          </a:p>
          <a:p>
            <a:r>
              <a:rPr lang="en-US" sz="3600" dirty="0">
                <a:solidFill>
                  <a:srgbClr val="000000"/>
                </a:solidFill>
              </a:rPr>
              <a:t>a.	Habitat destruction</a:t>
            </a:r>
          </a:p>
          <a:p>
            <a:r>
              <a:rPr lang="en-US" sz="3600" dirty="0">
                <a:solidFill>
                  <a:srgbClr val="000000"/>
                </a:solidFill>
              </a:rPr>
              <a:t>b.	Deforestation</a:t>
            </a:r>
          </a:p>
          <a:p>
            <a:r>
              <a:rPr lang="en-US" sz="3600" dirty="0">
                <a:solidFill>
                  <a:srgbClr val="000000"/>
                </a:solidFill>
              </a:rPr>
              <a:t>c.	Sustainability </a:t>
            </a:r>
          </a:p>
          <a:p>
            <a:r>
              <a:rPr lang="en-US" sz="3600" dirty="0">
                <a:solidFill>
                  <a:srgbClr val="000000"/>
                </a:solidFill>
              </a:rPr>
              <a:t>d.	Conservation </a:t>
            </a:r>
            <a:r>
              <a:rPr lang="en-US" sz="3600" dirty="0" smtClean="0">
                <a:solidFill>
                  <a:srgbClr val="000000"/>
                </a:solidFill>
              </a:rPr>
              <a:t>biology</a:t>
            </a:r>
            <a:endParaRPr lang="en-US" sz="3600" dirty="0">
              <a:solidFill>
                <a:srgbClr val="000000"/>
              </a:solidFill>
            </a:endParaRPr>
          </a:p>
        </p:txBody>
      </p:sp>
      <p:sp>
        <p:nvSpPr>
          <p:cNvPr id="4" name="Slide Number Placeholder 3"/>
          <p:cNvSpPr>
            <a:spLocks noGrp="1"/>
          </p:cNvSpPr>
          <p:nvPr>
            <p:ph type="sldNum" sz="quarter" idx="12"/>
          </p:nvPr>
        </p:nvSpPr>
        <p:spPr>
          <a:xfrm>
            <a:off x="8469312" y="0"/>
            <a:ext cx="674688" cy="295952"/>
          </a:xfrm>
        </p:spPr>
        <p:txBody>
          <a:bodyPr/>
          <a:lstStyle/>
          <a:p>
            <a:fld id="{200B2350-5261-4F5C-9DF5-EF0D264FC8D2}" type="slidenum">
              <a:rPr lang="en-US" smtClean="0"/>
              <a:pPr/>
              <a:t>18</a:t>
            </a:fld>
            <a:endParaRPr lang="en-US" dirty="0"/>
          </a:p>
        </p:txBody>
      </p:sp>
    </p:spTree>
    <p:extLst>
      <p:ext uri="{BB962C8B-B14F-4D97-AF65-F5344CB8AC3E}">
        <p14:creationId xmlns:p14="http://schemas.microsoft.com/office/powerpoint/2010/main" val="3168136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ANSWER 3:</a:t>
            </a:r>
            <a:endParaRPr lang="en-US" sz="3200" dirty="0">
              <a:solidFill>
                <a:srgbClr val="F8F9D3"/>
              </a:solidFill>
            </a:endParaRPr>
          </a:p>
        </p:txBody>
      </p:sp>
      <p:sp>
        <p:nvSpPr>
          <p:cNvPr id="6" name="Rectangle 5"/>
          <p:cNvSpPr/>
          <p:nvPr/>
        </p:nvSpPr>
        <p:spPr>
          <a:xfrm>
            <a:off x="286265" y="1855161"/>
            <a:ext cx="8534400" cy="1323439"/>
          </a:xfrm>
          <a:prstGeom prst="rect">
            <a:avLst/>
          </a:prstGeom>
        </p:spPr>
        <p:txBody>
          <a:bodyPr wrap="square">
            <a:spAutoFit/>
          </a:bodyPr>
          <a:lstStyle/>
          <a:p>
            <a:r>
              <a:rPr lang="en-US" sz="4000" dirty="0">
                <a:solidFill>
                  <a:srgbClr val="000000"/>
                </a:solidFill>
              </a:rPr>
              <a:t>Conservation biology</a:t>
            </a:r>
          </a:p>
          <a:p>
            <a:endParaRPr lang="en-US" sz="4000" dirty="0">
              <a:solidFill>
                <a:srgbClr val="000000"/>
              </a:solidFill>
            </a:endParaRPr>
          </a:p>
        </p:txBody>
      </p:sp>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19</a:t>
            </a:fld>
            <a:endParaRPr lang="en-US" dirty="0"/>
          </a:p>
        </p:txBody>
      </p:sp>
    </p:spTree>
    <p:extLst>
      <p:ext uri="{BB962C8B-B14F-4D97-AF65-F5344CB8AC3E}">
        <p14:creationId xmlns:p14="http://schemas.microsoft.com/office/powerpoint/2010/main" val="3696964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LEARNING </a:t>
            </a:r>
            <a:r>
              <a:rPr lang="en-US" sz="3600" dirty="0" smtClean="0"/>
              <a:t>OBJECTIVES</a:t>
            </a:r>
            <a:endParaRPr lang="en-US" sz="3600" dirty="0"/>
          </a:p>
        </p:txBody>
      </p:sp>
      <p:sp>
        <p:nvSpPr>
          <p:cNvPr id="23555" name="Content Placeholder 2"/>
          <p:cNvSpPr>
            <a:spLocks noGrp="1"/>
          </p:cNvSpPr>
          <p:nvPr>
            <p:ph idx="1"/>
          </p:nvPr>
        </p:nvSpPr>
        <p:spPr>
          <a:xfrm>
            <a:off x="76200" y="1447800"/>
            <a:ext cx="8915400" cy="4525963"/>
          </a:xfrm>
        </p:spPr>
        <p:txBody>
          <a:bodyPr/>
          <a:lstStyle/>
          <a:p>
            <a:pPr marL="514350" indent="-514350">
              <a:buFont typeface="+mj-lt"/>
              <a:buAutoNum type="arabicPeriod"/>
            </a:pPr>
            <a:r>
              <a:rPr lang="en-US" sz="2400" dirty="0" smtClean="0"/>
              <a:t>Discuss </a:t>
            </a:r>
            <a:r>
              <a:rPr lang="en-US" sz="2400" dirty="0"/>
              <a:t>degradation/fragmentation of habitats</a:t>
            </a:r>
          </a:p>
          <a:p>
            <a:pPr marL="514350" indent="-514350">
              <a:buFont typeface="+mj-lt"/>
              <a:buAutoNum type="arabicPeriod"/>
            </a:pPr>
            <a:r>
              <a:rPr lang="en-US" sz="2400" dirty="0" smtClean="0"/>
              <a:t>Define </a:t>
            </a:r>
            <a:r>
              <a:rPr lang="en-US" sz="2400" dirty="0"/>
              <a:t>biodiversity</a:t>
            </a:r>
          </a:p>
          <a:p>
            <a:pPr marL="514350" indent="-514350">
              <a:buFont typeface="+mj-lt"/>
              <a:buAutoNum type="arabicPeriod"/>
            </a:pPr>
            <a:r>
              <a:rPr lang="en-US" sz="2400" dirty="0" smtClean="0"/>
              <a:t>Explain </a:t>
            </a:r>
            <a:r>
              <a:rPr lang="en-US" sz="2400" dirty="0"/>
              <a:t>latitudinal gradients in species diversity</a:t>
            </a:r>
          </a:p>
          <a:p>
            <a:pPr marL="514350" indent="-514350">
              <a:buFont typeface="+mj-lt"/>
              <a:buAutoNum type="arabicPeriod"/>
            </a:pPr>
            <a:r>
              <a:rPr lang="en-US" sz="2400" dirty="0" smtClean="0"/>
              <a:t>Explain </a:t>
            </a:r>
            <a:r>
              <a:rPr lang="en-US" sz="2400" dirty="0"/>
              <a:t>the Gaia theory</a:t>
            </a:r>
          </a:p>
          <a:p>
            <a:pPr marL="514350" indent="-514350">
              <a:buFont typeface="+mj-lt"/>
              <a:buAutoNum type="arabicPeriod"/>
            </a:pPr>
            <a:r>
              <a:rPr lang="en-US" sz="2400" dirty="0" smtClean="0"/>
              <a:t>Discuss </a:t>
            </a:r>
            <a:r>
              <a:rPr lang="en-US" sz="2400" dirty="0"/>
              <a:t>the effect of climate change on plant biodiversity</a:t>
            </a:r>
          </a:p>
          <a:p>
            <a:pPr marL="514350" indent="-514350">
              <a:buFont typeface="+mj-lt"/>
              <a:buAutoNum type="arabicPeriod"/>
            </a:pPr>
            <a:r>
              <a:rPr lang="en-US" sz="2400" dirty="0" smtClean="0"/>
              <a:t>Define </a:t>
            </a:r>
            <a:r>
              <a:rPr lang="en-US" sz="2400" dirty="0"/>
              <a:t>conservation biology</a:t>
            </a:r>
          </a:p>
          <a:p>
            <a:pPr marL="514350" indent="-514350">
              <a:buFont typeface="+mj-lt"/>
              <a:buAutoNum type="arabicPeriod"/>
            </a:pPr>
            <a:endParaRPr lang="en-US" sz="2400" dirty="0"/>
          </a:p>
        </p:txBody>
      </p:sp>
      <p:sp>
        <p:nvSpPr>
          <p:cNvPr id="3" name="Slide Number Placeholder 2"/>
          <p:cNvSpPr>
            <a:spLocks noGrp="1"/>
          </p:cNvSpPr>
          <p:nvPr>
            <p:ph type="sldNum" sz="quarter" idx="12"/>
          </p:nvPr>
        </p:nvSpPr>
        <p:spPr/>
        <p:txBody>
          <a:bodyPr/>
          <a:lstStyle/>
          <a:p>
            <a:fld id="{200B2350-5261-4F5C-9DF5-EF0D264FC8D2}" type="slidenum">
              <a:rPr lang="en-US" smtClean="0"/>
              <a:pPr/>
              <a:t>2</a:t>
            </a:fld>
            <a:endParaRPr lang="en-US" dirty="0"/>
          </a:p>
        </p:txBody>
      </p:sp>
    </p:spTree>
    <p:extLst>
      <p:ext uri="{BB962C8B-B14F-4D97-AF65-F5344CB8AC3E}">
        <p14:creationId xmlns:p14="http://schemas.microsoft.com/office/powerpoint/2010/main" val="14331313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304800"/>
            <a:ext cx="5181600" cy="1097280"/>
          </a:xfrm>
        </p:spPr>
        <p:txBody>
          <a:bodyPr/>
          <a:lstStyle/>
          <a:p>
            <a:r>
              <a:rPr lang="en-US" sz="3600" dirty="0" smtClean="0"/>
              <a:t>STUDENT ACTIVITY 2.</a:t>
            </a:r>
            <a:endParaRPr lang="en-US" sz="3600" dirty="0"/>
          </a:p>
        </p:txBody>
      </p:sp>
      <p:sp>
        <p:nvSpPr>
          <p:cNvPr id="5" name="TextBox 4"/>
          <p:cNvSpPr txBox="1"/>
          <p:nvPr/>
        </p:nvSpPr>
        <p:spPr>
          <a:xfrm>
            <a:off x="381000" y="1676400"/>
            <a:ext cx="8305800" cy="523220"/>
          </a:xfrm>
          <a:prstGeom prst="rect">
            <a:avLst/>
          </a:prstGeom>
          <a:noFill/>
        </p:spPr>
        <p:txBody>
          <a:bodyPr wrap="square" rtlCol="0">
            <a:spAutoFit/>
          </a:bodyPr>
          <a:lstStyle/>
          <a:p>
            <a:r>
              <a:rPr lang="en-US" sz="2800" b="1" dirty="0" smtClean="0">
                <a:solidFill>
                  <a:srgbClr val="0000FF"/>
                </a:solidFill>
              </a:rPr>
              <a:t>Download WORD file</a:t>
            </a:r>
            <a:r>
              <a:rPr lang="en-US" sz="2800" b="1" dirty="0" smtClean="0"/>
              <a:t>: </a:t>
            </a:r>
            <a:r>
              <a:rPr lang="en-US" sz="2800" b="1" dirty="0"/>
              <a:t>Conservation </a:t>
            </a:r>
            <a:r>
              <a:rPr lang="en-US" sz="2800" b="1" dirty="0" smtClean="0"/>
              <a:t>Biology</a:t>
            </a:r>
          </a:p>
        </p:txBody>
      </p:sp>
      <p:pic>
        <p:nvPicPr>
          <p:cNvPr id="6" name="Picture 5"/>
          <p:cNvPicPr>
            <a:picLocks noChangeAspect="1"/>
          </p:cNvPicPr>
          <p:nvPr/>
        </p:nvPicPr>
        <p:blipFill>
          <a:blip r:embed="rId2"/>
          <a:stretch>
            <a:fillRect/>
          </a:stretch>
        </p:blipFill>
        <p:spPr>
          <a:xfrm>
            <a:off x="152400" y="175887"/>
            <a:ext cx="2106108" cy="1160252"/>
          </a:xfrm>
          <a:prstGeom prst="rect">
            <a:avLst/>
          </a:prstGeom>
        </p:spPr>
      </p:pic>
      <p:pic>
        <p:nvPicPr>
          <p:cNvPr id="7" name="Picture 6"/>
          <p:cNvPicPr>
            <a:picLocks noChangeAspect="1"/>
          </p:cNvPicPr>
          <p:nvPr/>
        </p:nvPicPr>
        <p:blipFill>
          <a:blip r:embed="rId3"/>
          <a:stretch>
            <a:fillRect/>
          </a:stretch>
        </p:blipFill>
        <p:spPr>
          <a:xfrm>
            <a:off x="2209800" y="175887"/>
            <a:ext cx="1266825" cy="1147722"/>
          </a:xfrm>
          <a:prstGeom prst="rect">
            <a:avLst/>
          </a:prstGeom>
        </p:spPr>
      </p:pic>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20</a:t>
            </a:fld>
            <a:endParaRPr lang="en-US" dirty="0"/>
          </a:p>
        </p:txBody>
      </p:sp>
    </p:spTree>
    <p:extLst>
      <p:ext uri="{BB962C8B-B14F-4D97-AF65-F5344CB8AC3E}">
        <p14:creationId xmlns:p14="http://schemas.microsoft.com/office/powerpoint/2010/main" val="859437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097280"/>
          </a:xfrm>
        </p:spPr>
        <p:txBody>
          <a:bodyPr/>
          <a:lstStyle/>
          <a:p>
            <a:r>
              <a:rPr lang="en-US" sz="3600" dirty="0" smtClean="0"/>
              <a:t>FREQUENTLY ASKED QUESTION?</a:t>
            </a:r>
            <a:endParaRPr lang="en-US" sz="3600" dirty="0"/>
          </a:p>
        </p:txBody>
      </p:sp>
      <p:pic>
        <p:nvPicPr>
          <p:cNvPr id="3" name="Picture 2"/>
          <p:cNvPicPr>
            <a:picLocks noChangeAspect="1"/>
          </p:cNvPicPr>
          <p:nvPr/>
        </p:nvPicPr>
        <p:blipFill>
          <a:blip r:embed="rId2"/>
          <a:stretch>
            <a:fillRect/>
          </a:stretch>
        </p:blipFill>
        <p:spPr>
          <a:xfrm>
            <a:off x="57665" y="107696"/>
            <a:ext cx="838200" cy="1218184"/>
          </a:xfrm>
          <a:prstGeom prst="rect">
            <a:avLst/>
          </a:prstGeom>
        </p:spPr>
      </p:pic>
      <p:sp>
        <p:nvSpPr>
          <p:cNvPr id="4" name="Content Placeholder 2"/>
          <p:cNvSpPr txBox="1">
            <a:spLocks/>
          </p:cNvSpPr>
          <p:nvPr/>
        </p:nvSpPr>
        <p:spPr>
          <a:xfrm>
            <a:off x="152399" y="1371600"/>
            <a:ext cx="8991599" cy="5029200"/>
          </a:xfrm>
          <a:prstGeom prst="rect">
            <a:avLst/>
          </a:prstGeom>
        </p:spPr>
        <p:txBody>
          <a:bodyPr/>
          <a:lst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b="1" dirty="0"/>
              <a:t>What is Extinction?</a:t>
            </a:r>
          </a:p>
          <a:p>
            <a:pPr lvl="1"/>
            <a:r>
              <a:rPr lang="en-US" sz="2800" dirty="0"/>
              <a:t>Scientifically, extinction means the end of a species or a group of organisms. It doesn’t always mean when a species actually dies off, it can also apply to when a species is no longer able to reproduce or recover from a catastrophic event, thus resulting in the inability to continue on with the next generation of that species.</a:t>
            </a:r>
          </a:p>
          <a:p>
            <a:endParaRPr lang="en-US" dirty="0"/>
          </a:p>
          <a:p>
            <a:endParaRPr lang="en-US" sz="2400" b="1" dirty="0" smtClean="0">
              <a:solidFill>
                <a:srgbClr val="0000FF"/>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pPr/>
              <a:t>21</a:t>
            </a:fld>
            <a:endParaRPr lang="en-US" dirty="0"/>
          </a:p>
        </p:txBody>
      </p:sp>
    </p:spTree>
    <p:extLst>
      <p:ext uri="{BB962C8B-B14F-4D97-AF65-F5344CB8AC3E}">
        <p14:creationId xmlns:p14="http://schemas.microsoft.com/office/powerpoint/2010/main" val="3341716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FENDING OFF </a:t>
            </a:r>
            <a:r>
              <a:rPr lang="en-US" dirty="0" smtClean="0"/>
              <a:t>EXTINCTION 2.</a:t>
            </a:r>
            <a:endParaRPr lang="en-US" dirty="0"/>
          </a:p>
        </p:txBody>
      </p:sp>
      <p:sp>
        <p:nvSpPr>
          <p:cNvPr id="3" name="Content Placeholder 2"/>
          <p:cNvSpPr>
            <a:spLocks noGrp="1"/>
          </p:cNvSpPr>
          <p:nvPr>
            <p:ph idx="1"/>
          </p:nvPr>
        </p:nvSpPr>
        <p:spPr>
          <a:xfrm>
            <a:off x="457200" y="1447801"/>
            <a:ext cx="8686800" cy="3581400"/>
          </a:xfrm>
        </p:spPr>
        <p:txBody>
          <a:bodyPr/>
          <a:lstStyle/>
          <a:p>
            <a:r>
              <a:rPr lang="en-US" b="1" dirty="0"/>
              <a:t>Biological Diversity</a:t>
            </a:r>
          </a:p>
          <a:p>
            <a:pPr lvl="1"/>
            <a:r>
              <a:rPr lang="en-US" dirty="0" smtClean="0"/>
              <a:t>Center </a:t>
            </a:r>
            <a:r>
              <a:rPr lang="en-US" dirty="0"/>
              <a:t>for Biological Diversity (CBD</a:t>
            </a:r>
            <a:r>
              <a:rPr lang="en-US" dirty="0" smtClean="0"/>
              <a:t>)</a:t>
            </a:r>
          </a:p>
          <a:p>
            <a:pPr lvl="2"/>
            <a:r>
              <a:rPr lang="en-US" dirty="0" smtClean="0"/>
              <a:t>Mission:</a:t>
            </a:r>
          </a:p>
          <a:p>
            <a:pPr lvl="3"/>
            <a:r>
              <a:rPr lang="en-US" dirty="0" smtClean="0"/>
              <a:t>“</a:t>
            </a:r>
            <a:r>
              <a:rPr lang="en-US" dirty="0"/>
              <a:t>for those who come after us to inherit a world where the wild is still alive.” </a:t>
            </a:r>
            <a:endParaRPr lang="en-US" dirty="0" smtClean="0"/>
          </a:p>
          <a:p>
            <a:pPr lvl="2"/>
            <a:r>
              <a:rPr lang="en-US" dirty="0" smtClean="0"/>
              <a:t>CBD </a:t>
            </a:r>
            <a:r>
              <a:rPr lang="en-US" dirty="0"/>
              <a:t>believes that biodiversity, in all </a:t>
            </a:r>
            <a:r>
              <a:rPr lang="en-US" dirty="0" smtClean="0"/>
              <a:t>forms</a:t>
            </a:r>
          </a:p>
          <a:p>
            <a:pPr lvl="2"/>
            <a:r>
              <a:rPr lang="en-US" dirty="0" smtClean="0"/>
              <a:t>Plays </a:t>
            </a:r>
            <a:r>
              <a:rPr lang="en-US" dirty="0"/>
              <a:t>an intrinsic role for </a:t>
            </a:r>
            <a:r>
              <a:rPr lang="en-US" dirty="0" smtClean="0"/>
              <a:t>continuation </a:t>
            </a:r>
            <a:r>
              <a:rPr lang="en-US" dirty="0"/>
              <a:t>of all </a:t>
            </a:r>
            <a:r>
              <a:rPr lang="en-US" dirty="0" smtClean="0"/>
              <a:t>species</a:t>
            </a:r>
          </a:p>
          <a:p>
            <a:pPr lvl="2"/>
            <a:r>
              <a:rPr lang="en-US" dirty="0" smtClean="0"/>
              <a:t>Focus </a:t>
            </a:r>
            <a:r>
              <a:rPr lang="en-US" dirty="0"/>
              <a:t>on protecting ecosystems (lands and waters</a:t>
            </a:r>
            <a:r>
              <a:rPr lang="en-US" dirty="0" smtClean="0"/>
              <a:t>)</a:t>
            </a:r>
          </a:p>
          <a:p>
            <a:pPr lvl="2"/>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22</a:t>
            </a:fld>
            <a:endParaRPr lang="en-US" dirty="0"/>
          </a:p>
        </p:txBody>
      </p:sp>
      <p:pic>
        <p:nvPicPr>
          <p:cNvPr id="5" name="Picture 4"/>
          <p:cNvPicPr>
            <a:picLocks noChangeAspect="1"/>
          </p:cNvPicPr>
          <p:nvPr/>
        </p:nvPicPr>
        <p:blipFill>
          <a:blip r:embed="rId2"/>
          <a:stretch>
            <a:fillRect/>
          </a:stretch>
        </p:blipFill>
        <p:spPr>
          <a:xfrm>
            <a:off x="685800" y="5562247"/>
            <a:ext cx="823031" cy="823031"/>
          </a:xfrm>
          <a:prstGeom prst="rect">
            <a:avLst/>
          </a:prstGeom>
        </p:spPr>
      </p:pic>
      <p:sp>
        <p:nvSpPr>
          <p:cNvPr id="6" name="Rectangle 5"/>
          <p:cNvSpPr/>
          <p:nvPr/>
        </p:nvSpPr>
        <p:spPr>
          <a:xfrm>
            <a:off x="1508831" y="5562247"/>
            <a:ext cx="5486400" cy="369332"/>
          </a:xfrm>
          <a:prstGeom prst="rect">
            <a:avLst/>
          </a:prstGeom>
        </p:spPr>
        <p:txBody>
          <a:bodyPr wrap="square">
            <a:spAutoFit/>
          </a:bodyPr>
          <a:lstStyle/>
          <a:p>
            <a:r>
              <a:rPr lang="en-US" b="1" dirty="0">
                <a:solidFill>
                  <a:srgbClr val="E09900"/>
                </a:solidFill>
                <a:latin typeface="Arial" panose="020B0604020202020204" pitchFamily="34" charset="0"/>
                <a:hlinkClick r:id="rId3"/>
              </a:rPr>
              <a:t>Why is Biodiversity so Important (Ted Talk): 4:19</a:t>
            </a:r>
            <a:endParaRPr lang="en-US" dirty="0"/>
          </a:p>
        </p:txBody>
      </p:sp>
    </p:spTree>
    <p:extLst>
      <p:ext uri="{BB962C8B-B14F-4D97-AF65-F5344CB8AC3E}">
        <p14:creationId xmlns:p14="http://schemas.microsoft.com/office/powerpoint/2010/main" val="3648126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610600" cy="1236452"/>
          </a:xfrm>
        </p:spPr>
        <p:txBody>
          <a:bodyPr/>
          <a:lstStyle/>
          <a:p>
            <a:r>
              <a:rPr lang="en-US" sz="2000" dirty="0" smtClean="0"/>
              <a:t>FIGURE 15-3 </a:t>
            </a:r>
            <a:r>
              <a:rPr lang="en-US" sz="2000" dirty="0"/>
              <a:t>Threatened species in the </a:t>
            </a:r>
            <a:r>
              <a:rPr lang="en-US" sz="2000" dirty="0" smtClean="0"/>
              <a:t>wild. The </a:t>
            </a:r>
            <a:r>
              <a:rPr lang="en-US" sz="2000" dirty="0"/>
              <a:t>Rothschild’s Giraffe is one of the most extinct animals on the planet as demonstrated by Figure 3 here. Other animals categorized in high risk of extinction include the Giant Panda and the Mountain Gorilla</a:t>
            </a:r>
            <a:r>
              <a:rPr lang="en-US" sz="2000" dirty="0" smtClean="0"/>
              <a:t>.</a:t>
            </a:r>
            <a:endParaRPr lang="en-US" sz="2000" dirty="0"/>
          </a:p>
        </p:txBody>
      </p:sp>
      <p:pic>
        <p:nvPicPr>
          <p:cNvPr id="5" name="Content Placeholder 4"/>
          <p:cNvPicPr>
            <a:picLocks noGrp="1" noChangeAspect="1"/>
          </p:cNvPicPr>
          <p:nvPr>
            <p:ph idx="1"/>
          </p:nvPr>
        </p:nvPicPr>
        <p:blipFill>
          <a:blip r:embed="rId2"/>
          <a:stretch>
            <a:fillRect/>
          </a:stretch>
        </p:blipFill>
        <p:spPr>
          <a:xfrm>
            <a:off x="1331624" y="1524000"/>
            <a:ext cx="6105929" cy="4572000"/>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23</a:t>
            </a:fld>
            <a:endParaRPr lang="en-US" dirty="0"/>
          </a:p>
        </p:txBody>
      </p:sp>
    </p:spTree>
    <p:extLst>
      <p:ext uri="{BB962C8B-B14F-4D97-AF65-F5344CB8AC3E}">
        <p14:creationId xmlns:p14="http://schemas.microsoft.com/office/powerpoint/2010/main" val="1864684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097280"/>
          </a:xfrm>
        </p:spPr>
        <p:txBody>
          <a:bodyPr/>
          <a:lstStyle/>
          <a:p>
            <a:r>
              <a:rPr lang="en-US" sz="3600" dirty="0" smtClean="0"/>
              <a:t>FREQUENTLY ASKED QUESTION?</a:t>
            </a:r>
            <a:endParaRPr lang="en-US" sz="3600" dirty="0"/>
          </a:p>
        </p:txBody>
      </p:sp>
      <p:pic>
        <p:nvPicPr>
          <p:cNvPr id="3" name="Picture 2"/>
          <p:cNvPicPr>
            <a:picLocks noChangeAspect="1"/>
          </p:cNvPicPr>
          <p:nvPr/>
        </p:nvPicPr>
        <p:blipFill>
          <a:blip r:embed="rId2"/>
          <a:stretch>
            <a:fillRect/>
          </a:stretch>
        </p:blipFill>
        <p:spPr>
          <a:xfrm>
            <a:off x="57665" y="107696"/>
            <a:ext cx="838200" cy="1218184"/>
          </a:xfrm>
          <a:prstGeom prst="rect">
            <a:avLst/>
          </a:prstGeom>
        </p:spPr>
      </p:pic>
      <p:sp>
        <p:nvSpPr>
          <p:cNvPr id="4" name="Content Placeholder 2"/>
          <p:cNvSpPr txBox="1">
            <a:spLocks/>
          </p:cNvSpPr>
          <p:nvPr/>
        </p:nvSpPr>
        <p:spPr>
          <a:xfrm>
            <a:off x="152399" y="1371600"/>
            <a:ext cx="8991599" cy="5029200"/>
          </a:xfrm>
          <a:prstGeom prst="rect">
            <a:avLst/>
          </a:prstGeom>
        </p:spPr>
        <p:txBody>
          <a:bodyPr/>
          <a:lst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b="1" dirty="0"/>
              <a:t>What Are The Extinct Species Categories?</a:t>
            </a:r>
          </a:p>
          <a:p>
            <a:pPr lvl="1"/>
            <a:r>
              <a:rPr lang="en-US" sz="2000" dirty="0" smtClean="0"/>
              <a:t>Classified </a:t>
            </a:r>
            <a:r>
              <a:rPr lang="en-US" sz="2000" dirty="0"/>
              <a:t>by </a:t>
            </a:r>
            <a:r>
              <a:rPr lang="en-US" sz="2000" dirty="0" smtClean="0"/>
              <a:t>IUCN </a:t>
            </a:r>
            <a:r>
              <a:rPr lang="en-US" sz="2000" dirty="0"/>
              <a:t>Red List </a:t>
            </a:r>
            <a:r>
              <a:rPr lang="en-US" sz="2000" dirty="0" smtClean="0"/>
              <a:t>in 9 groups: rate </a:t>
            </a:r>
            <a:r>
              <a:rPr lang="en-US" sz="2000" dirty="0"/>
              <a:t>of decline, population size, area of </a:t>
            </a:r>
            <a:r>
              <a:rPr lang="en-US" sz="2000" dirty="0" smtClean="0"/>
              <a:t>geographic, &amp; degree </a:t>
            </a:r>
            <a:r>
              <a:rPr lang="en-US" sz="2000" dirty="0"/>
              <a:t>of population </a:t>
            </a:r>
            <a:r>
              <a:rPr lang="en-US" sz="2000" dirty="0" smtClean="0"/>
              <a:t>&amp; distribution fragmentation:</a:t>
            </a:r>
            <a:endParaRPr lang="en-US" sz="2000" dirty="0"/>
          </a:p>
          <a:p>
            <a:pPr lvl="2">
              <a:spcBef>
                <a:spcPts val="400"/>
              </a:spcBef>
            </a:pPr>
            <a:r>
              <a:rPr lang="en-US" dirty="0" smtClean="0"/>
              <a:t>Extinct </a:t>
            </a:r>
            <a:r>
              <a:rPr lang="en-US" dirty="0"/>
              <a:t>(EX) – No known individuals remaining.</a:t>
            </a:r>
          </a:p>
          <a:p>
            <a:pPr lvl="2">
              <a:spcBef>
                <a:spcPts val="400"/>
              </a:spcBef>
            </a:pPr>
            <a:r>
              <a:rPr lang="en-US" dirty="0" smtClean="0"/>
              <a:t>Extinct </a:t>
            </a:r>
            <a:r>
              <a:rPr lang="en-US" dirty="0"/>
              <a:t>in the wild (EW) – Known only to survive in captivity or a naturalized population outside its historic </a:t>
            </a:r>
            <a:r>
              <a:rPr lang="en-US" dirty="0" smtClean="0"/>
              <a:t>range</a:t>
            </a:r>
            <a:endParaRPr lang="en-US" dirty="0"/>
          </a:p>
          <a:p>
            <a:pPr lvl="2">
              <a:spcBef>
                <a:spcPts val="400"/>
              </a:spcBef>
            </a:pPr>
            <a:r>
              <a:rPr lang="en-US" dirty="0" smtClean="0"/>
              <a:t>Critically </a:t>
            </a:r>
            <a:r>
              <a:rPr lang="en-US" dirty="0"/>
              <a:t>endangered (CR) – Extremely high risk of </a:t>
            </a:r>
            <a:r>
              <a:rPr lang="en-US" dirty="0" smtClean="0"/>
              <a:t>extinction</a:t>
            </a:r>
            <a:endParaRPr lang="en-US" dirty="0"/>
          </a:p>
          <a:p>
            <a:pPr lvl="2">
              <a:spcBef>
                <a:spcPts val="400"/>
              </a:spcBef>
            </a:pPr>
            <a:r>
              <a:rPr lang="en-US" dirty="0" smtClean="0"/>
              <a:t>Endangered </a:t>
            </a:r>
            <a:r>
              <a:rPr lang="en-US" dirty="0"/>
              <a:t>(EN) – High risk of extinction in the </a:t>
            </a:r>
            <a:r>
              <a:rPr lang="en-US" dirty="0" smtClean="0"/>
              <a:t>wild</a:t>
            </a:r>
            <a:endParaRPr lang="en-US" dirty="0"/>
          </a:p>
          <a:p>
            <a:pPr lvl="2">
              <a:spcBef>
                <a:spcPts val="400"/>
              </a:spcBef>
            </a:pPr>
            <a:r>
              <a:rPr lang="en-US" dirty="0" smtClean="0"/>
              <a:t>Vulnerable </a:t>
            </a:r>
            <a:r>
              <a:rPr lang="en-US" dirty="0"/>
              <a:t>(VU) – High risk of endangerment in the </a:t>
            </a:r>
            <a:r>
              <a:rPr lang="en-US" dirty="0" smtClean="0"/>
              <a:t>wild</a:t>
            </a:r>
            <a:endParaRPr lang="en-US" dirty="0"/>
          </a:p>
          <a:p>
            <a:pPr lvl="2">
              <a:spcBef>
                <a:spcPts val="400"/>
              </a:spcBef>
            </a:pPr>
            <a:r>
              <a:rPr lang="en-US" dirty="0" smtClean="0"/>
              <a:t>Near </a:t>
            </a:r>
            <a:r>
              <a:rPr lang="en-US" dirty="0"/>
              <a:t>threatened (NT) – Likely to become endangered in </a:t>
            </a:r>
            <a:r>
              <a:rPr lang="en-US" dirty="0" smtClean="0"/>
              <a:t>future</a:t>
            </a:r>
          </a:p>
          <a:p>
            <a:pPr lvl="2">
              <a:spcBef>
                <a:spcPts val="400"/>
              </a:spcBef>
            </a:pPr>
            <a:r>
              <a:rPr lang="en-US" dirty="0" smtClean="0"/>
              <a:t>Least </a:t>
            </a:r>
            <a:r>
              <a:rPr lang="en-US" dirty="0"/>
              <a:t>concern (LC) - Lowest risk. </a:t>
            </a:r>
            <a:r>
              <a:rPr lang="en-US" dirty="0" smtClean="0"/>
              <a:t>Not </a:t>
            </a:r>
            <a:r>
              <a:rPr lang="en-US" dirty="0"/>
              <a:t>qualify for a more </a:t>
            </a:r>
            <a:r>
              <a:rPr lang="en-US" dirty="0" smtClean="0"/>
              <a:t>at-risk</a:t>
            </a:r>
          </a:p>
          <a:p>
            <a:pPr lvl="2">
              <a:spcBef>
                <a:spcPts val="400"/>
              </a:spcBef>
            </a:pPr>
            <a:r>
              <a:rPr lang="en-US" dirty="0" smtClean="0"/>
              <a:t>Data </a:t>
            </a:r>
            <a:r>
              <a:rPr lang="en-US" dirty="0"/>
              <a:t>deficient (DD) – Not enough data to make any </a:t>
            </a:r>
            <a:r>
              <a:rPr lang="en-US" dirty="0" smtClean="0"/>
              <a:t>assessment</a:t>
            </a:r>
          </a:p>
          <a:p>
            <a:pPr lvl="2">
              <a:spcBef>
                <a:spcPts val="400"/>
              </a:spcBef>
            </a:pPr>
            <a:r>
              <a:rPr lang="en-US" dirty="0" smtClean="0"/>
              <a:t>Not </a:t>
            </a:r>
            <a:r>
              <a:rPr lang="en-US" dirty="0"/>
              <a:t>evaluated (NE) – Has not yet been evaluated against </a:t>
            </a:r>
            <a:r>
              <a:rPr lang="en-US" dirty="0" smtClean="0"/>
              <a:t>criteria</a:t>
            </a:r>
            <a:endParaRPr lang="en-US" dirty="0"/>
          </a:p>
          <a:p>
            <a:pPr>
              <a:spcBef>
                <a:spcPts val="0"/>
              </a:spcBef>
            </a:pPr>
            <a:endParaRPr lang="en-US" dirty="0"/>
          </a:p>
          <a:p>
            <a:pPr>
              <a:spcBef>
                <a:spcPts val="0"/>
              </a:spcBef>
            </a:pPr>
            <a:endParaRPr lang="en-US" sz="2400" b="1" dirty="0" smtClean="0">
              <a:solidFill>
                <a:srgbClr val="0000FF"/>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pPr/>
              <a:t>24</a:t>
            </a:fld>
            <a:endParaRPr lang="en-US" dirty="0"/>
          </a:p>
        </p:txBody>
      </p:sp>
    </p:spTree>
    <p:extLst>
      <p:ext uri="{BB962C8B-B14F-4D97-AF65-F5344CB8AC3E}">
        <p14:creationId xmlns:p14="http://schemas.microsoft.com/office/powerpoint/2010/main" val="2422541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QUESTION 4: </a:t>
            </a:r>
            <a:endParaRPr lang="en-US" dirty="0">
              <a:solidFill>
                <a:srgbClr val="F8F9D3"/>
              </a:solidFill>
            </a:endParaRPr>
          </a:p>
        </p:txBody>
      </p:sp>
      <p:sp>
        <p:nvSpPr>
          <p:cNvPr id="3" name="Rectangle 2"/>
          <p:cNvSpPr/>
          <p:nvPr/>
        </p:nvSpPr>
        <p:spPr>
          <a:xfrm>
            <a:off x="152400" y="1447800"/>
            <a:ext cx="8991600" cy="3970318"/>
          </a:xfrm>
          <a:prstGeom prst="rect">
            <a:avLst/>
          </a:prstGeom>
        </p:spPr>
        <p:txBody>
          <a:bodyPr wrap="square">
            <a:spAutoFit/>
          </a:bodyPr>
          <a:lstStyle/>
          <a:p>
            <a:r>
              <a:rPr lang="en-US" sz="3600" dirty="0">
                <a:solidFill>
                  <a:srgbClr val="000000"/>
                </a:solidFill>
              </a:rPr>
              <a:t>Which of these is a community of all living organisms that require non-living components to exist?</a:t>
            </a:r>
          </a:p>
          <a:p>
            <a:r>
              <a:rPr lang="en-US" sz="3600" dirty="0">
                <a:solidFill>
                  <a:srgbClr val="000000"/>
                </a:solidFill>
              </a:rPr>
              <a:t>a.	Biosphere </a:t>
            </a:r>
          </a:p>
          <a:p>
            <a:r>
              <a:rPr lang="en-US" sz="3600" dirty="0">
                <a:solidFill>
                  <a:srgbClr val="000000"/>
                </a:solidFill>
              </a:rPr>
              <a:t>b.	Habitat </a:t>
            </a:r>
          </a:p>
          <a:p>
            <a:r>
              <a:rPr lang="en-US" sz="3600" dirty="0">
                <a:solidFill>
                  <a:srgbClr val="000000"/>
                </a:solidFill>
              </a:rPr>
              <a:t>c.	</a:t>
            </a:r>
            <a:r>
              <a:rPr lang="en-US" sz="3600" dirty="0" smtClean="0">
                <a:solidFill>
                  <a:srgbClr val="000000"/>
                </a:solidFill>
              </a:rPr>
              <a:t>Ecosystem</a:t>
            </a:r>
            <a:endParaRPr lang="en-US" sz="3600" dirty="0">
              <a:solidFill>
                <a:srgbClr val="000000"/>
              </a:solidFill>
            </a:endParaRPr>
          </a:p>
          <a:p>
            <a:r>
              <a:rPr lang="en-US" sz="3600" dirty="0">
                <a:solidFill>
                  <a:srgbClr val="000000"/>
                </a:solidFill>
              </a:rPr>
              <a:t>d.	Ecology</a:t>
            </a:r>
          </a:p>
        </p:txBody>
      </p:sp>
      <p:sp>
        <p:nvSpPr>
          <p:cNvPr id="4" name="Slide Number Placeholder 3"/>
          <p:cNvSpPr>
            <a:spLocks noGrp="1"/>
          </p:cNvSpPr>
          <p:nvPr>
            <p:ph type="sldNum" sz="quarter" idx="12"/>
          </p:nvPr>
        </p:nvSpPr>
        <p:spPr>
          <a:xfrm>
            <a:off x="8469312" y="0"/>
            <a:ext cx="674688" cy="295952"/>
          </a:xfrm>
        </p:spPr>
        <p:txBody>
          <a:bodyPr/>
          <a:lstStyle/>
          <a:p>
            <a:fld id="{200B2350-5261-4F5C-9DF5-EF0D264FC8D2}" type="slidenum">
              <a:rPr lang="en-US" smtClean="0"/>
              <a:pPr/>
              <a:t>25</a:t>
            </a:fld>
            <a:endParaRPr lang="en-US" dirty="0"/>
          </a:p>
        </p:txBody>
      </p:sp>
    </p:spTree>
    <p:extLst>
      <p:ext uri="{BB962C8B-B14F-4D97-AF65-F5344CB8AC3E}">
        <p14:creationId xmlns:p14="http://schemas.microsoft.com/office/powerpoint/2010/main" val="2862601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ANSWER 4:</a:t>
            </a:r>
            <a:endParaRPr lang="en-US" sz="3200" dirty="0">
              <a:solidFill>
                <a:srgbClr val="F8F9D3"/>
              </a:solidFill>
            </a:endParaRPr>
          </a:p>
        </p:txBody>
      </p:sp>
      <p:sp>
        <p:nvSpPr>
          <p:cNvPr id="6" name="Rectangle 5"/>
          <p:cNvSpPr/>
          <p:nvPr/>
        </p:nvSpPr>
        <p:spPr>
          <a:xfrm>
            <a:off x="486032" y="1657737"/>
            <a:ext cx="8534400" cy="707886"/>
          </a:xfrm>
          <a:prstGeom prst="rect">
            <a:avLst/>
          </a:prstGeom>
        </p:spPr>
        <p:txBody>
          <a:bodyPr wrap="square">
            <a:spAutoFit/>
          </a:bodyPr>
          <a:lstStyle/>
          <a:p>
            <a:r>
              <a:rPr lang="en-US" sz="4000" dirty="0">
                <a:solidFill>
                  <a:srgbClr val="000000"/>
                </a:solidFill>
              </a:rPr>
              <a:t>Ecosystem</a:t>
            </a:r>
          </a:p>
        </p:txBody>
      </p:sp>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26</a:t>
            </a:fld>
            <a:endParaRPr lang="en-US" dirty="0"/>
          </a:p>
        </p:txBody>
      </p:sp>
    </p:spTree>
    <p:extLst>
      <p:ext uri="{BB962C8B-B14F-4D97-AF65-F5344CB8AC3E}">
        <p14:creationId xmlns:p14="http://schemas.microsoft.com/office/powerpoint/2010/main" val="2181364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839200" cy="1312652"/>
          </a:xfrm>
        </p:spPr>
        <p:txBody>
          <a:bodyPr/>
          <a:lstStyle/>
          <a:p>
            <a:r>
              <a:rPr lang="en-US" sz="1800" dirty="0" smtClean="0"/>
              <a:t>FIGURE 15- 4 </a:t>
            </a:r>
            <a:r>
              <a:rPr lang="en-US" sz="1800" dirty="0"/>
              <a:t>Popular </a:t>
            </a:r>
            <a:r>
              <a:rPr lang="en-US" sz="1800" dirty="0" smtClean="0"/>
              <a:t>Species: Entire </a:t>
            </a:r>
            <a:r>
              <a:rPr lang="en-US" sz="1800" dirty="0"/>
              <a:t>TV shows devoted to them, </a:t>
            </a:r>
            <a:r>
              <a:rPr lang="en-US" sz="1800" dirty="0" smtClean="0"/>
              <a:t>&amp; pop </a:t>
            </a:r>
            <a:r>
              <a:rPr lang="en-US" sz="1800" dirty="0"/>
              <a:t>culture, animals like Giant Panda, Tigers and Elephants receive a significant portion of </a:t>
            </a:r>
            <a:r>
              <a:rPr lang="en-US" sz="1800" dirty="0" smtClean="0"/>
              <a:t>charitable </a:t>
            </a:r>
            <a:r>
              <a:rPr lang="en-US" sz="1800" dirty="0"/>
              <a:t>money to help their conservation efforts. While this great for </a:t>
            </a:r>
            <a:r>
              <a:rPr lang="en-US" sz="1800" dirty="0" smtClean="0"/>
              <a:t>“</a:t>
            </a:r>
            <a:r>
              <a:rPr lang="en-US" sz="1800" dirty="0"/>
              <a:t>cute” species, it leaves other creatures like frogs, fish and snakes left with little charitable conservation efforts</a:t>
            </a:r>
            <a:r>
              <a:rPr lang="en-US" sz="1800" dirty="0" smtClean="0"/>
              <a:t>.</a:t>
            </a:r>
            <a:endParaRPr lang="en-US" sz="1800" dirty="0"/>
          </a:p>
        </p:txBody>
      </p:sp>
      <p:pic>
        <p:nvPicPr>
          <p:cNvPr id="5" name="Content Placeholder 4"/>
          <p:cNvPicPr>
            <a:picLocks noGrp="1" noChangeAspect="1"/>
          </p:cNvPicPr>
          <p:nvPr>
            <p:ph idx="1"/>
          </p:nvPr>
        </p:nvPicPr>
        <p:blipFill>
          <a:blip r:embed="rId2"/>
          <a:stretch>
            <a:fillRect/>
          </a:stretch>
        </p:blipFill>
        <p:spPr>
          <a:xfrm>
            <a:off x="1655982" y="1447800"/>
            <a:ext cx="5596949" cy="4724400"/>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27</a:t>
            </a:fld>
            <a:endParaRPr lang="en-US" dirty="0"/>
          </a:p>
        </p:txBody>
      </p:sp>
    </p:spTree>
    <p:extLst>
      <p:ext uri="{BB962C8B-B14F-4D97-AF65-F5344CB8AC3E}">
        <p14:creationId xmlns:p14="http://schemas.microsoft.com/office/powerpoint/2010/main" val="1017480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FENDING OFF </a:t>
            </a:r>
            <a:r>
              <a:rPr lang="en-US" dirty="0" smtClean="0"/>
              <a:t>EXTINCTION 3.</a:t>
            </a:r>
            <a:endParaRPr lang="en-US" dirty="0"/>
          </a:p>
        </p:txBody>
      </p:sp>
      <p:sp>
        <p:nvSpPr>
          <p:cNvPr id="3" name="Content Placeholder 2"/>
          <p:cNvSpPr>
            <a:spLocks noGrp="1"/>
          </p:cNvSpPr>
          <p:nvPr>
            <p:ph idx="1"/>
          </p:nvPr>
        </p:nvSpPr>
        <p:spPr>
          <a:xfrm>
            <a:off x="457200" y="1447800"/>
            <a:ext cx="8458200" cy="4525963"/>
          </a:xfrm>
        </p:spPr>
        <p:txBody>
          <a:bodyPr/>
          <a:lstStyle/>
          <a:p>
            <a:r>
              <a:rPr lang="en-US" b="1" dirty="0" smtClean="0"/>
              <a:t>Conservation Triage </a:t>
            </a:r>
          </a:p>
          <a:p>
            <a:pPr lvl="1"/>
            <a:r>
              <a:rPr lang="en-US" dirty="0" smtClean="0"/>
              <a:t>Allows </a:t>
            </a:r>
            <a:r>
              <a:rPr lang="en-US" dirty="0"/>
              <a:t>scientists to determine which </a:t>
            </a:r>
            <a:r>
              <a:rPr lang="en-US" dirty="0" smtClean="0"/>
              <a:t>species</a:t>
            </a:r>
          </a:p>
          <a:p>
            <a:pPr lvl="2"/>
            <a:r>
              <a:rPr lang="en-US" dirty="0" smtClean="0"/>
              <a:t>Can </a:t>
            </a:r>
            <a:r>
              <a:rPr lang="en-US" dirty="0"/>
              <a:t>be saved while also accepting </a:t>
            </a:r>
            <a:r>
              <a:rPr lang="en-US" dirty="0" smtClean="0"/>
              <a:t>others likely </a:t>
            </a:r>
            <a:r>
              <a:rPr lang="en-US" dirty="0"/>
              <a:t>not </a:t>
            </a:r>
            <a:r>
              <a:rPr lang="en-US" dirty="0" smtClean="0"/>
              <a:t>saved</a:t>
            </a:r>
          </a:p>
          <a:p>
            <a:pPr lvl="2"/>
            <a:r>
              <a:rPr lang="en-US" dirty="0" smtClean="0"/>
              <a:t>Regardless </a:t>
            </a:r>
            <a:r>
              <a:rPr lang="en-US" dirty="0"/>
              <a:t>of </a:t>
            </a:r>
            <a:r>
              <a:rPr lang="en-US" dirty="0" smtClean="0"/>
              <a:t>money </a:t>
            </a:r>
            <a:r>
              <a:rPr lang="en-US" dirty="0"/>
              <a:t>that may be invested in those </a:t>
            </a:r>
            <a:r>
              <a:rPr lang="en-US" dirty="0" smtClean="0"/>
              <a:t>efforts </a:t>
            </a:r>
          </a:p>
          <a:p>
            <a:pPr lvl="1"/>
            <a:r>
              <a:rPr lang="en-US" dirty="0" smtClean="0"/>
              <a:t>Using </a:t>
            </a:r>
            <a:r>
              <a:rPr lang="en-US" dirty="0"/>
              <a:t>conservation </a:t>
            </a:r>
            <a:r>
              <a:rPr lang="en-US" dirty="0" smtClean="0"/>
              <a:t>triage</a:t>
            </a:r>
          </a:p>
          <a:p>
            <a:pPr lvl="2"/>
            <a:r>
              <a:rPr lang="en-US" dirty="0" smtClean="0"/>
              <a:t>Money </a:t>
            </a:r>
            <a:r>
              <a:rPr lang="en-US" dirty="0"/>
              <a:t>can be funneled into better </a:t>
            </a:r>
            <a:r>
              <a:rPr lang="en-US" dirty="0" smtClean="0"/>
              <a:t>programs</a:t>
            </a:r>
          </a:p>
          <a:p>
            <a:pPr lvl="2"/>
            <a:r>
              <a:rPr lang="en-US" dirty="0" smtClean="0"/>
              <a:t>For </a:t>
            </a:r>
            <a:r>
              <a:rPr lang="en-US" dirty="0"/>
              <a:t>other species that can still have their future </a:t>
            </a:r>
            <a:r>
              <a:rPr lang="en-US" dirty="0" smtClean="0"/>
              <a:t>altered</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28</a:t>
            </a:fld>
            <a:endParaRPr lang="en-US" dirty="0"/>
          </a:p>
        </p:txBody>
      </p:sp>
    </p:spTree>
    <p:extLst>
      <p:ext uri="{BB962C8B-B14F-4D97-AF65-F5344CB8AC3E}">
        <p14:creationId xmlns:p14="http://schemas.microsoft.com/office/powerpoint/2010/main" val="4031859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686800" cy="1236452"/>
          </a:xfrm>
        </p:spPr>
        <p:txBody>
          <a:bodyPr/>
          <a:lstStyle/>
          <a:p>
            <a:r>
              <a:rPr lang="en-US" sz="1800" dirty="0"/>
              <a:t>FIGURE </a:t>
            </a:r>
            <a:r>
              <a:rPr lang="en-US" sz="1800" dirty="0" smtClean="0"/>
              <a:t>15-5 Honey </a:t>
            </a:r>
            <a:r>
              <a:rPr lang="en-US" sz="1800" dirty="0"/>
              <a:t>bee populations in </a:t>
            </a:r>
            <a:r>
              <a:rPr lang="en-US" sz="1800" dirty="0" smtClean="0"/>
              <a:t>U.S</a:t>
            </a:r>
            <a:r>
              <a:rPr lang="en-US" sz="1800" dirty="0"/>
              <a:t>. have been steadily declining for decades. Bee colonies are generally fragile from an ecological standpoint. </a:t>
            </a:r>
            <a:r>
              <a:rPr lang="en-US" sz="1800" dirty="0" smtClean="0"/>
              <a:t>Bee </a:t>
            </a:r>
            <a:r>
              <a:rPr lang="en-US" sz="1800" dirty="0"/>
              <a:t>colony can lose up to </a:t>
            </a:r>
            <a:r>
              <a:rPr lang="en-US" sz="1800" dirty="0" smtClean="0"/>
              <a:t>20% </a:t>
            </a:r>
            <a:r>
              <a:rPr lang="en-US" sz="1800" dirty="0"/>
              <a:t>of its bees. </a:t>
            </a:r>
            <a:r>
              <a:rPr lang="en-US" sz="1800" dirty="0" smtClean="0"/>
              <a:t>Last </a:t>
            </a:r>
            <a:r>
              <a:rPr lang="en-US" sz="1800" dirty="0"/>
              <a:t>30 years, due to climate changes, environmental effects, ecological changes and increased use of pesticides</a:t>
            </a:r>
          </a:p>
        </p:txBody>
      </p:sp>
      <p:pic>
        <p:nvPicPr>
          <p:cNvPr id="5" name="Content Placeholder 4"/>
          <p:cNvPicPr>
            <a:picLocks noGrp="1" noChangeAspect="1"/>
          </p:cNvPicPr>
          <p:nvPr>
            <p:ph idx="1"/>
          </p:nvPr>
        </p:nvPicPr>
        <p:blipFill>
          <a:blip r:embed="rId2"/>
          <a:stretch>
            <a:fillRect/>
          </a:stretch>
        </p:blipFill>
        <p:spPr>
          <a:xfrm>
            <a:off x="1828800" y="1524000"/>
            <a:ext cx="5526391" cy="4841564"/>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29</a:t>
            </a:fld>
            <a:endParaRPr lang="en-US" dirty="0"/>
          </a:p>
        </p:txBody>
      </p:sp>
    </p:spTree>
    <p:extLst>
      <p:ext uri="{BB962C8B-B14F-4D97-AF65-F5344CB8AC3E}">
        <p14:creationId xmlns:p14="http://schemas.microsoft.com/office/powerpoint/2010/main" val="2936075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457200" y="1447801"/>
            <a:ext cx="8229600" cy="2438400"/>
          </a:xfrm>
        </p:spPr>
        <p:txBody>
          <a:bodyPr/>
          <a:lstStyle/>
          <a:p>
            <a:r>
              <a:rPr lang="en-US" b="1" dirty="0" smtClean="0"/>
              <a:t>Sustainable Life</a:t>
            </a:r>
          </a:p>
          <a:p>
            <a:pPr lvl="1"/>
            <a:r>
              <a:rPr lang="en-US" dirty="0" smtClean="0"/>
              <a:t>Relationship </a:t>
            </a:r>
            <a:r>
              <a:rPr lang="en-US" dirty="0"/>
              <a:t>between creatures and </a:t>
            </a:r>
            <a:r>
              <a:rPr lang="en-US" dirty="0" smtClean="0"/>
              <a:t>planet</a:t>
            </a:r>
          </a:p>
          <a:p>
            <a:pPr lvl="1"/>
            <a:r>
              <a:rPr lang="en-US" dirty="0" smtClean="0"/>
              <a:t>Theories </a:t>
            </a:r>
            <a:r>
              <a:rPr lang="en-US" dirty="0"/>
              <a:t>as to how </a:t>
            </a:r>
            <a:r>
              <a:rPr lang="en-US" dirty="0" smtClean="0"/>
              <a:t>planet </a:t>
            </a:r>
            <a:r>
              <a:rPr lang="en-US" dirty="0"/>
              <a:t>adapts to </a:t>
            </a:r>
            <a:endParaRPr lang="en-US" dirty="0" smtClean="0"/>
          </a:p>
          <a:p>
            <a:pPr lvl="2"/>
            <a:r>
              <a:rPr lang="en-US" dirty="0" smtClean="0"/>
              <a:t>Climate </a:t>
            </a:r>
            <a:r>
              <a:rPr lang="en-US" dirty="0"/>
              <a:t>change, fragmentation of habitats and </a:t>
            </a:r>
            <a:r>
              <a:rPr lang="en-US" dirty="0" smtClean="0"/>
              <a:t>deforestation</a:t>
            </a:r>
          </a:p>
          <a:p>
            <a:pPr lvl="2"/>
            <a:r>
              <a:rPr lang="en-US" dirty="0" smtClean="0"/>
              <a:t>How </a:t>
            </a:r>
            <a:r>
              <a:rPr lang="en-US" dirty="0"/>
              <a:t>life manages to advance and sustain </a:t>
            </a:r>
            <a:r>
              <a:rPr lang="en-US" dirty="0" smtClean="0"/>
              <a:t>itself</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3</a:t>
            </a:fld>
            <a:endParaRPr lang="en-US" dirty="0"/>
          </a:p>
        </p:txBody>
      </p:sp>
    </p:spTree>
    <p:extLst>
      <p:ext uri="{BB962C8B-B14F-4D97-AF65-F5344CB8AC3E}">
        <p14:creationId xmlns:p14="http://schemas.microsoft.com/office/powerpoint/2010/main" val="3326572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FENDING OFF </a:t>
            </a:r>
            <a:r>
              <a:rPr lang="en-US" dirty="0" smtClean="0"/>
              <a:t>EXTINCTION 4.</a:t>
            </a:r>
            <a:endParaRPr lang="en-US" dirty="0"/>
          </a:p>
        </p:txBody>
      </p:sp>
      <p:sp>
        <p:nvSpPr>
          <p:cNvPr id="3" name="Content Placeholder 2"/>
          <p:cNvSpPr>
            <a:spLocks noGrp="1"/>
          </p:cNvSpPr>
          <p:nvPr>
            <p:ph idx="1"/>
          </p:nvPr>
        </p:nvSpPr>
        <p:spPr>
          <a:xfrm>
            <a:off x="457200" y="1447801"/>
            <a:ext cx="8534400" cy="3657600"/>
          </a:xfrm>
        </p:spPr>
        <p:txBody>
          <a:bodyPr/>
          <a:lstStyle/>
          <a:p>
            <a:r>
              <a:rPr lang="en-US" b="1" dirty="0"/>
              <a:t>Zoos</a:t>
            </a:r>
          </a:p>
          <a:p>
            <a:pPr lvl="1"/>
            <a:r>
              <a:rPr lang="en-US" dirty="0" smtClean="0"/>
              <a:t>Work </a:t>
            </a:r>
            <a:r>
              <a:rPr lang="en-US" dirty="0"/>
              <a:t>closely with conservationists and biologists </a:t>
            </a:r>
            <a:endParaRPr lang="en-US" dirty="0" smtClean="0"/>
          </a:p>
          <a:p>
            <a:pPr lvl="1"/>
            <a:r>
              <a:rPr lang="en-US" dirty="0" smtClean="0"/>
              <a:t>Provide </a:t>
            </a:r>
            <a:r>
              <a:rPr lang="en-US" dirty="0"/>
              <a:t>data and to further </a:t>
            </a:r>
            <a:r>
              <a:rPr lang="en-US" dirty="0" smtClean="0"/>
              <a:t>progression </a:t>
            </a:r>
            <a:r>
              <a:rPr lang="en-US" dirty="0"/>
              <a:t>of </a:t>
            </a:r>
            <a:r>
              <a:rPr lang="en-US" dirty="0" smtClean="0"/>
              <a:t>species</a:t>
            </a:r>
          </a:p>
          <a:p>
            <a:pPr lvl="1"/>
            <a:r>
              <a:rPr lang="en-US" dirty="0" smtClean="0"/>
              <a:t>Association </a:t>
            </a:r>
            <a:r>
              <a:rPr lang="en-US" dirty="0"/>
              <a:t>of Zoos and Aquariums (AZA</a:t>
            </a:r>
            <a:r>
              <a:rPr lang="en-US" dirty="0" smtClean="0"/>
              <a:t>)</a:t>
            </a:r>
          </a:p>
          <a:p>
            <a:pPr lvl="1"/>
            <a:r>
              <a:rPr lang="en-US" dirty="0" smtClean="0"/>
              <a:t>Accredited </a:t>
            </a:r>
            <a:r>
              <a:rPr lang="en-US" dirty="0"/>
              <a:t>organization </a:t>
            </a:r>
            <a:r>
              <a:rPr lang="en-US" dirty="0" smtClean="0"/>
              <a:t>dedicated </a:t>
            </a:r>
            <a:r>
              <a:rPr lang="en-US" dirty="0"/>
              <a:t>to conservation </a:t>
            </a:r>
            <a:r>
              <a:rPr lang="en-US" dirty="0" smtClean="0"/>
              <a:t>efforts</a:t>
            </a:r>
          </a:p>
          <a:p>
            <a:pPr lvl="1"/>
            <a:r>
              <a:rPr lang="en-US" dirty="0" smtClean="0"/>
              <a:t>Any </a:t>
            </a:r>
            <a:r>
              <a:rPr lang="en-US" dirty="0"/>
              <a:t>zoo or aquarium that is a member of AZA </a:t>
            </a:r>
            <a:endParaRPr lang="en-US" dirty="0" smtClean="0"/>
          </a:p>
          <a:p>
            <a:pPr lvl="1"/>
            <a:r>
              <a:rPr lang="en-US" dirty="0" smtClean="0"/>
              <a:t>Helps </a:t>
            </a:r>
            <a:r>
              <a:rPr lang="en-US" dirty="0"/>
              <a:t>contribute to conservation </a:t>
            </a:r>
            <a:r>
              <a:rPr lang="en-US" dirty="0" smtClean="0"/>
              <a:t>efforts </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30</a:t>
            </a:fld>
            <a:endParaRPr lang="en-US" dirty="0"/>
          </a:p>
        </p:txBody>
      </p:sp>
      <p:pic>
        <p:nvPicPr>
          <p:cNvPr id="5" name="Picture 4"/>
          <p:cNvPicPr>
            <a:picLocks noChangeAspect="1"/>
          </p:cNvPicPr>
          <p:nvPr/>
        </p:nvPicPr>
        <p:blipFill>
          <a:blip r:embed="rId2"/>
          <a:stretch>
            <a:fillRect/>
          </a:stretch>
        </p:blipFill>
        <p:spPr>
          <a:xfrm>
            <a:off x="1066800" y="5562247"/>
            <a:ext cx="823031" cy="823031"/>
          </a:xfrm>
          <a:prstGeom prst="rect">
            <a:avLst/>
          </a:prstGeom>
        </p:spPr>
      </p:pic>
      <p:sp>
        <p:nvSpPr>
          <p:cNvPr id="6" name="Rectangle 5"/>
          <p:cNvSpPr/>
          <p:nvPr/>
        </p:nvSpPr>
        <p:spPr>
          <a:xfrm>
            <a:off x="1889831" y="5604430"/>
            <a:ext cx="5653969" cy="369332"/>
          </a:xfrm>
          <a:prstGeom prst="rect">
            <a:avLst/>
          </a:prstGeom>
        </p:spPr>
        <p:txBody>
          <a:bodyPr wrap="square">
            <a:spAutoFit/>
          </a:bodyPr>
          <a:lstStyle/>
          <a:p>
            <a:r>
              <a:rPr lang="en-US" b="1" dirty="0">
                <a:solidFill>
                  <a:srgbClr val="E09900"/>
                </a:solidFill>
                <a:latin typeface="Arial" panose="020B0604020202020204" pitchFamily="34" charset="0"/>
                <a:hlinkClick r:id="rId3"/>
              </a:rPr>
              <a:t>Why do More Species Live Near the Equator: 7:58</a:t>
            </a:r>
            <a:endParaRPr lang="en-US" dirty="0"/>
          </a:p>
        </p:txBody>
      </p:sp>
    </p:spTree>
    <p:extLst>
      <p:ext uri="{BB962C8B-B14F-4D97-AF65-F5344CB8AC3E}">
        <p14:creationId xmlns:p14="http://schemas.microsoft.com/office/powerpoint/2010/main" val="1238824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GAIA </a:t>
            </a:r>
            <a:r>
              <a:rPr lang="en-US" dirty="0" smtClean="0"/>
              <a:t>THEORY 1.</a:t>
            </a:r>
            <a:endParaRPr lang="en-US" dirty="0"/>
          </a:p>
        </p:txBody>
      </p:sp>
      <p:sp>
        <p:nvSpPr>
          <p:cNvPr id="3" name="Content Placeholder 2"/>
          <p:cNvSpPr>
            <a:spLocks noGrp="1"/>
          </p:cNvSpPr>
          <p:nvPr>
            <p:ph idx="1"/>
          </p:nvPr>
        </p:nvSpPr>
        <p:spPr>
          <a:xfrm>
            <a:off x="457200" y="1447801"/>
            <a:ext cx="8229600" cy="3733800"/>
          </a:xfrm>
        </p:spPr>
        <p:txBody>
          <a:bodyPr/>
          <a:lstStyle/>
          <a:p>
            <a:r>
              <a:rPr lang="en-US" b="1" dirty="0"/>
              <a:t>Gaia </a:t>
            </a:r>
            <a:r>
              <a:rPr lang="en-US" b="1" dirty="0" smtClean="0"/>
              <a:t>Theory</a:t>
            </a:r>
          </a:p>
          <a:p>
            <a:pPr lvl="1"/>
            <a:r>
              <a:rPr lang="en-US" i="1" dirty="0" smtClean="0"/>
              <a:t>Greek </a:t>
            </a:r>
            <a:r>
              <a:rPr lang="en-US" i="1" dirty="0"/>
              <a:t>goddess Gaia</a:t>
            </a:r>
            <a:r>
              <a:rPr lang="en-US" dirty="0"/>
              <a:t>, </a:t>
            </a:r>
            <a:r>
              <a:rPr lang="en-US" dirty="0" smtClean="0"/>
              <a:t>symbolized </a:t>
            </a:r>
            <a:r>
              <a:rPr lang="en-US" dirty="0"/>
              <a:t>Earth in mythology. </a:t>
            </a:r>
            <a:endParaRPr lang="en-US" dirty="0" smtClean="0"/>
          </a:p>
          <a:p>
            <a:pPr lvl="1"/>
            <a:r>
              <a:rPr lang="en-US" dirty="0" smtClean="0"/>
              <a:t>Gaia </a:t>
            </a:r>
            <a:r>
              <a:rPr lang="en-US" dirty="0"/>
              <a:t>Theory, or Gaia </a:t>
            </a:r>
            <a:r>
              <a:rPr lang="en-US" dirty="0" smtClean="0"/>
              <a:t>Hypothesis</a:t>
            </a:r>
          </a:p>
          <a:p>
            <a:pPr lvl="2"/>
            <a:r>
              <a:rPr lang="en-US" dirty="0" smtClean="0"/>
              <a:t>Planet’s </a:t>
            </a:r>
            <a:r>
              <a:rPr lang="en-US" dirty="0"/>
              <a:t>living organisms have a symbiotic, cohesive </a:t>
            </a:r>
            <a:endParaRPr lang="en-US" dirty="0" smtClean="0"/>
          </a:p>
          <a:p>
            <a:pPr lvl="2"/>
            <a:r>
              <a:rPr lang="en-US" dirty="0" smtClean="0"/>
              <a:t>Interaction </a:t>
            </a:r>
            <a:r>
              <a:rPr lang="en-US" dirty="0"/>
              <a:t>with the planet’s inorganic </a:t>
            </a:r>
            <a:r>
              <a:rPr lang="en-US" dirty="0" smtClean="0"/>
              <a:t>surroundings</a:t>
            </a:r>
          </a:p>
          <a:p>
            <a:pPr lvl="2"/>
            <a:r>
              <a:rPr lang="en-US" dirty="0" smtClean="0"/>
              <a:t>Earth </a:t>
            </a:r>
            <a:r>
              <a:rPr lang="en-US" dirty="0"/>
              <a:t>is always self-regulating itself </a:t>
            </a:r>
            <a:r>
              <a:rPr lang="en-US" dirty="0" smtClean="0"/>
              <a:t>for </a:t>
            </a:r>
            <a:r>
              <a:rPr lang="en-US" dirty="0"/>
              <a:t>optimal life </a:t>
            </a:r>
            <a:r>
              <a:rPr lang="en-US" dirty="0" smtClean="0"/>
              <a:t>inhabitation</a:t>
            </a:r>
          </a:p>
          <a:p>
            <a:pPr lvl="2"/>
            <a:r>
              <a:rPr lang="en-US" dirty="0" smtClean="0"/>
              <a:t>Some </a:t>
            </a:r>
            <a:r>
              <a:rPr lang="en-US" dirty="0"/>
              <a:t>of the ways Earth regulates itself is through </a:t>
            </a:r>
            <a:endParaRPr lang="en-US" dirty="0" smtClean="0"/>
          </a:p>
          <a:p>
            <a:pPr lvl="2"/>
            <a:r>
              <a:rPr lang="en-US" dirty="0" smtClean="0"/>
              <a:t>Global </a:t>
            </a:r>
            <a:r>
              <a:rPr lang="en-US" dirty="0"/>
              <a:t>temperature, atmospheric content and ocean </a:t>
            </a:r>
            <a:r>
              <a:rPr lang="en-US" dirty="0" smtClean="0"/>
              <a:t>salinity</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31</a:t>
            </a:fld>
            <a:endParaRPr lang="en-US" dirty="0"/>
          </a:p>
        </p:txBody>
      </p:sp>
      <p:pic>
        <p:nvPicPr>
          <p:cNvPr id="5" name="Picture 4"/>
          <p:cNvPicPr>
            <a:picLocks noChangeAspect="1"/>
          </p:cNvPicPr>
          <p:nvPr/>
        </p:nvPicPr>
        <p:blipFill>
          <a:blip r:embed="rId2"/>
          <a:stretch>
            <a:fillRect/>
          </a:stretch>
        </p:blipFill>
        <p:spPr>
          <a:xfrm>
            <a:off x="381000" y="5562247"/>
            <a:ext cx="823031" cy="823031"/>
          </a:xfrm>
          <a:prstGeom prst="rect">
            <a:avLst/>
          </a:prstGeom>
        </p:spPr>
      </p:pic>
      <p:sp>
        <p:nvSpPr>
          <p:cNvPr id="6" name="Rectangle 5"/>
          <p:cNvSpPr/>
          <p:nvPr/>
        </p:nvSpPr>
        <p:spPr>
          <a:xfrm>
            <a:off x="1204031" y="5562247"/>
            <a:ext cx="4442242" cy="369332"/>
          </a:xfrm>
          <a:prstGeom prst="rect">
            <a:avLst/>
          </a:prstGeom>
        </p:spPr>
        <p:txBody>
          <a:bodyPr wrap="none">
            <a:spAutoFit/>
          </a:bodyPr>
          <a:lstStyle/>
          <a:p>
            <a:r>
              <a:rPr lang="en-US" b="1" dirty="0">
                <a:solidFill>
                  <a:srgbClr val="E09900"/>
                </a:solidFill>
                <a:latin typeface="Arial" panose="020B0604020202020204" pitchFamily="34" charset="0"/>
                <a:hlinkClick r:id="rId3"/>
              </a:rPr>
              <a:t>The Gail Hypothesis (white board: 3:00</a:t>
            </a:r>
            <a:endParaRPr lang="en-US" dirty="0"/>
          </a:p>
        </p:txBody>
      </p:sp>
    </p:spTree>
    <p:extLst>
      <p:ext uri="{BB962C8B-B14F-4D97-AF65-F5344CB8AC3E}">
        <p14:creationId xmlns:p14="http://schemas.microsoft.com/office/powerpoint/2010/main" val="122394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620000" cy="1097280"/>
          </a:xfrm>
        </p:spPr>
        <p:txBody>
          <a:bodyPr/>
          <a:lstStyle/>
          <a:p>
            <a:r>
              <a:rPr lang="en-US" dirty="0"/>
              <a:t>ROCKS CYCLE</a:t>
            </a:r>
          </a:p>
        </p:txBody>
      </p:sp>
      <p:sp>
        <p:nvSpPr>
          <p:cNvPr id="4" name="Slide Number Placeholder 3"/>
          <p:cNvSpPr>
            <a:spLocks noGrp="1"/>
          </p:cNvSpPr>
          <p:nvPr>
            <p:ph type="sldNum" sz="quarter" idx="12"/>
          </p:nvPr>
        </p:nvSpPr>
        <p:spPr/>
        <p:txBody>
          <a:bodyPr/>
          <a:lstStyle/>
          <a:p>
            <a:fld id="{200B2350-5261-4F5C-9DF5-EF0D264FC8D2}" type="slidenum">
              <a:rPr lang="en-US" smtClean="0"/>
              <a:pPr/>
              <a:t>32</a:t>
            </a:fld>
            <a:endParaRPr lang="en-US" dirty="0"/>
          </a:p>
        </p:txBody>
      </p:sp>
      <p:pic>
        <p:nvPicPr>
          <p:cNvPr id="5" name="Picture 4"/>
          <p:cNvPicPr>
            <a:picLocks noChangeAspect="1"/>
          </p:cNvPicPr>
          <p:nvPr/>
        </p:nvPicPr>
        <p:blipFill>
          <a:blip r:embed="rId4"/>
          <a:stretch>
            <a:fillRect/>
          </a:stretch>
        </p:blipFill>
        <p:spPr>
          <a:xfrm>
            <a:off x="128475" y="265060"/>
            <a:ext cx="932769" cy="926672"/>
          </a:xfrm>
          <a:prstGeom prst="rect">
            <a:avLst/>
          </a:prstGeom>
        </p:spPr>
      </p:pic>
      <p:pic>
        <p:nvPicPr>
          <p:cNvPr id="6" name="Rock_Cycle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447800"/>
            <a:ext cx="8045450" cy="4525963"/>
          </a:xfrm>
        </p:spPr>
      </p:pic>
    </p:spTree>
    <p:extLst>
      <p:ext uri="{BB962C8B-B14F-4D97-AF65-F5344CB8AC3E}">
        <p14:creationId xmlns:p14="http://schemas.microsoft.com/office/powerpoint/2010/main" val="1932170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GAIA </a:t>
            </a:r>
            <a:r>
              <a:rPr lang="en-US" dirty="0" smtClean="0"/>
              <a:t>THEORY 2.</a:t>
            </a:r>
            <a:endParaRPr lang="en-US" dirty="0"/>
          </a:p>
        </p:txBody>
      </p:sp>
      <p:sp>
        <p:nvSpPr>
          <p:cNvPr id="3" name="Content Placeholder 2"/>
          <p:cNvSpPr>
            <a:spLocks noGrp="1"/>
          </p:cNvSpPr>
          <p:nvPr>
            <p:ph idx="1"/>
          </p:nvPr>
        </p:nvSpPr>
        <p:spPr/>
        <p:txBody>
          <a:bodyPr/>
          <a:lstStyle/>
          <a:p>
            <a:r>
              <a:rPr lang="en-US" b="1" dirty="0"/>
              <a:t>Scientific Theory</a:t>
            </a:r>
          </a:p>
          <a:p>
            <a:pPr lvl="1"/>
            <a:r>
              <a:rPr lang="en-US" dirty="0" smtClean="0"/>
              <a:t>Earth’s </a:t>
            </a:r>
            <a:r>
              <a:rPr lang="en-US" dirty="0"/>
              <a:t>conditions are ideal for </a:t>
            </a:r>
            <a:r>
              <a:rPr lang="en-US" dirty="0" smtClean="0"/>
              <a:t>life</a:t>
            </a:r>
          </a:p>
          <a:p>
            <a:pPr lvl="2"/>
            <a:r>
              <a:rPr lang="en-US" dirty="0" smtClean="0"/>
              <a:t>Science </a:t>
            </a:r>
            <a:r>
              <a:rPr lang="en-US" dirty="0"/>
              <a:t>involved to sustain </a:t>
            </a:r>
            <a:r>
              <a:rPr lang="en-US" dirty="0" smtClean="0"/>
              <a:t>life</a:t>
            </a:r>
          </a:p>
          <a:p>
            <a:pPr lvl="2"/>
            <a:r>
              <a:rPr lang="en-US" dirty="0" smtClean="0"/>
              <a:t>Some creatures </a:t>
            </a:r>
            <a:r>
              <a:rPr lang="en-US" dirty="0"/>
              <a:t>have become </a:t>
            </a:r>
            <a:r>
              <a:rPr lang="en-US" dirty="0" smtClean="0"/>
              <a:t>extinct</a:t>
            </a:r>
          </a:p>
          <a:p>
            <a:pPr lvl="2"/>
            <a:r>
              <a:rPr lang="en-US" dirty="0" smtClean="0"/>
              <a:t>Earth’s </a:t>
            </a:r>
            <a:r>
              <a:rPr lang="en-US" dirty="0"/>
              <a:t>surface has </a:t>
            </a:r>
            <a:r>
              <a:rPr lang="en-US" dirty="0" smtClean="0"/>
              <a:t>changed</a:t>
            </a:r>
          </a:p>
          <a:p>
            <a:pPr lvl="2"/>
            <a:r>
              <a:rPr lang="en-US" dirty="0" smtClean="0"/>
              <a:t>conditions </a:t>
            </a:r>
            <a:r>
              <a:rPr lang="en-US" dirty="0"/>
              <a:t>for sustaining life have remained a </a:t>
            </a:r>
            <a:r>
              <a:rPr lang="en-US" dirty="0" smtClean="0"/>
              <a:t>constant</a:t>
            </a:r>
          </a:p>
          <a:p>
            <a:pPr lvl="2"/>
            <a:r>
              <a:rPr lang="en-US" dirty="0"/>
              <a:t>N</a:t>
            </a:r>
            <a:r>
              <a:rPr lang="en-US" dirty="0" smtClean="0"/>
              <a:t>itrogen</a:t>
            </a:r>
            <a:r>
              <a:rPr lang="en-US" dirty="0"/>
              <a:t>, oxygen and </a:t>
            </a:r>
            <a:r>
              <a:rPr lang="en-US" dirty="0" smtClean="0"/>
              <a:t>water</a:t>
            </a:r>
          </a:p>
          <a:p>
            <a:pPr lvl="2"/>
            <a:r>
              <a:rPr lang="en-US" dirty="0" smtClean="0"/>
              <a:t>Beginning </a:t>
            </a:r>
            <a:r>
              <a:rPr lang="en-US" dirty="0"/>
              <a:t>of Earth, the atmosphere was mostly </a:t>
            </a:r>
            <a:r>
              <a:rPr lang="en-US" dirty="0" smtClean="0"/>
              <a:t>CO2</a:t>
            </a:r>
          </a:p>
          <a:p>
            <a:pPr lvl="2"/>
            <a:r>
              <a:rPr lang="en-US" dirty="0" smtClean="0"/>
              <a:t>Made </a:t>
            </a:r>
            <a:r>
              <a:rPr lang="en-US" dirty="0"/>
              <a:t>it toxic for most life </a:t>
            </a:r>
            <a:r>
              <a:rPr lang="en-US" dirty="0" smtClean="0"/>
              <a:t>forms</a:t>
            </a:r>
            <a:endParaRPr lang="en-US" dirty="0"/>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33</a:t>
            </a:fld>
            <a:endParaRPr lang="en-US" dirty="0"/>
          </a:p>
        </p:txBody>
      </p:sp>
    </p:spTree>
    <p:extLst>
      <p:ext uri="{BB962C8B-B14F-4D97-AF65-F5344CB8AC3E}">
        <p14:creationId xmlns:p14="http://schemas.microsoft.com/office/powerpoint/2010/main" val="2003905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GAIA </a:t>
            </a:r>
            <a:r>
              <a:rPr lang="en-US" dirty="0" smtClean="0"/>
              <a:t>THEORY 3.</a:t>
            </a:r>
            <a:endParaRPr lang="en-US" dirty="0"/>
          </a:p>
        </p:txBody>
      </p:sp>
      <p:sp>
        <p:nvSpPr>
          <p:cNvPr id="3" name="Content Placeholder 2"/>
          <p:cNvSpPr>
            <a:spLocks noGrp="1"/>
          </p:cNvSpPr>
          <p:nvPr>
            <p:ph idx="1"/>
          </p:nvPr>
        </p:nvSpPr>
        <p:spPr>
          <a:xfrm>
            <a:off x="457200" y="1447800"/>
            <a:ext cx="8534400" cy="4525963"/>
          </a:xfrm>
        </p:spPr>
        <p:txBody>
          <a:bodyPr/>
          <a:lstStyle/>
          <a:p>
            <a:r>
              <a:rPr lang="en-US" b="1" dirty="0"/>
              <a:t>Scientific Theory</a:t>
            </a:r>
          </a:p>
          <a:p>
            <a:pPr lvl="1"/>
            <a:r>
              <a:rPr lang="en-US" dirty="0"/>
              <a:t>About 2.5 million years ago, bacteria p</a:t>
            </a:r>
            <a:r>
              <a:rPr lang="en-US" dirty="0" smtClean="0"/>
              <a:t>roducing </a:t>
            </a:r>
            <a:r>
              <a:rPr lang="en-US" dirty="0"/>
              <a:t>nitrogen </a:t>
            </a:r>
            <a:endParaRPr lang="en-US" dirty="0" smtClean="0"/>
          </a:p>
          <a:p>
            <a:pPr lvl="1"/>
            <a:r>
              <a:rPr lang="en-US" dirty="0" smtClean="0"/>
              <a:t>Plants </a:t>
            </a:r>
            <a:r>
              <a:rPr lang="en-US" dirty="0"/>
              <a:t>produced oxygen which is a reactive </a:t>
            </a:r>
            <a:r>
              <a:rPr lang="en-US" dirty="0" smtClean="0"/>
              <a:t>gas</a:t>
            </a:r>
          </a:p>
          <a:p>
            <a:pPr lvl="2"/>
            <a:r>
              <a:rPr lang="en-US" dirty="0" smtClean="0"/>
              <a:t>Create </a:t>
            </a:r>
            <a:r>
              <a:rPr lang="en-US" dirty="0"/>
              <a:t>enough nitrogen and </a:t>
            </a:r>
            <a:r>
              <a:rPr lang="en-US" dirty="0" smtClean="0"/>
              <a:t>oxygen to sustains life</a:t>
            </a:r>
          </a:p>
          <a:p>
            <a:pPr lvl="2"/>
            <a:r>
              <a:rPr lang="en-US" dirty="0" smtClean="0"/>
              <a:t>Relationship </a:t>
            </a:r>
            <a:r>
              <a:rPr lang="en-US" dirty="0"/>
              <a:t>of nitrogen </a:t>
            </a:r>
            <a:r>
              <a:rPr lang="en-US" dirty="0" smtClean="0"/>
              <a:t>&amp; oxygen </a:t>
            </a:r>
            <a:r>
              <a:rPr lang="en-US" dirty="0"/>
              <a:t>works well with </a:t>
            </a:r>
            <a:r>
              <a:rPr lang="en-US" dirty="0" smtClean="0"/>
              <a:t>Gaia </a:t>
            </a:r>
          </a:p>
          <a:p>
            <a:pPr lvl="2"/>
            <a:r>
              <a:rPr lang="en-US" dirty="0" smtClean="0"/>
              <a:t>Nitrogen </a:t>
            </a:r>
            <a:r>
              <a:rPr lang="en-US" dirty="0"/>
              <a:t>helps stabilize </a:t>
            </a:r>
            <a:r>
              <a:rPr lang="en-US" dirty="0" smtClean="0"/>
              <a:t>air &amp; prevents high oxygen </a:t>
            </a:r>
            <a:r>
              <a:rPr lang="en-US" dirty="0"/>
              <a:t>levels </a:t>
            </a:r>
            <a:endParaRPr lang="en-US" dirty="0" smtClean="0"/>
          </a:p>
          <a:p>
            <a:pPr lvl="2"/>
            <a:r>
              <a:rPr lang="en-US" dirty="0" smtClean="0"/>
              <a:t>Oxygen supports </a:t>
            </a:r>
            <a:r>
              <a:rPr lang="en-US" dirty="0"/>
              <a:t>complex life </a:t>
            </a:r>
            <a:r>
              <a:rPr lang="en-US" dirty="0" smtClean="0"/>
              <a:t>forms</a:t>
            </a:r>
          </a:p>
          <a:p>
            <a:pPr lvl="2"/>
            <a:r>
              <a:rPr lang="en-US" dirty="0" smtClean="0"/>
              <a:t>Majority </a:t>
            </a:r>
            <a:r>
              <a:rPr lang="en-US" dirty="0"/>
              <a:t>of </a:t>
            </a:r>
            <a:r>
              <a:rPr lang="en-US" dirty="0" smtClean="0"/>
              <a:t>planet’s </a:t>
            </a:r>
            <a:r>
              <a:rPr lang="en-US" dirty="0"/>
              <a:t>life forms live in water, </a:t>
            </a:r>
            <a:r>
              <a:rPr lang="en-US" dirty="0" smtClean="0"/>
              <a:t>oceans</a:t>
            </a:r>
          </a:p>
          <a:p>
            <a:pPr lvl="2"/>
            <a:r>
              <a:rPr lang="en-US" dirty="0" smtClean="0"/>
              <a:t>Gaia </a:t>
            </a:r>
            <a:r>
              <a:rPr lang="en-US" dirty="0"/>
              <a:t>theory suggests </a:t>
            </a:r>
            <a:r>
              <a:rPr lang="en-US" dirty="0" smtClean="0"/>
              <a:t>ocean </a:t>
            </a:r>
            <a:r>
              <a:rPr lang="en-US" dirty="0"/>
              <a:t>self regulates its own salinity </a:t>
            </a:r>
            <a:r>
              <a:rPr lang="en-US" dirty="0" smtClean="0"/>
              <a:t>level </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34</a:t>
            </a:fld>
            <a:endParaRPr lang="en-US" dirty="0"/>
          </a:p>
        </p:txBody>
      </p:sp>
    </p:spTree>
    <p:extLst>
      <p:ext uri="{BB962C8B-B14F-4D97-AF65-F5344CB8AC3E}">
        <p14:creationId xmlns:p14="http://schemas.microsoft.com/office/powerpoint/2010/main" val="1148855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620000" cy="1097280"/>
          </a:xfrm>
        </p:spPr>
        <p:txBody>
          <a:bodyPr/>
          <a:lstStyle/>
          <a:p>
            <a:r>
              <a:rPr lang="en-US" dirty="0"/>
              <a:t>HYDROLOGIC </a:t>
            </a:r>
            <a:r>
              <a:rPr lang="en-US" dirty="0" smtClean="0"/>
              <a:t>CYCLE</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35</a:t>
            </a:fld>
            <a:endParaRPr lang="en-US" dirty="0"/>
          </a:p>
        </p:txBody>
      </p:sp>
      <p:pic>
        <p:nvPicPr>
          <p:cNvPr id="5" name="Picture 4"/>
          <p:cNvPicPr>
            <a:picLocks noChangeAspect="1"/>
          </p:cNvPicPr>
          <p:nvPr/>
        </p:nvPicPr>
        <p:blipFill>
          <a:blip r:embed="rId4"/>
          <a:stretch>
            <a:fillRect/>
          </a:stretch>
        </p:blipFill>
        <p:spPr>
          <a:xfrm>
            <a:off x="128475" y="265060"/>
            <a:ext cx="932769" cy="926672"/>
          </a:xfrm>
          <a:prstGeom prst="rect">
            <a:avLst/>
          </a:prstGeom>
        </p:spPr>
      </p:pic>
      <p:pic>
        <p:nvPicPr>
          <p:cNvPr id="6" name="Hydrologic_Cycle_">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447800"/>
            <a:ext cx="8045450" cy="4525963"/>
          </a:xfrm>
        </p:spPr>
      </p:pic>
    </p:spTree>
    <p:extLst>
      <p:ext uri="{BB962C8B-B14F-4D97-AF65-F5344CB8AC3E}">
        <p14:creationId xmlns:p14="http://schemas.microsoft.com/office/powerpoint/2010/main" val="1341400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620000" cy="1097280"/>
          </a:xfrm>
        </p:spPr>
        <p:txBody>
          <a:bodyPr/>
          <a:lstStyle/>
          <a:p>
            <a:r>
              <a:rPr lang="en-US" dirty="0"/>
              <a:t>GREAT OCEAN CONVEYOR </a:t>
            </a:r>
            <a:r>
              <a:rPr lang="en-US" dirty="0" smtClean="0"/>
              <a:t>FLOW</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36</a:t>
            </a:fld>
            <a:endParaRPr lang="en-US" dirty="0"/>
          </a:p>
        </p:txBody>
      </p:sp>
      <p:pic>
        <p:nvPicPr>
          <p:cNvPr id="5" name="Picture 4"/>
          <p:cNvPicPr>
            <a:picLocks noChangeAspect="1"/>
          </p:cNvPicPr>
          <p:nvPr/>
        </p:nvPicPr>
        <p:blipFill>
          <a:blip r:embed="rId4"/>
          <a:stretch>
            <a:fillRect/>
          </a:stretch>
        </p:blipFill>
        <p:spPr>
          <a:xfrm>
            <a:off x="128475" y="265060"/>
            <a:ext cx="932769" cy="926672"/>
          </a:xfrm>
          <a:prstGeom prst="rect">
            <a:avLst/>
          </a:prstGeom>
        </p:spPr>
      </p:pic>
      <p:pic>
        <p:nvPicPr>
          <p:cNvPr id="6" name="Great_Ocean_Conveyor_Bel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447800"/>
            <a:ext cx="8045450" cy="4525963"/>
          </a:xfrm>
        </p:spPr>
      </p:pic>
    </p:spTree>
    <p:extLst>
      <p:ext uri="{BB962C8B-B14F-4D97-AF65-F5344CB8AC3E}">
        <p14:creationId xmlns:p14="http://schemas.microsoft.com/office/powerpoint/2010/main" val="561397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620000" cy="1097280"/>
          </a:xfrm>
        </p:spPr>
        <p:txBody>
          <a:bodyPr/>
          <a:lstStyle/>
          <a:p>
            <a:r>
              <a:rPr lang="en-US" dirty="0"/>
              <a:t>WATER CYCLE</a:t>
            </a:r>
          </a:p>
        </p:txBody>
      </p:sp>
      <p:sp>
        <p:nvSpPr>
          <p:cNvPr id="4" name="Slide Number Placeholder 3"/>
          <p:cNvSpPr>
            <a:spLocks noGrp="1"/>
          </p:cNvSpPr>
          <p:nvPr>
            <p:ph type="sldNum" sz="quarter" idx="12"/>
          </p:nvPr>
        </p:nvSpPr>
        <p:spPr/>
        <p:txBody>
          <a:bodyPr/>
          <a:lstStyle/>
          <a:p>
            <a:fld id="{200B2350-5261-4F5C-9DF5-EF0D264FC8D2}" type="slidenum">
              <a:rPr lang="en-US" smtClean="0"/>
              <a:pPr/>
              <a:t>37</a:t>
            </a:fld>
            <a:endParaRPr lang="en-US" dirty="0"/>
          </a:p>
        </p:txBody>
      </p:sp>
      <p:pic>
        <p:nvPicPr>
          <p:cNvPr id="5" name="Picture 4"/>
          <p:cNvPicPr>
            <a:picLocks noChangeAspect="1"/>
          </p:cNvPicPr>
          <p:nvPr/>
        </p:nvPicPr>
        <p:blipFill>
          <a:blip r:embed="rId4"/>
          <a:stretch>
            <a:fillRect/>
          </a:stretch>
        </p:blipFill>
        <p:spPr>
          <a:xfrm>
            <a:off x="128475" y="265060"/>
            <a:ext cx="932769" cy="926672"/>
          </a:xfrm>
          <a:prstGeom prst="rect">
            <a:avLst/>
          </a:prstGeom>
        </p:spPr>
      </p:pic>
      <p:pic>
        <p:nvPicPr>
          <p:cNvPr id="6" name="Water_Cycl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447800"/>
            <a:ext cx="8045450" cy="4525963"/>
          </a:xfrm>
        </p:spPr>
      </p:pic>
    </p:spTree>
    <p:extLst>
      <p:ext uri="{BB962C8B-B14F-4D97-AF65-F5344CB8AC3E}">
        <p14:creationId xmlns:p14="http://schemas.microsoft.com/office/powerpoint/2010/main" val="2414840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620000" cy="1097280"/>
          </a:xfrm>
        </p:spPr>
        <p:txBody>
          <a:bodyPr/>
          <a:lstStyle/>
          <a:p>
            <a:r>
              <a:rPr lang="en-US" dirty="0"/>
              <a:t>STORMWATER RUNOFF</a:t>
            </a:r>
          </a:p>
        </p:txBody>
      </p:sp>
      <p:sp>
        <p:nvSpPr>
          <p:cNvPr id="4" name="Slide Number Placeholder 3"/>
          <p:cNvSpPr>
            <a:spLocks noGrp="1"/>
          </p:cNvSpPr>
          <p:nvPr>
            <p:ph type="sldNum" sz="quarter" idx="12"/>
          </p:nvPr>
        </p:nvSpPr>
        <p:spPr/>
        <p:txBody>
          <a:bodyPr/>
          <a:lstStyle/>
          <a:p>
            <a:fld id="{200B2350-5261-4F5C-9DF5-EF0D264FC8D2}" type="slidenum">
              <a:rPr lang="en-US" smtClean="0"/>
              <a:pPr/>
              <a:t>38</a:t>
            </a:fld>
            <a:endParaRPr lang="en-US" dirty="0"/>
          </a:p>
        </p:txBody>
      </p:sp>
      <p:pic>
        <p:nvPicPr>
          <p:cNvPr id="5" name="Picture 4"/>
          <p:cNvPicPr>
            <a:picLocks noChangeAspect="1"/>
          </p:cNvPicPr>
          <p:nvPr/>
        </p:nvPicPr>
        <p:blipFill>
          <a:blip r:embed="rId4"/>
          <a:stretch>
            <a:fillRect/>
          </a:stretch>
        </p:blipFill>
        <p:spPr>
          <a:xfrm>
            <a:off x="128475" y="265060"/>
            <a:ext cx="932769" cy="926672"/>
          </a:xfrm>
          <a:prstGeom prst="rect">
            <a:avLst/>
          </a:prstGeom>
        </p:spPr>
      </p:pic>
      <p:pic>
        <p:nvPicPr>
          <p:cNvPr id="6" name="Stormwater_Runof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447800"/>
            <a:ext cx="8045450" cy="4525963"/>
          </a:xfrm>
        </p:spPr>
      </p:pic>
    </p:spTree>
    <p:extLst>
      <p:ext uri="{BB962C8B-B14F-4D97-AF65-F5344CB8AC3E}">
        <p14:creationId xmlns:p14="http://schemas.microsoft.com/office/powerpoint/2010/main" val="1987302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 5: </a:t>
            </a:r>
            <a:r>
              <a:rPr lang="en-US" sz="4000" dirty="0" smtClean="0">
                <a:solidFill>
                  <a:srgbClr val="F8F9D3"/>
                </a:solidFill>
              </a:rPr>
              <a:t>?</a:t>
            </a:r>
            <a:endParaRPr lang="en-US" dirty="0">
              <a:solidFill>
                <a:srgbClr val="F8F9D3"/>
              </a:solidFill>
            </a:endParaRPr>
          </a:p>
        </p:txBody>
      </p:sp>
      <p:sp>
        <p:nvSpPr>
          <p:cNvPr id="3" name="Rectangle 2"/>
          <p:cNvSpPr/>
          <p:nvPr/>
        </p:nvSpPr>
        <p:spPr>
          <a:xfrm>
            <a:off x="152400" y="1447800"/>
            <a:ext cx="8991600" cy="3108543"/>
          </a:xfrm>
          <a:prstGeom prst="rect">
            <a:avLst/>
          </a:prstGeom>
        </p:spPr>
        <p:txBody>
          <a:bodyPr wrap="square">
            <a:spAutoFit/>
          </a:bodyPr>
          <a:lstStyle/>
          <a:p>
            <a:r>
              <a:rPr lang="en-US" sz="2800" dirty="0">
                <a:solidFill>
                  <a:srgbClr val="000000"/>
                </a:solidFill>
              </a:rPr>
              <a:t>The Gaia hypothesis suggests that the planet’s living organisms have a symbiotic, cohesive interaction with the planet’s __________________surroundings?</a:t>
            </a:r>
          </a:p>
          <a:p>
            <a:r>
              <a:rPr lang="en-US" sz="2800" dirty="0">
                <a:solidFill>
                  <a:srgbClr val="000000"/>
                </a:solidFill>
              </a:rPr>
              <a:t>a.	</a:t>
            </a:r>
            <a:r>
              <a:rPr lang="en-US" sz="2800" dirty="0" smtClean="0">
                <a:solidFill>
                  <a:srgbClr val="000000"/>
                </a:solidFill>
              </a:rPr>
              <a:t>Inorganic</a:t>
            </a:r>
            <a:endParaRPr lang="en-US" sz="2800" dirty="0">
              <a:solidFill>
                <a:srgbClr val="000000"/>
              </a:solidFill>
            </a:endParaRPr>
          </a:p>
          <a:p>
            <a:r>
              <a:rPr lang="en-US" sz="2800" dirty="0">
                <a:solidFill>
                  <a:srgbClr val="000000"/>
                </a:solidFill>
              </a:rPr>
              <a:t>b.	Organic</a:t>
            </a:r>
          </a:p>
          <a:p>
            <a:r>
              <a:rPr lang="en-US" sz="2800" dirty="0">
                <a:solidFill>
                  <a:srgbClr val="000000"/>
                </a:solidFill>
              </a:rPr>
              <a:t>c.	Water based</a:t>
            </a:r>
          </a:p>
          <a:p>
            <a:r>
              <a:rPr lang="en-US" sz="2800" dirty="0">
                <a:solidFill>
                  <a:srgbClr val="000000"/>
                </a:solidFill>
              </a:rPr>
              <a:t>d.	Soil based </a:t>
            </a:r>
          </a:p>
        </p:txBody>
      </p:sp>
      <p:sp>
        <p:nvSpPr>
          <p:cNvPr id="4" name="Slide Number Placeholder 3"/>
          <p:cNvSpPr>
            <a:spLocks noGrp="1"/>
          </p:cNvSpPr>
          <p:nvPr>
            <p:ph type="sldNum" sz="quarter" idx="12"/>
          </p:nvPr>
        </p:nvSpPr>
        <p:spPr>
          <a:xfrm>
            <a:off x="8469312" y="0"/>
            <a:ext cx="674688" cy="295952"/>
          </a:xfrm>
        </p:spPr>
        <p:txBody>
          <a:bodyPr/>
          <a:lstStyle/>
          <a:p>
            <a:fld id="{200B2350-5261-4F5C-9DF5-EF0D264FC8D2}" type="slidenum">
              <a:rPr lang="en-US" smtClean="0"/>
              <a:pPr/>
              <a:t>39</a:t>
            </a:fld>
            <a:endParaRPr lang="en-US" dirty="0"/>
          </a:p>
        </p:txBody>
      </p:sp>
    </p:spTree>
    <p:extLst>
      <p:ext uri="{BB962C8B-B14F-4D97-AF65-F5344CB8AC3E}">
        <p14:creationId xmlns:p14="http://schemas.microsoft.com/office/powerpoint/2010/main" val="1053298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DEGRADATION OF </a:t>
            </a:r>
            <a:r>
              <a:rPr lang="en-US" dirty="0" smtClean="0"/>
              <a:t>HABITATS 1.</a:t>
            </a:r>
            <a:endParaRPr lang="en-US" dirty="0"/>
          </a:p>
        </p:txBody>
      </p:sp>
      <p:sp>
        <p:nvSpPr>
          <p:cNvPr id="3" name="Content Placeholder 2"/>
          <p:cNvSpPr>
            <a:spLocks noGrp="1"/>
          </p:cNvSpPr>
          <p:nvPr>
            <p:ph idx="1"/>
          </p:nvPr>
        </p:nvSpPr>
        <p:spPr/>
        <p:txBody>
          <a:bodyPr/>
          <a:lstStyle/>
          <a:p>
            <a:r>
              <a:rPr lang="en-US" b="1" dirty="0" smtClean="0"/>
              <a:t>Fragmentation or Degradation </a:t>
            </a:r>
          </a:p>
          <a:p>
            <a:pPr lvl="1"/>
            <a:r>
              <a:rPr lang="en-US" dirty="0" smtClean="0"/>
              <a:t>Man-made </a:t>
            </a:r>
            <a:r>
              <a:rPr lang="en-US" dirty="0"/>
              <a:t>or caused by natural occurrences </a:t>
            </a:r>
            <a:endParaRPr lang="en-US" dirty="0" smtClean="0"/>
          </a:p>
          <a:p>
            <a:pPr lvl="2"/>
            <a:r>
              <a:rPr lang="en-US" dirty="0" smtClean="0"/>
              <a:t>Fires</a:t>
            </a:r>
            <a:r>
              <a:rPr lang="en-US" dirty="0"/>
              <a:t>, weather </a:t>
            </a:r>
            <a:r>
              <a:rPr lang="en-US" dirty="0" smtClean="0"/>
              <a:t>&amp; volcanoes</a:t>
            </a:r>
          </a:p>
          <a:p>
            <a:pPr lvl="2"/>
            <a:r>
              <a:rPr lang="en-US" dirty="0" smtClean="0"/>
              <a:t>300 </a:t>
            </a:r>
            <a:r>
              <a:rPr lang="en-US" dirty="0"/>
              <a:t>million years ago changes in climate </a:t>
            </a:r>
            <a:r>
              <a:rPr lang="en-US" dirty="0" smtClean="0"/>
              <a:t>&amp;weather </a:t>
            </a:r>
            <a:r>
              <a:rPr lang="en-US" dirty="0"/>
              <a:t>patterns </a:t>
            </a:r>
            <a:endParaRPr lang="en-US" dirty="0" smtClean="0"/>
          </a:p>
          <a:p>
            <a:pPr lvl="2"/>
            <a:r>
              <a:rPr lang="en-US" dirty="0" smtClean="0"/>
              <a:t>Resulted </a:t>
            </a:r>
            <a:r>
              <a:rPr lang="en-US" dirty="0"/>
              <a:t>in </a:t>
            </a:r>
            <a:r>
              <a:rPr lang="en-US" dirty="0" smtClean="0"/>
              <a:t>fragmentation </a:t>
            </a:r>
            <a:r>
              <a:rPr lang="en-US" dirty="0"/>
              <a:t>of </a:t>
            </a:r>
            <a:r>
              <a:rPr lang="en-US" dirty="0" smtClean="0"/>
              <a:t>rainforests</a:t>
            </a:r>
          </a:p>
          <a:p>
            <a:pPr lvl="2"/>
            <a:r>
              <a:rPr lang="en-US" dirty="0" smtClean="0"/>
              <a:t>EG: human-caused </a:t>
            </a:r>
            <a:r>
              <a:rPr lang="en-US" dirty="0"/>
              <a:t>habitat degradation is </a:t>
            </a:r>
            <a:r>
              <a:rPr lang="en-US" dirty="0" smtClean="0"/>
              <a:t>deforestation</a:t>
            </a:r>
          </a:p>
          <a:p>
            <a:pPr lvl="3"/>
            <a:r>
              <a:rPr lang="en-US" dirty="0" smtClean="0"/>
              <a:t>Trees are </a:t>
            </a:r>
            <a:r>
              <a:rPr lang="en-US" dirty="0"/>
              <a:t>removed for a non-ecological </a:t>
            </a:r>
            <a:r>
              <a:rPr lang="en-US" dirty="0" smtClean="0"/>
              <a:t>use</a:t>
            </a:r>
          </a:p>
          <a:p>
            <a:pPr lvl="3"/>
            <a:r>
              <a:rPr lang="en-US" dirty="0" smtClean="0"/>
              <a:t>Farming, ranching, or building without replanting </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a:t>
            </a:fld>
            <a:endParaRPr lang="en-US" dirty="0"/>
          </a:p>
        </p:txBody>
      </p:sp>
    </p:spTree>
    <p:extLst>
      <p:ext uri="{BB962C8B-B14F-4D97-AF65-F5344CB8AC3E}">
        <p14:creationId xmlns:p14="http://schemas.microsoft.com/office/powerpoint/2010/main" val="1479437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ANSWER 5:</a:t>
            </a:r>
            <a:endParaRPr lang="en-US" sz="3200" dirty="0">
              <a:solidFill>
                <a:srgbClr val="F8F9D3"/>
              </a:solidFill>
            </a:endParaRPr>
          </a:p>
        </p:txBody>
      </p:sp>
      <p:sp>
        <p:nvSpPr>
          <p:cNvPr id="6" name="Rectangle 5"/>
          <p:cNvSpPr/>
          <p:nvPr/>
        </p:nvSpPr>
        <p:spPr>
          <a:xfrm>
            <a:off x="286265" y="1855161"/>
            <a:ext cx="8534400" cy="707886"/>
          </a:xfrm>
          <a:prstGeom prst="rect">
            <a:avLst/>
          </a:prstGeom>
        </p:spPr>
        <p:txBody>
          <a:bodyPr wrap="square">
            <a:spAutoFit/>
          </a:bodyPr>
          <a:lstStyle/>
          <a:p>
            <a:r>
              <a:rPr lang="en-US" sz="4000" dirty="0">
                <a:solidFill>
                  <a:srgbClr val="000000"/>
                </a:solidFill>
              </a:rPr>
              <a:t>Inorganic</a:t>
            </a:r>
          </a:p>
        </p:txBody>
      </p:sp>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40</a:t>
            </a:fld>
            <a:endParaRPr lang="en-US" dirty="0"/>
          </a:p>
        </p:txBody>
      </p:sp>
    </p:spTree>
    <p:extLst>
      <p:ext uri="{BB962C8B-B14F-4D97-AF65-F5344CB8AC3E}">
        <p14:creationId xmlns:p14="http://schemas.microsoft.com/office/powerpoint/2010/main" val="456526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GAIA </a:t>
            </a:r>
            <a:r>
              <a:rPr lang="en-US" dirty="0" smtClean="0"/>
              <a:t>THEORY 4.</a:t>
            </a:r>
            <a:endParaRPr lang="en-US" dirty="0"/>
          </a:p>
        </p:txBody>
      </p:sp>
      <p:sp>
        <p:nvSpPr>
          <p:cNvPr id="3" name="Content Placeholder 2"/>
          <p:cNvSpPr>
            <a:spLocks noGrp="1"/>
          </p:cNvSpPr>
          <p:nvPr>
            <p:ph idx="1"/>
          </p:nvPr>
        </p:nvSpPr>
        <p:spPr>
          <a:xfrm>
            <a:off x="457200" y="1447800"/>
            <a:ext cx="8458200" cy="4525963"/>
          </a:xfrm>
        </p:spPr>
        <p:txBody>
          <a:bodyPr/>
          <a:lstStyle/>
          <a:p>
            <a:r>
              <a:rPr lang="en-US" b="1" dirty="0" smtClean="0"/>
              <a:t>Gaia </a:t>
            </a:r>
            <a:r>
              <a:rPr lang="en-US" b="1" dirty="0"/>
              <a:t>and </a:t>
            </a:r>
            <a:r>
              <a:rPr lang="en-US" b="1" dirty="0" smtClean="0"/>
              <a:t>Humankind</a:t>
            </a:r>
          </a:p>
          <a:p>
            <a:pPr lvl="1"/>
            <a:r>
              <a:rPr lang="en-US" dirty="0" smtClean="0"/>
              <a:t>Suggests </a:t>
            </a:r>
            <a:r>
              <a:rPr lang="en-US" dirty="0"/>
              <a:t>each natural disaster helps </a:t>
            </a:r>
            <a:r>
              <a:rPr lang="en-US" dirty="0" smtClean="0"/>
              <a:t>Earth </a:t>
            </a:r>
          </a:p>
          <a:p>
            <a:pPr lvl="2"/>
            <a:r>
              <a:rPr lang="en-US" dirty="0" smtClean="0"/>
              <a:t>Make </a:t>
            </a:r>
            <a:r>
              <a:rPr lang="en-US" dirty="0"/>
              <a:t>a needed </a:t>
            </a:r>
            <a:r>
              <a:rPr lang="en-US" dirty="0" smtClean="0"/>
              <a:t>adjustment</a:t>
            </a:r>
          </a:p>
          <a:p>
            <a:pPr lvl="2"/>
            <a:r>
              <a:rPr lang="en-US" dirty="0" smtClean="0"/>
              <a:t>Global warming </a:t>
            </a:r>
            <a:r>
              <a:rPr lang="en-US" dirty="0"/>
              <a:t>proven to have disastrous results </a:t>
            </a:r>
            <a:endParaRPr lang="en-US" dirty="0" smtClean="0"/>
          </a:p>
          <a:p>
            <a:pPr lvl="2"/>
            <a:r>
              <a:rPr lang="en-US" dirty="0" smtClean="0"/>
              <a:t>Man-made </a:t>
            </a:r>
            <a:r>
              <a:rPr lang="en-US" dirty="0"/>
              <a:t>or merely a cyclical Gaian reaction of </a:t>
            </a:r>
            <a:r>
              <a:rPr lang="en-US" dirty="0" smtClean="0"/>
              <a:t>self-correction</a:t>
            </a:r>
            <a:r>
              <a:rPr lang="en-US" dirty="0"/>
              <a:t>? </a:t>
            </a:r>
            <a:endParaRPr lang="en-US" dirty="0" smtClean="0"/>
          </a:p>
          <a:p>
            <a:pPr lvl="2"/>
            <a:r>
              <a:rPr lang="en-US" dirty="0" smtClean="0"/>
              <a:t>last </a:t>
            </a:r>
            <a:r>
              <a:rPr lang="en-US" dirty="0"/>
              <a:t>500,000 years show a cycle of warming and </a:t>
            </a:r>
            <a:r>
              <a:rPr lang="en-US" dirty="0" smtClean="0"/>
              <a:t>cooling</a:t>
            </a:r>
          </a:p>
          <a:p>
            <a:pPr lvl="2"/>
            <a:r>
              <a:rPr lang="en-US" dirty="0" smtClean="0"/>
              <a:t>In near </a:t>
            </a:r>
            <a:r>
              <a:rPr lang="en-US" dirty="0"/>
              <a:t>future, higher CO2 levels will lead to a </a:t>
            </a:r>
            <a:r>
              <a:rPr lang="en-US" dirty="0" smtClean="0"/>
              <a:t>third</a:t>
            </a:r>
          </a:p>
          <a:p>
            <a:pPr lvl="2"/>
            <a:r>
              <a:rPr lang="en-US" dirty="0"/>
              <a:t>H</a:t>
            </a:r>
            <a:r>
              <a:rPr lang="en-US" dirty="0" smtClean="0"/>
              <a:t>otter </a:t>
            </a:r>
            <a:r>
              <a:rPr lang="en-US" dirty="0"/>
              <a:t>phase for </a:t>
            </a:r>
            <a:r>
              <a:rPr lang="en-US" dirty="0" smtClean="0"/>
              <a:t>planet</a:t>
            </a:r>
          </a:p>
          <a:p>
            <a:pPr lvl="2"/>
            <a:r>
              <a:rPr lang="en-US" dirty="0" smtClean="0"/>
              <a:t>Gaia </a:t>
            </a:r>
            <a:r>
              <a:rPr lang="en-US" dirty="0"/>
              <a:t>principle </a:t>
            </a:r>
            <a:r>
              <a:rPr lang="en-US" dirty="0" smtClean="0"/>
              <a:t>may be nothing </a:t>
            </a:r>
            <a:r>
              <a:rPr lang="en-US" dirty="0"/>
              <a:t>more than a mythological </a:t>
            </a:r>
            <a:r>
              <a:rPr lang="en-US" dirty="0" smtClean="0"/>
              <a:t>hunch</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41</a:t>
            </a:fld>
            <a:endParaRPr lang="en-US" dirty="0"/>
          </a:p>
        </p:txBody>
      </p:sp>
    </p:spTree>
    <p:extLst>
      <p:ext uri="{BB962C8B-B14F-4D97-AF65-F5344CB8AC3E}">
        <p14:creationId xmlns:p14="http://schemas.microsoft.com/office/powerpoint/2010/main" val="661882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839200" cy="1236452"/>
          </a:xfrm>
        </p:spPr>
        <p:txBody>
          <a:bodyPr/>
          <a:lstStyle/>
          <a:p>
            <a:r>
              <a:rPr lang="en-US" sz="2200" dirty="0"/>
              <a:t>FIGURE </a:t>
            </a:r>
            <a:r>
              <a:rPr lang="en-US" sz="2200" dirty="0" smtClean="0"/>
              <a:t>15-6 shows </a:t>
            </a:r>
            <a:r>
              <a:rPr lang="en-US" sz="2200" dirty="0"/>
              <a:t>that weather-related events including storms and floods have increased over the last 30 years, while geophysical events like volcanic eruptions and earthquakes have maintained a statistical balance. </a:t>
            </a:r>
          </a:p>
        </p:txBody>
      </p:sp>
      <p:pic>
        <p:nvPicPr>
          <p:cNvPr id="5" name="Content Placeholder 4"/>
          <p:cNvPicPr>
            <a:picLocks noGrp="1" noChangeAspect="1"/>
          </p:cNvPicPr>
          <p:nvPr>
            <p:ph idx="1"/>
          </p:nvPr>
        </p:nvPicPr>
        <p:blipFill>
          <a:blip r:embed="rId2"/>
          <a:stretch>
            <a:fillRect/>
          </a:stretch>
        </p:blipFill>
        <p:spPr>
          <a:xfrm>
            <a:off x="552910" y="1447800"/>
            <a:ext cx="7912283" cy="4495800"/>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42</a:t>
            </a:fld>
            <a:endParaRPr lang="en-US" dirty="0"/>
          </a:p>
        </p:txBody>
      </p:sp>
    </p:spTree>
    <p:extLst>
      <p:ext uri="{BB962C8B-B14F-4D97-AF65-F5344CB8AC3E}">
        <p14:creationId xmlns:p14="http://schemas.microsoft.com/office/powerpoint/2010/main" val="3453696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 VARIATIONS AND SPECIES </a:t>
            </a:r>
            <a:r>
              <a:rPr lang="en-US" dirty="0" smtClean="0"/>
              <a:t>DIVERSITY 1.</a:t>
            </a:r>
            <a:endParaRPr lang="en-US" dirty="0"/>
          </a:p>
        </p:txBody>
      </p:sp>
      <p:sp>
        <p:nvSpPr>
          <p:cNvPr id="3" name="Content Placeholder 2"/>
          <p:cNvSpPr>
            <a:spLocks noGrp="1"/>
          </p:cNvSpPr>
          <p:nvPr>
            <p:ph idx="1"/>
          </p:nvPr>
        </p:nvSpPr>
        <p:spPr>
          <a:xfrm>
            <a:off x="457200" y="1447800"/>
            <a:ext cx="8610600" cy="4525963"/>
          </a:xfrm>
        </p:spPr>
        <p:txBody>
          <a:bodyPr/>
          <a:lstStyle/>
          <a:p>
            <a:r>
              <a:rPr lang="en-US" b="1" dirty="0" smtClean="0"/>
              <a:t>Genetic Biodiversity or Genetic Variation</a:t>
            </a:r>
          </a:p>
          <a:p>
            <a:pPr lvl="1"/>
            <a:r>
              <a:rPr lang="en-US" dirty="0" smtClean="0"/>
              <a:t>Variation </a:t>
            </a:r>
            <a:r>
              <a:rPr lang="en-US" dirty="0"/>
              <a:t>in genes that exists within a </a:t>
            </a:r>
            <a:r>
              <a:rPr lang="en-US" dirty="0" smtClean="0"/>
              <a:t>species</a:t>
            </a:r>
          </a:p>
          <a:p>
            <a:pPr lvl="1"/>
            <a:r>
              <a:rPr lang="en-US" dirty="0" smtClean="0"/>
              <a:t>Genetic </a:t>
            </a:r>
            <a:r>
              <a:rPr lang="en-US" dirty="0"/>
              <a:t>variation is essential for </a:t>
            </a:r>
            <a:r>
              <a:rPr lang="en-US" dirty="0" smtClean="0"/>
              <a:t>natural </a:t>
            </a:r>
            <a:r>
              <a:rPr lang="en-US" dirty="0"/>
              <a:t>selection process </a:t>
            </a:r>
            <a:endParaRPr lang="en-US" dirty="0" smtClean="0"/>
          </a:p>
          <a:p>
            <a:pPr lvl="1"/>
            <a:r>
              <a:rPr lang="en-US" dirty="0" smtClean="0"/>
              <a:t>Makeup </a:t>
            </a:r>
            <a:r>
              <a:rPr lang="en-US" dirty="0"/>
              <a:t>of life forms can only be mutated </a:t>
            </a:r>
            <a:endParaRPr lang="en-US" dirty="0" smtClean="0"/>
          </a:p>
          <a:p>
            <a:pPr lvl="1"/>
            <a:r>
              <a:rPr lang="en-US" dirty="0" smtClean="0"/>
              <a:t>By </a:t>
            </a:r>
            <a:r>
              <a:rPr lang="en-US" dirty="0"/>
              <a:t>increasing or decreasing the frequency of </a:t>
            </a:r>
            <a:r>
              <a:rPr lang="en-US" b="1" dirty="0" smtClean="0"/>
              <a:t>alleles</a:t>
            </a:r>
          </a:p>
          <a:p>
            <a:pPr lvl="1"/>
            <a:r>
              <a:rPr lang="en-US" dirty="0" smtClean="0"/>
              <a:t>Already </a:t>
            </a:r>
            <a:r>
              <a:rPr lang="en-US" dirty="0"/>
              <a:t>exist in </a:t>
            </a:r>
            <a:r>
              <a:rPr lang="en-US" dirty="0" smtClean="0"/>
              <a:t>biodiversity</a:t>
            </a:r>
          </a:p>
          <a:p>
            <a:pPr lvl="2"/>
            <a:r>
              <a:rPr lang="en-US" b="1" dirty="0" smtClean="0"/>
              <a:t>Allele </a:t>
            </a:r>
            <a:r>
              <a:rPr lang="en-US" b="1" dirty="0"/>
              <a:t>is </a:t>
            </a:r>
            <a:r>
              <a:rPr lang="en-US" b="1" dirty="0" smtClean="0"/>
              <a:t>one </a:t>
            </a:r>
            <a:r>
              <a:rPr lang="en-US" b="1" dirty="0"/>
              <a:t>of two or more alternative forms </a:t>
            </a:r>
            <a:endParaRPr lang="en-US" b="1" dirty="0" smtClean="0"/>
          </a:p>
          <a:p>
            <a:pPr lvl="2"/>
            <a:r>
              <a:rPr lang="en-US" b="1" dirty="0" smtClean="0"/>
              <a:t>Of </a:t>
            </a:r>
            <a:r>
              <a:rPr lang="en-US" b="1" dirty="0"/>
              <a:t>a gene that arise by </a:t>
            </a:r>
            <a:r>
              <a:rPr lang="en-US" b="1" dirty="0" smtClean="0"/>
              <a:t>mutation </a:t>
            </a:r>
            <a:endParaRPr lang="en-US" b="1"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43</a:t>
            </a:fld>
            <a:endParaRPr lang="en-US" dirty="0"/>
          </a:p>
        </p:txBody>
      </p:sp>
    </p:spTree>
    <p:extLst>
      <p:ext uri="{BB962C8B-B14F-4D97-AF65-F5344CB8AC3E}">
        <p14:creationId xmlns:p14="http://schemas.microsoft.com/office/powerpoint/2010/main" val="663621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097280"/>
          </a:xfrm>
        </p:spPr>
        <p:txBody>
          <a:bodyPr/>
          <a:lstStyle/>
          <a:p>
            <a:r>
              <a:rPr lang="en-US" sz="3600" dirty="0" smtClean="0"/>
              <a:t>FREQUENTLY ASKED QUESTION?</a:t>
            </a:r>
            <a:endParaRPr lang="en-US" sz="3600" dirty="0"/>
          </a:p>
        </p:txBody>
      </p:sp>
      <p:pic>
        <p:nvPicPr>
          <p:cNvPr id="3" name="Picture 2"/>
          <p:cNvPicPr>
            <a:picLocks noChangeAspect="1"/>
          </p:cNvPicPr>
          <p:nvPr/>
        </p:nvPicPr>
        <p:blipFill>
          <a:blip r:embed="rId2"/>
          <a:stretch>
            <a:fillRect/>
          </a:stretch>
        </p:blipFill>
        <p:spPr>
          <a:xfrm>
            <a:off x="57665" y="107696"/>
            <a:ext cx="838200" cy="1218184"/>
          </a:xfrm>
          <a:prstGeom prst="rect">
            <a:avLst/>
          </a:prstGeom>
        </p:spPr>
      </p:pic>
      <p:sp>
        <p:nvSpPr>
          <p:cNvPr id="4" name="Content Placeholder 2"/>
          <p:cNvSpPr txBox="1">
            <a:spLocks/>
          </p:cNvSpPr>
          <p:nvPr/>
        </p:nvSpPr>
        <p:spPr>
          <a:xfrm>
            <a:off x="152399" y="1371600"/>
            <a:ext cx="8991599" cy="5029200"/>
          </a:xfrm>
          <a:prstGeom prst="rect">
            <a:avLst/>
          </a:prstGeom>
        </p:spPr>
        <p:txBody>
          <a:bodyPr/>
          <a:lst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en-US" b="1" dirty="0" smtClean="0"/>
              <a:t>What is Natural Selection?</a:t>
            </a:r>
          </a:p>
          <a:p>
            <a:pPr lvl="1">
              <a:spcAft>
                <a:spcPts val="600"/>
              </a:spcAft>
            </a:pPr>
            <a:r>
              <a:rPr lang="en-US" sz="2800" dirty="0" smtClean="0"/>
              <a:t>Natural selection was a term used frequently by Charles Darwin to help justify his theory of evolution. Natural selection is defined as the differential survival and reproduction of individuals due to differences in their behavior, traits, morphology, reproduction, appearance and adaptation over time. Darwin’s process of natural selection involves four components: Variation, inheritance, high rate of population growth and differential survival and reproduction.</a:t>
            </a:r>
          </a:p>
          <a:p>
            <a:pPr>
              <a:spcBef>
                <a:spcPts val="600"/>
              </a:spcBef>
              <a:spcAft>
                <a:spcPts val="600"/>
              </a:spcAft>
            </a:pPr>
            <a:endParaRPr lang="en-US" sz="2400" b="1" dirty="0" smtClean="0">
              <a:solidFill>
                <a:srgbClr val="0000FF"/>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pPr/>
              <a:t>44</a:t>
            </a:fld>
            <a:endParaRPr lang="en-US" dirty="0"/>
          </a:p>
        </p:txBody>
      </p:sp>
    </p:spTree>
    <p:extLst>
      <p:ext uri="{BB962C8B-B14F-4D97-AF65-F5344CB8AC3E}">
        <p14:creationId xmlns:p14="http://schemas.microsoft.com/office/powerpoint/2010/main" val="2305548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 6: </a:t>
            </a:r>
            <a:r>
              <a:rPr lang="en-US" sz="4000" dirty="0" smtClean="0">
                <a:solidFill>
                  <a:srgbClr val="F8F9D3"/>
                </a:solidFill>
              </a:rPr>
              <a:t>?</a:t>
            </a:r>
            <a:endParaRPr lang="en-US" dirty="0">
              <a:solidFill>
                <a:srgbClr val="F8F9D3"/>
              </a:solidFill>
            </a:endParaRPr>
          </a:p>
        </p:txBody>
      </p:sp>
      <p:sp>
        <p:nvSpPr>
          <p:cNvPr id="3" name="Rectangle 2"/>
          <p:cNvSpPr/>
          <p:nvPr/>
        </p:nvSpPr>
        <p:spPr>
          <a:xfrm>
            <a:off x="152400" y="1447800"/>
            <a:ext cx="8991600" cy="2677656"/>
          </a:xfrm>
          <a:prstGeom prst="rect">
            <a:avLst/>
          </a:prstGeom>
        </p:spPr>
        <p:txBody>
          <a:bodyPr wrap="square">
            <a:spAutoFit/>
          </a:bodyPr>
          <a:lstStyle/>
          <a:p>
            <a:r>
              <a:rPr lang="en-US" sz="2800" dirty="0">
                <a:solidFill>
                  <a:srgbClr val="000000"/>
                </a:solidFill>
              </a:rPr>
              <a:t>Genetic variation is the variation in which of these that exists within a species?</a:t>
            </a:r>
          </a:p>
          <a:p>
            <a:r>
              <a:rPr lang="en-US" sz="2800" dirty="0">
                <a:solidFill>
                  <a:srgbClr val="000000"/>
                </a:solidFill>
              </a:rPr>
              <a:t>a.	Chromosomes</a:t>
            </a:r>
          </a:p>
          <a:p>
            <a:r>
              <a:rPr lang="en-US" sz="2800" dirty="0">
                <a:solidFill>
                  <a:srgbClr val="000000"/>
                </a:solidFill>
              </a:rPr>
              <a:t>b.	</a:t>
            </a:r>
            <a:r>
              <a:rPr lang="en-US" sz="2800" dirty="0" smtClean="0">
                <a:solidFill>
                  <a:srgbClr val="000000"/>
                </a:solidFill>
              </a:rPr>
              <a:t>Genes</a:t>
            </a:r>
            <a:endParaRPr lang="en-US" sz="2800" dirty="0">
              <a:solidFill>
                <a:srgbClr val="000000"/>
              </a:solidFill>
            </a:endParaRPr>
          </a:p>
          <a:p>
            <a:r>
              <a:rPr lang="en-US" sz="2800" dirty="0">
                <a:solidFill>
                  <a:srgbClr val="000000"/>
                </a:solidFill>
              </a:rPr>
              <a:t>c.	Atoms</a:t>
            </a:r>
          </a:p>
          <a:p>
            <a:r>
              <a:rPr lang="en-US" sz="2800" dirty="0">
                <a:solidFill>
                  <a:srgbClr val="000000"/>
                </a:solidFill>
              </a:rPr>
              <a:t>d.	Molecules</a:t>
            </a:r>
          </a:p>
        </p:txBody>
      </p:sp>
      <p:sp>
        <p:nvSpPr>
          <p:cNvPr id="4" name="Slide Number Placeholder 3"/>
          <p:cNvSpPr>
            <a:spLocks noGrp="1"/>
          </p:cNvSpPr>
          <p:nvPr>
            <p:ph type="sldNum" sz="quarter" idx="12"/>
          </p:nvPr>
        </p:nvSpPr>
        <p:spPr>
          <a:xfrm>
            <a:off x="8469312" y="0"/>
            <a:ext cx="674688" cy="295952"/>
          </a:xfrm>
        </p:spPr>
        <p:txBody>
          <a:bodyPr/>
          <a:lstStyle/>
          <a:p>
            <a:fld id="{200B2350-5261-4F5C-9DF5-EF0D264FC8D2}" type="slidenum">
              <a:rPr lang="en-US" smtClean="0"/>
              <a:pPr/>
              <a:t>45</a:t>
            </a:fld>
            <a:endParaRPr lang="en-US" dirty="0"/>
          </a:p>
        </p:txBody>
      </p:sp>
    </p:spTree>
    <p:extLst>
      <p:ext uri="{BB962C8B-B14F-4D97-AF65-F5344CB8AC3E}">
        <p14:creationId xmlns:p14="http://schemas.microsoft.com/office/powerpoint/2010/main" val="630913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ANSWER 6:</a:t>
            </a:r>
            <a:endParaRPr lang="en-US" sz="3200" dirty="0">
              <a:solidFill>
                <a:srgbClr val="F8F9D3"/>
              </a:solidFill>
            </a:endParaRPr>
          </a:p>
        </p:txBody>
      </p:sp>
      <p:sp>
        <p:nvSpPr>
          <p:cNvPr id="6" name="Rectangle 5"/>
          <p:cNvSpPr/>
          <p:nvPr/>
        </p:nvSpPr>
        <p:spPr>
          <a:xfrm>
            <a:off x="286265" y="1855161"/>
            <a:ext cx="8534400" cy="707886"/>
          </a:xfrm>
          <a:prstGeom prst="rect">
            <a:avLst/>
          </a:prstGeom>
        </p:spPr>
        <p:txBody>
          <a:bodyPr wrap="square">
            <a:spAutoFit/>
          </a:bodyPr>
          <a:lstStyle/>
          <a:p>
            <a:r>
              <a:rPr lang="en-US" sz="4000" dirty="0">
                <a:solidFill>
                  <a:srgbClr val="000000"/>
                </a:solidFill>
              </a:rPr>
              <a:t>Genes</a:t>
            </a:r>
          </a:p>
        </p:txBody>
      </p:sp>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46</a:t>
            </a:fld>
            <a:endParaRPr lang="en-US" dirty="0"/>
          </a:p>
        </p:txBody>
      </p:sp>
    </p:spTree>
    <p:extLst>
      <p:ext uri="{BB962C8B-B14F-4D97-AF65-F5344CB8AC3E}">
        <p14:creationId xmlns:p14="http://schemas.microsoft.com/office/powerpoint/2010/main" val="3782616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 VARIATIONS AND SPECIES </a:t>
            </a:r>
            <a:r>
              <a:rPr lang="en-US" dirty="0" smtClean="0"/>
              <a:t>DIVERSITY 2.</a:t>
            </a:r>
            <a:endParaRPr lang="en-US" dirty="0"/>
          </a:p>
        </p:txBody>
      </p:sp>
      <p:sp>
        <p:nvSpPr>
          <p:cNvPr id="3" name="Content Placeholder 2"/>
          <p:cNvSpPr>
            <a:spLocks noGrp="1"/>
          </p:cNvSpPr>
          <p:nvPr>
            <p:ph idx="1"/>
          </p:nvPr>
        </p:nvSpPr>
        <p:spPr>
          <a:xfrm>
            <a:off x="457200" y="1447800"/>
            <a:ext cx="8534400" cy="4525963"/>
          </a:xfrm>
        </p:spPr>
        <p:txBody>
          <a:bodyPr/>
          <a:lstStyle/>
          <a:p>
            <a:r>
              <a:rPr lang="en-US" b="1" dirty="0" smtClean="0"/>
              <a:t>Species Diversity</a:t>
            </a:r>
          </a:p>
          <a:p>
            <a:pPr lvl="1"/>
            <a:r>
              <a:rPr lang="en-US" dirty="0" smtClean="0"/>
              <a:t>Variety </a:t>
            </a:r>
            <a:r>
              <a:rPr lang="en-US" dirty="0"/>
              <a:t>or different number of species </a:t>
            </a:r>
            <a:endParaRPr lang="en-US" dirty="0" smtClean="0"/>
          </a:p>
          <a:p>
            <a:pPr lvl="1"/>
            <a:r>
              <a:rPr lang="en-US" dirty="0" smtClean="0"/>
              <a:t>Each </a:t>
            </a:r>
            <a:r>
              <a:rPr lang="en-US" dirty="0"/>
              <a:t>ecosystem or bio-community has </a:t>
            </a:r>
            <a:r>
              <a:rPr lang="en-US" dirty="0" smtClean="0"/>
              <a:t>specific </a:t>
            </a:r>
            <a:r>
              <a:rPr lang="en-US" dirty="0"/>
              <a:t>balance </a:t>
            </a:r>
            <a:endParaRPr lang="en-US" dirty="0" smtClean="0"/>
          </a:p>
          <a:p>
            <a:pPr lvl="1"/>
            <a:r>
              <a:rPr lang="en-US" dirty="0" smtClean="0"/>
              <a:t>Needed </a:t>
            </a:r>
            <a:r>
              <a:rPr lang="en-US" dirty="0"/>
              <a:t>to maintain order, structure and ensure </a:t>
            </a:r>
            <a:endParaRPr lang="en-US" dirty="0" smtClean="0"/>
          </a:p>
          <a:p>
            <a:pPr lvl="1"/>
            <a:r>
              <a:rPr lang="en-US" dirty="0" smtClean="0"/>
              <a:t>Life </a:t>
            </a:r>
            <a:r>
              <a:rPr lang="en-US" dirty="0"/>
              <a:t>sustains in </a:t>
            </a:r>
            <a:r>
              <a:rPr lang="en-US" dirty="0" smtClean="0"/>
              <a:t>healthy </a:t>
            </a:r>
            <a:r>
              <a:rPr lang="en-US" dirty="0"/>
              <a:t>way </a:t>
            </a:r>
            <a:endParaRPr lang="en-US" dirty="0" smtClean="0"/>
          </a:p>
          <a:p>
            <a:pPr lvl="2"/>
            <a:r>
              <a:rPr lang="en-US" dirty="0" smtClean="0"/>
              <a:t>Reproduction &amp; continuation </a:t>
            </a:r>
            <a:r>
              <a:rPr lang="en-US" dirty="0"/>
              <a:t>of </a:t>
            </a:r>
            <a:r>
              <a:rPr lang="en-US" dirty="0" smtClean="0"/>
              <a:t>species </a:t>
            </a:r>
            <a:r>
              <a:rPr lang="en-US" dirty="0"/>
              <a:t>can </a:t>
            </a:r>
            <a:r>
              <a:rPr lang="en-US" dirty="0" smtClean="0"/>
              <a:t>occur</a:t>
            </a:r>
          </a:p>
          <a:p>
            <a:pPr lvl="2"/>
            <a:r>
              <a:rPr lang="en-US" dirty="0" smtClean="0"/>
              <a:t>Quantity </a:t>
            </a:r>
            <a:r>
              <a:rPr lang="en-US" dirty="0"/>
              <a:t>of species diversity varies </a:t>
            </a:r>
            <a:endParaRPr lang="en-US" dirty="0" smtClean="0"/>
          </a:p>
          <a:p>
            <a:pPr lvl="3"/>
            <a:r>
              <a:rPr lang="en-US" dirty="0" smtClean="0"/>
              <a:t>Based </a:t>
            </a:r>
            <a:r>
              <a:rPr lang="en-US" dirty="0"/>
              <a:t>upon the organisms present in the </a:t>
            </a:r>
            <a:r>
              <a:rPr lang="en-US" dirty="0" smtClean="0"/>
              <a:t>ecosystem</a:t>
            </a:r>
          </a:p>
          <a:p>
            <a:pPr lvl="3"/>
            <a:r>
              <a:rPr lang="en-US" dirty="0" smtClean="0"/>
              <a:t>Each species </a:t>
            </a:r>
            <a:r>
              <a:rPr lang="en-US" dirty="0"/>
              <a:t>has </a:t>
            </a:r>
            <a:r>
              <a:rPr lang="en-US" dirty="0" smtClean="0"/>
              <a:t>different </a:t>
            </a:r>
            <a:r>
              <a:rPr lang="en-US" dirty="0"/>
              <a:t>sequence of DNA </a:t>
            </a:r>
            <a:r>
              <a:rPr lang="en-US" dirty="0" smtClean="0"/>
              <a:t>genomes</a:t>
            </a:r>
          </a:p>
          <a:p>
            <a:pPr lvl="1"/>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47</a:t>
            </a:fld>
            <a:endParaRPr lang="en-US" dirty="0"/>
          </a:p>
        </p:txBody>
      </p:sp>
    </p:spTree>
    <p:extLst>
      <p:ext uri="{BB962C8B-B14F-4D97-AF65-F5344CB8AC3E}">
        <p14:creationId xmlns:p14="http://schemas.microsoft.com/office/powerpoint/2010/main" val="2039744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1236452"/>
          </a:xfrm>
        </p:spPr>
        <p:txBody>
          <a:bodyPr/>
          <a:lstStyle/>
          <a:p>
            <a:r>
              <a:rPr lang="en-US" sz="1900" dirty="0"/>
              <a:t>FIGURE 15-7 </a:t>
            </a:r>
            <a:r>
              <a:rPr lang="en-US" sz="1900" dirty="0" smtClean="0"/>
              <a:t>shows various </a:t>
            </a:r>
            <a:r>
              <a:rPr lang="en-US" sz="1900" dirty="0"/>
              <a:t>factors that can mutate and modify a biodiversity. Factors like greenhouse gases, increased emissions, land destruction, including deforestation, as well as regular cyclical changes of the planet’s chemical balance in both the soil and water, all have a direct result on the biodiversity of life on this planet</a:t>
            </a:r>
            <a:r>
              <a:rPr lang="en-US" sz="1900" dirty="0" smtClean="0"/>
              <a:t>. </a:t>
            </a:r>
            <a:endParaRPr lang="en-US" sz="1900" dirty="0"/>
          </a:p>
        </p:txBody>
      </p:sp>
      <p:pic>
        <p:nvPicPr>
          <p:cNvPr id="5" name="Content Placeholder 4"/>
          <p:cNvPicPr>
            <a:picLocks noGrp="1" noChangeAspect="1"/>
          </p:cNvPicPr>
          <p:nvPr>
            <p:ph idx="1"/>
          </p:nvPr>
        </p:nvPicPr>
        <p:blipFill>
          <a:blip r:embed="rId2"/>
          <a:stretch>
            <a:fillRect/>
          </a:stretch>
        </p:blipFill>
        <p:spPr>
          <a:xfrm>
            <a:off x="1066800" y="1447800"/>
            <a:ext cx="6934715" cy="4665819"/>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48</a:t>
            </a:fld>
            <a:endParaRPr lang="en-US" dirty="0"/>
          </a:p>
        </p:txBody>
      </p:sp>
    </p:spTree>
    <p:extLst>
      <p:ext uri="{BB962C8B-B14F-4D97-AF65-F5344CB8AC3E}">
        <p14:creationId xmlns:p14="http://schemas.microsoft.com/office/powerpoint/2010/main" val="3635449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 VARIATIONS AND SPECIES </a:t>
            </a:r>
            <a:r>
              <a:rPr lang="en-US" dirty="0" smtClean="0"/>
              <a:t>DIVERSITY 3.</a:t>
            </a:r>
            <a:endParaRPr lang="en-US" dirty="0"/>
          </a:p>
        </p:txBody>
      </p:sp>
      <p:sp>
        <p:nvSpPr>
          <p:cNvPr id="3" name="Content Placeholder 2"/>
          <p:cNvSpPr>
            <a:spLocks noGrp="1"/>
          </p:cNvSpPr>
          <p:nvPr>
            <p:ph idx="1"/>
          </p:nvPr>
        </p:nvSpPr>
        <p:spPr>
          <a:xfrm>
            <a:off x="457200" y="1447800"/>
            <a:ext cx="8610600" cy="4525963"/>
          </a:xfrm>
        </p:spPr>
        <p:txBody>
          <a:bodyPr/>
          <a:lstStyle/>
          <a:p>
            <a:r>
              <a:rPr lang="en-US" b="1" dirty="0"/>
              <a:t>Plant Biodiversity</a:t>
            </a:r>
          </a:p>
          <a:p>
            <a:pPr lvl="1"/>
            <a:r>
              <a:rPr lang="en-US" dirty="0" smtClean="0"/>
              <a:t>Plants </a:t>
            </a:r>
            <a:r>
              <a:rPr lang="en-US" dirty="0"/>
              <a:t>play a vital role in every ecological </a:t>
            </a:r>
            <a:r>
              <a:rPr lang="en-US" dirty="0" smtClean="0"/>
              <a:t>system</a:t>
            </a:r>
          </a:p>
          <a:p>
            <a:pPr lvl="1"/>
            <a:r>
              <a:rPr lang="en-US" dirty="0"/>
              <a:t>S</a:t>
            </a:r>
            <a:r>
              <a:rPr lang="en-US" dirty="0" smtClean="0"/>
              <a:t>mall </a:t>
            </a:r>
            <a:r>
              <a:rPr lang="en-US" dirty="0"/>
              <a:t>changes in microbes, bacteria </a:t>
            </a:r>
            <a:r>
              <a:rPr lang="en-US" dirty="0" smtClean="0"/>
              <a:t>&amp; soil </a:t>
            </a:r>
            <a:r>
              <a:rPr lang="en-US" dirty="0"/>
              <a:t>chemistry </a:t>
            </a:r>
            <a:endParaRPr lang="en-US" dirty="0" smtClean="0"/>
          </a:p>
          <a:p>
            <a:pPr lvl="2"/>
            <a:r>
              <a:rPr lang="en-US" dirty="0"/>
              <a:t>C</a:t>
            </a:r>
            <a:r>
              <a:rPr lang="en-US" dirty="0" smtClean="0"/>
              <a:t>an </a:t>
            </a:r>
            <a:r>
              <a:rPr lang="en-US" dirty="0"/>
              <a:t>have adverse results on plant </a:t>
            </a:r>
            <a:r>
              <a:rPr lang="en-US" dirty="0" smtClean="0"/>
              <a:t>diversity</a:t>
            </a:r>
          </a:p>
          <a:p>
            <a:pPr lvl="2"/>
            <a:r>
              <a:rPr lang="en-US" dirty="0" smtClean="0"/>
              <a:t>Can </a:t>
            </a:r>
            <a:r>
              <a:rPr lang="en-US" dirty="0"/>
              <a:t>have catastrophic effects on </a:t>
            </a:r>
            <a:r>
              <a:rPr lang="en-US" dirty="0" smtClean="0"/>
              <a:t>rest </a:t>
            </a:r>
            <a:r>
              <a:rPr lang="en-US" dirty="0"/>
              <a:t>of </a:t>
            </a:r>
            <a:r>
              <a:rPr lang="en-US" dirty="0" smtClean="0"/>
              <a:t>ecological </a:t>
            </a:r>
            <a:r>
              <a:rPr lang="en-US" dirty="0"/>
              <a:t>system </a:t>
            </a:r>
            <a:endParaRPr lang="en-US" dirty="0" smtClean="0"/>
          </a:p>
          <a:p>
            <a:pPr lvl="1"/>
            <a:r>
              <a:rPr lang="en-US" dirty="0" smtClean="0"/>
              <a:t>Cause </a:t>
            </a:r>
            <a:r>
              <a:rPr lang="en-US" dirty="0"/>
              <a:t>of climate change is highly </a:t>
            </a:r>
            <a:r>
              <a:rPr lang="en-US" dirty="0" smtClean="0"/>
              <a:t>debated</a:t>
            </a:r>
          </a:p>
          <a:p>
            <a:pPr lvl="2"/>
            <a:r>
              <a:rPr lang="en-US" dirty="0" smtClean="0"/>
              <a:t>Effects </a:t>
            </a:r>
            <a:r>
              <a:rPr lang="en-US" dirty="0"/>
              <a:t>on both flora </a:t>
            </a:r>
            <a:r>
              <a:rPr lang="en-US" dirty="0" smtClean="0"/>
              <a:t>&amp; fauna </a:t>
            </a:r>
            <a:r>
              <a:rPr lang="en-US" dirty="0"/>
              <a:t>are </a:t>
            </a:r>
            <a:r>
              <a:rPr lang="en-US" dirty="0" smtClean="0"/>
              <a:t>irrefutable</a:t>
            </a:r>
          </a:p>
          <a:p>
            <a:pPr lvl="2"/>
            <a:r>
              <a:rPr lang="en-US" dirty="0" smtClean="0"/>
              <a:t>Climate </a:t>
            </a:r>
            <a:r>
              <a:rPr lang="en-US" dirty="0"/>
              <a:t>change has led to significant changes in </a:t>
            </a:r>
            <a:endParaRPr lang="en-US" dirty="0" smtClean="0"/>
          </a:p>
          <a:p>
            <a:pPr lvl="2"/>
            <a:r>
              <a:rPr lang="en-US" dirty="0" smtClean="0"/>
              <a:t>Flowering </a:t>
            </a:r>
            <a:r>
              <a:rPr lang="en-US" dirty="0"/>
              <a:t>plants as well as insect </a:t>
            </a:r>
            <a:r>
              <a:rPr lang="en-US" dirty="0" smtClean="0"/>
              <a:t>pollinators </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49</a:t>
            </a:fld>
            <a:endParaRPr lang="en-US" dirty="0"/>
          </a:p>
        </p:txBody>
      </p:sp>
      <p:pic>
        <p:nvPicPr>
          <p:cNvPr id="5" name="Picture 4"/>
          <p:cNvPicPr>
            <a:picLocks noChangeAspect="1"/>
          </p:cNvPicPr>
          <p:nvPr/>
        </p:nvPicPr>
        <p:blipFill>
          <a:blip r:embed="rId2"/>
          <a:stretch>
            <a:fillRect/>
          </a:stretch>
        </p:blipFill>
        <p:spPr>
          <a:xfrm>
            <a:off x="228600" y="5562247"/>
            <a:ext cx="823031" cy="823031"/>
          </a:xfrm>
          <a:prstGeom prst="rect">
            <a:avLst/>
          </a:prstGeom>
        </p:spPr>
      </p:pic>
      <p:sp>
        <p:nvSpPr>
          <p:cNvPr id="6" name="Rectangle 5"/>
          <p:cNvSpPr/>
          <p:nvPr/>
        </p:nvSpPr>
        <p:spPr>
          <a:xfrm>
            <a:off x="1143000" y="5924245"/>
            <a:ext cx="5943600" cy="369332"/>
          </a:xfrm>
          <a:prstGeom prst="rect">
            <a:avLst/>
          </a:prstGeom>
        </p:spPr>
        <p:txBody>
          <a:bodyPr wrap="square">
            <a:spAutoFit/>
          </a:bodyPr>
          <a:lstStyle/>
          <a:p>
            <a:r>
              <a:rPr lang="fr-FR" b="1" dirty="0">
                <a:solidFill>
                  <a:srgbClr val="E09900"/>
                </a:solidFill>
                <a:latin typeface="Arial" panose="020B0604020202020204" pitchFamily="34" charset="0"/>
                <a:hlinkClick r:id="rId3"/>
              </a:rPr>
              <a:t>Plants vs </a:t>
            </a:r>
            <a:r>
              <a:rPr lang="fr-FR" b="1" dirty="0" err="1">
                <a:solidFill>
                  <a:srgbClr val="E09900"/>
                </a:solidFill>
                <a:latin typeface="Arial" panose="020B0604020202020204" pitchFamily="34" charset="0"/>
                <a:hlinkClick r:id="rId3"/>
              </a:rPr>
              <a:t>Animals</a:t>
            </a:r>
            <a:r>
              <a:rPr lang="fr-FR" b="1" dirty="0">
                <a:solidFill>
                  <a:srgbClr val="E09900"/>
                </a:solidFill>
                <a:latin typeface="Arial" panose="020B0604020202020204" pitchFamily="34" charset="0"/>
                <a:hlinkClick r:id="rId3"/>
              </a:rPr>
              <a:t>: </a:t>
            </a:r>
            <a:r>
              <a:rPr lang="fr-FR" b="1" dirty="0" err="1">
                <a:solidFill>
                  <a:srgbClr val="E09900"/>
                </a:solidFill>
                <a:latin typeface="Arial" panose="020B0604020202020204" pitchFamily="34" charset="0"/>
                <a:hlinkClick r:id="rId3"/>
              </a:rPr>
              <a:t>Environmental</a:t>
            </a:r>
            <a:r>
              <a:rPr lang="fr-FR" b="1" dirty="0">
                <a:solidFill>
                  <a:srgbClr val="E09900"/>
                </a:solidFill>
                <a:latin typeface="Arial" panose="020B0604020202020204" pitchFamily="34" charset="0"/>
                <a:hlinkClick r:id="rId3"/>
              </a:rPr>
              <a:t> Impacts: 3:43</a:t>
            </a:r>
            <a:endParaRPr lang="en-US" dirty="0"/>
          </a:p>
        </p:txBody>
      </p:sp>
    </p:spTree>
    <p:extLst>
      <p:ext uri="{BB962C8B-B14F-4D97-AF65-F5344CB8AC3E}">
        <p14:creationId xmlns:p14="http://schemas.microsoft.com/office/powerpoint/2010/main" val="102464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686800" cy="1097280"/>
          </a:xfrm>
        </p:spPr>
        <p:txBody>
          <a:bodyPr/>
          <a:lstStyle/>
          <a:p>
            <a:r>
              <a:rPr lang="en-US" sz="2000" dirty="0"/>
              <a:t>FIGURE </a:t>
            </a:r>
            <a:r>
              <a:rPr lang="en-US" sz="2000" dirty="0" smtClean="0"/>
              <a:t>15-1 Deforestation </a:t>
            </a:r>
            <a:r>
              <a:rPr lang="en-US" sz="2000" dirty="0"/>
              <a:t>rates 2000-2005, </a:t>
            </a:r>
            <a:r>
              <a:rPr lang="en-US" sz="2000" dirty="0" smtClean="0"/>
              <a:t>globally, Amazonian </a:t>
            </a:r>
            <a:r>
              <a:rPr lang="en-US" sz="2000" dirty="0"/>
              <a:t>ecosystem in Brazil is most in jeopardy of major habitat degradation due to deforestation by the cattle farmers. Brazil’s tropical deforestation rate is higher than every other country’s rates </a:t>
            </a:r>
            <a:r>
              <a:rPr lang="en-US" sz="2000" dirty="0" smtClean="0"/>
              <a:t>combined.</a:t>
            </a:r>
            <a:endParaRPr lang="en-US" sz="2000" dirty="0"/>
          </a:p>
        </p:txBody>
      </p:sp>
      <p:pic>
        <p:nvPicPr>
          <p:cNvPr id="5" name="Content Placeholder 4"/>
          <p:cNvPicPr>
            <a:picLocks noGrp="1" noChangeAspect="1"/>
          </p:cNvPicPr>
          <p:nvPr>
            <p:ph idx="1"/>
          </p:nvPr>
        </p:nvPicPr>
        <p:blipFill>
          <a:blip r:embed="rId2"/>
          <a:stretch>
            <a:fillRect/>
          </a:stretch>
        </p:blipFill>
        <p:spPr>
          <a:xfrm>
            <a:off x="1011519" y="1447800"/>
            <a:ext cx="6913757" cy="4724400"/>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5</a:t>
            </a:fld>
            <a:endParaRPr lang="en-US" dirty="0"/>
          </a:p>
        </p:txBody>
      </p:sp>
    </p:spTree>
    <p:extLst>
      <p:ext uri="{BB962C8B-B14F-4D97-AF65-F5344CB8AC3E}">
        <p14:creationId xmlns:p14="http://schemas.microsoft.com/office/powerpoint/2010/main" val="987841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QUESTION 7: </a:t>
            </a:r>
            <a:endParaRPr lang="en-US" dirty="0">
              <a:solidFill>
                <a:srgbClr val="F8F9D3"/>
              </a:solidFill>
            </a:endParaRPr>
          </a:p>
        </p:txBody>
      </p:sp>
      <p:sp>
        <p:nvSpPr>
          <p:cNvPr id="3" name="Rectangle 2"/>
          <p:cNvSpPr/>
          <p:nvPr/>
        </p:nvSpPr>
        <p:spPr>
          <a:xfrm>
            <a:off x="196678" y="1447800"/>
            <a:ext cx="8750643" cy="3416320"/>
          </a:xfrm>
          <a:prstGeom prst="rect">
            <a:avLst/>
          </a:prstGeom>
        </p:spPr>
        <p:txBody>
          <a:bodyPr wrap="square">
            <a:spAutoFit/>
          </a:bodyPr>
          <a:lstStyle/>
          <a:p>
            <a:r>
              <a:rPr lang="en-US" sz="3600" dirty="0">
                <a:solidFill>
                  <a:srgbClr val="000000"/>
                </a:solidFill>
              </a:rPr>
              <a:t>Which of these is an example of human-caused habitat degradation?</a:t>
            </a:r>
          </a:p>
          <a:p>
            <a:r>
              <a:rPr lang="en-US" sz="3600" dirty="0">
                <a:solidFill>
                  <a:srgbClr val="000000"/>
                </a:solidFill>
              </a:rPr>
              <a:t>a.	Biodiversity</a:t>
            </a:r>
          </a:p>
          <a:p>
            <a:r>
              <a:rPr lang="en-US" sz="3600" dirty="0">
                <a:solidFill>
                  <a:srgbClr val="000000"/>
                </a:solidFill>
              </a:rPr>
              <a:t>b.	</a:t>
            </a:r>
            <a:r>
              <a:rPr lang="en-US" sz="3600" dirty="0" smtClean="0">
                <a:solidFill>
                  <a:srgbClr val="000000"/>
                </a:solidFill>
              </a:rPr>
              <a:t>Deforestation</a:t>
            </a:r>
            <a:endParaRPr lang="en-US" sz="3600" dirty="0">
              <a:solidFill>
                <a:srgbClr val="000000"/>
              </a:solidFill>
            </a:endParaRPr>
          </a:p>
          <a:p>
            <a:r>
              <a:rPr lang="en-US" sz="3600" dirty="0">
                <a:solidFill>
                  <a:srgbClr val="000000"/>
                </a:solidFill>
              </a:rPr>
              <a:t>c.	Genetic biodiversity</a:t>
            </a:r>
          </a:p>
          <a:p>
            <a:r>
              <a:rPr lang="en-US" sz="3600" dirty="0">
                <a:solidFill>
                  <a:srgbClr val="000000"/>
                </a:solidFill>
              </a:rPr>
              <a:t>d.	Habitat destruction</a:t>
            </a:r>
          </a:p>
        </p:txBody>
      </p:sp>
      <p:sp>
        <p:nvSpPr>
          <p:cNvPr id="4" name="Slide Number Placeholder 3"/>
          <p:cNvSpPr>
            <a:spLocks noGrp="1"/>
          </p:cNvSpPr>
          <p:nvPr>
            <p:ph type="sldNum" sz="quarter" idx="12"/>
          </p:nvPr>
        </p:nvSpPr>
        <p:spPr>
          <a:xfrm>
            <a:off x="8469312" y="0"/>
            <a:ext cx="674688" cy="295952"/>
          </a:xfrm>
        </p:spPr>
        <p:txBody>
          <a:bodyPr/>
          <a:lstStyle/>
          <a:p>
            <a:fld id="{200B2350-5261-4F5C-9DF5-EF0D264FC8D2}" type="slidenum">
              <a:rPr lang="en-US" smtClean="0"/>
              <a:pPr/>
              <a:t>50</a:t>
            </a:fld>
            <a:endParaRPr lang="en-US" dirty="0"/>
          </a:p>
        </p:txBody>
      </p:sp>
    </p:spTree>
    <p:extLst>
      <p:ext uri="{BB962C8B-B14F-4D97-AF65-F5344CB8AC3E}">
        <p14:creationId xmlns:p14="http://schemas.microsoft.com/office/powerpoint/2010/main" val="3705907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ANSWER 7:</a:t>
            </a:r>
            <a:endParaRPr lang="en-US" sz="3200" dirty="0">
              <a:solidFill>
                <a:srgbClr val="F8F9D3"/>
              </a:solidFill>
            </a:endParaRPr>
          </a:p>
        </p:txBody>
      </p:sp>
      <p:sp>
        <p:nvSpPr>
          <p:cNvPr id="6" name="Rectangle 5"/>
          <p:cNvSpPr/>
          <p:nvPr/>
        </p:nvSpPr>
        <p:spPr>
          <a:xfrm>
            <a:off x="436605" y="1859280"/>
            <a:ext cx="8534400" cy="707886"/>
          </a:xfrm>
          <a:prstGeom prst="rect">
            <a:avLst/>
          </a:prstGeom>
        </p:spPr>
        <p:txBody>
          <a:bodyPr wrap="square">
            <a:spAutoFit/>
          </a:bodyPr>
          <a:lstStyle/>
          <a:p>
            <a:r>
              <a:rPr lang="en-US" sz="4000" dirty="0">
                <a:solidFill>
                  <a:srgbClr val="000000"/>
                </a:solidFill>
              </a:rPr>
              <a:t>Deforestation</a:t>
            </a:r>
          </a:p>
        </p:txBody>
      </p:sp>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51</a:t>
            </a:fld>
            <a:endParaRPr lang="en-US" dirty="0"/>
          </a:p>
        </p:txBody>
      </p:sp>
    </p:spTree>
    <p:extLst>
      <p:ext uri="{BB962C8B-B14F-4D97-AF65-F5344CB8AC3E}">
        <p14:creationId xmlns:p14="http://schemas.microsoft.com/office/powerpoint/2010/main" val="9790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 VARIATIONS AND SPECIES </a:t>
            </a:r>
            <a:r>
              <a:rPr lang="en-US" dirty="0" smtClean="0"/>
              <a:t>DIVERSITY 4.</a:t>
            </a:r>
            <a:endParaRPr lang="en-US" dirty="0"/>
          </a:p>
        </p:txBody>
      </p:sp>
      <p:sp>
        <p:nvSpPr>
          <p:cNvPr id="3" name="Content Placeholder 2"/>
          <p:cNvSpPr>
            <a:spLocks noGrp="1"/>
          </p:cNvSpPr>
          <p:nvPr>
            <p:ph idx="1"/>
          </p:nvPr>
        </p:nvSpPr>
        <p:spPr>
          <a:xfrm>
            <a:off x="457200" y="1447801"/>
            <a:ext cx="8610600" cy="4343400"/>
          </a:xfrm>
        </p:spPr>
        <p:txBody>
          <a:bodyPr/>
          <a:lstStyle/>
          <a:p>
            <a:r>
              <a:rPr lang="en-US" b="1" dirty="0"/>
              <a:t>Latitudinal </a:t>
            </a:r>
            <a:r>
              <a:rPr lang="en-US" b="1" dirty="0" smtClean="0"/>
              <a:t>Diversity Gradient (</a:t>
            </a:r>
            <a:r>
              <a:rPr lang="en-US" b="1" dirty="0"/>
              <a:t>LDG) </a:t>
            </a:r>
            <a:endParaRPr lang="en-US" b="1" dirty="0" smtClean="0"/>
          </a:p>
          <a:p>
            <a:pPr lvl="1"/>
            <a:r>
              <a:rPr lang="en-US" dirty="0" smtClean="0"/>
              <a:t>Earth’s </a:t>
            </a:r>
            <a:r>
              <a:rPr lang="en-US" dirty="0"/>
              <a:t>lower latitudes have more species </a:t>
            </a:r>
            <a:endParaRPr lang="en-US" dirty="0" smtClean="0"/>
          </a:p>
          <a:p>
            <a:pPr lvl="2"/>
            <a:r>
              <a:rPr lang="en-US" dirty="0" smtClean="0"/>
              <a:t>Than </a:t>
            </a:r>
            <a:r>
              <a:rPr lang="en-US" dirty="0"/>
              <a:t>localities at higher </a:t>
            </a:r>
            <a:r>
              <a:rPr lang="en-US" dirty="0" smtClean="0"/>
              <a:t>latitudes</a:t>
            </a:r>
          </a:p>
          <a:p>
            <a:pPr lvl="1"/>
            <a:r>
              <a:rPr lang="en-US" dirty="0" smtClean="0"/>
              <a:t>LDG &amp; global </a:t>
            </a:r>
            <a:r>
              <a:rPr lang="en-US" dirty="0"/>
              <a:t>distribution of biodiversity </a:t>
            </a:r>
            <a:endParaRPr lang="en-US" dirty="0" smtClean="0"/>
          </a:p>
          <a:p>
            <a:pPr lvl="2"/>
            <a:r>
              <a:rPr lang="en-US" dirty="0" smtClean="0"/>
              <a:t>Key </a:t>
            </a:r>
            <a:r>
              <a:rPr lang="en-US" dirty="0"/>
              <a:t>importance to </a:t>
            </a:r>
            <a:r>
              <a:rPr lang="en-US" dirty="0" smtClean="0"/>
              <a:t>science world</a:t>
            </a:r>
          </a:p>
          <a:p>
            <a:pPr lvl="1"/>
            <a:r>
              <a:rPr lang="en-US" dirty="0" smtClean="0"/>
              <a:t>LDG </a:t>
            </a:r>
            <a:r>
              <a:rPr lang="en-US" dirty="0"/>
              <a:t>is essential for the practical and applied </a:t>
            </a:r>
            <a:endParaRPr lang="en-US" dirty="0" smtClean="0"/>
          </a:p>
          <a:p>
            <a:pPr lvl="2"/>
            <a:r>
              <a:rPr lang="en-US" dirty="0" smtClean="0"/>
              <a:t>Purposes </a:t>
            </a:r>
            <a:r>
              <a:rPr lang="en-US" dirty="0"/>
              <a:t>of </a:t>
            </a:r>
            <a:r>
              <a:rPr lang="en-US" dirty="0" smtClean="0"/>
              <a:t>sustainability</a:t>
            </a:r>
          </a:p>
          <a:p>
            <a:pPr lvl="2"/>
            <a:r>
              <a:rPr lang="en-US" dirty="0" smtClean="0"/>
              <a:t>Control </a:t>
            </a:r>
            <a:r>
              <a:rPr lang="en-US" dirty="0"/>
              <a:t>of diseases and </a:t>
            </a:r>
            <a:r>
              <a:rPr lang="en-US" dirty="0" smtClean="0"/>
              <a:t>effects climate </a:t>
            </a:r>
            <a:r>
              <a:rPr lang="en-US" dirty="0"/>
              <a:t>change </a:t>
            </a:r>
            <a:endParaRPr lang="en-US" dirty="0" smtClean="0"/>
          </a:p>
          <a:p>
            <a:pPr lvl="2"/>
            <a:r>
              <a:rPr lang="en-US" dirty="0" smtClean="0"/>
              <a:t>Crucial </a:t>
            </a:r>
            <a:r>
              <a:rPr lang="en-US" dirty="0"/>
              <a:t>to </a:t>
            </a:r>
            <a:r>
              <a:rPr lang="en-US" dirty="0" smtClean="0"/>
              <a:t>maintenance &amp; sustainability </a:t>
            </a:r>
            <a:r>
              <a:rPr lang="en-US" dirty="0"/>
              <a:t>of biodiversity.</a:t>
            </a:r>
          </a:p>
        </p:txBody>
      </p:sp>
      <p:sp>
        <p:nvSpPr>
          <p:cNvPr id="4" name="Slide Number Placeholder 3"/>
          <p:cNvSpPr>
            <a:spLocks noGrp="1"/>
          </p:cNvSpPr>
          <p:nvPr>
            <p:ph type="sldNum" sz="quarter" idx="12"/>
          </p:nvPr>
        </p:nvSpPr>
        <p:spPr/>
        <p:txBody>
          <a:bodyPr/>
          <a:lstStyle/>
          <a:p>
            <a:fld id="{200B2350-5261-4F5C-9DF5-EF0D264FC8D2}" type="slidenum">
              <a:rPr lang="en-US" smtClean="0"/>
              <a:pPr/>
              <a:t>52</a:t>
            </a:fld>
            <a:endParaRPr lang="en-US" dirty="0"/>
          </a:p>
        </p:txBody>
      </p:sp>
    </p:spTree>
    <p:extLst>
      <p:ext uri="{BB962C8B-B14F-4D97-AF65-F5344CB8AC3E}">
        <p14:creationId xmlns:p14="http://schemas.microsoft.com/office/powerpoint/2010/main" val="3373114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HABITAT </a:t>
            </a:r>
            <a:r>
              <a:rPr lang="en-US" dirty="0" smtClean="0"/>
              <a:t>DESTRUCTION 1.</a:t>
            </a:r>
            <a:endParaRPr lang="en-US" dirty="0"/>
          </a:p>
        </p:txBody>
      </p:sp>
      <p:sp>
        <p:nvSpPr>
          <p:cNvPr id="3" name="Content Placeholder 2"/>
          <p:cNvSpPr>
            <a:spLocks noGrp="1"/>
          </p:cNvSpPr>
          <p:nvPr>
            <p:ph idx="1"/>
          </p:nvPr>
        </p:nvSpPr>
        <p:spPr>
          <a:xfrm>
            <a:off x="457200" y="1447800"/>
            <a:ext cx="8229600" cy="3097747"/>
          </a:xfrm>
        </p:spPr>
        <p:txBody>
          <a:bodyPr/>
          <a:lstStyle/>
          <a:p>
            <a:r>
              <a:rPr lang="en-US" b="1" dirty="0"/>
              <a:t>Habitat </a:t>
            </a:r>
            <a:r>
              <a:rPr lang="en-US" b="1" dirty="0" smtClean="0"/>
              <a:t>Destruction (Habitat Loss</a:t>
            </a:r>
            <a:r>
              <a:rPr lang="en-US" b="1" dirty="0"/>
              <a:t>) </a:t>
            </a:r>
            <a:endParaRPr lang="en-US" b="1" dirty="0" smtClean="0"/>
          </a:p>
          <a:p>
            <a:pPr lvl="1"/>
            <a:r>
              <a:rPr lang="en-US" dirty="0" smtClean="0"/>
              <a:t>When natural </a:t>
            </a:r>
            <a:r>
              <a:rPr lang="en-US" dirty="0"/>
              <a:t>habitat or ecosystem </a:t>
            </a:r>
            <a:endParaRPr lang="en-US" dirty="0" smtClean="0"/>
          </a:p>
          <a:p>
            <a:pPr lvl="1"/>
            <a:r>
              <a:rPr lang="en-US" dirty="0" smtClean="0"/>
              <a:t>No </a:t>
            </a:r>
            <a:r>
              <a:rPr lang="en-US" dirty="0"/>
              <a:t>longer support a species or group of </a:t>
            </a:r>
            <a:r>
              <a:rPr lang="en-US" dirty="0" smtClean="0"/>
              <a:t>species</a:t>
            </a:r>
          </a:p>
          <a:p>
            <a:pPr lvl="1"/>
            <a:r>
              <a:rPr lang="en-US" dirty="0" smtClean="0"/>
              <a:t>Causes </a:t>
            </a:r>
            <a:r>
              <a:rPr lang="en-US" dirty="0"/>
              <a:t>can be natural or man-made </a:t>
            </a:r>
            <a:endParaRPr lang="en-US" dirty="0" smtClean="0"/>
          </a:p>
          <a:p>
            <a:pPr lvl="1"/>
            <a:r>
              <a:rPr lang="en-US" dirty="0" smtClean="0"/>
              <a:t>Results </a:t>
            </a:r>
            <a:r>
              <a:rPr lang="en-US" dirty="0"/>
              <a:t>in </a:t>
            </a:r>
            <a:r>
              <a:rPr lang="en-US" dirty="0" smtClean="0"/>
              <a:t>displacement/destruction </a:t>
            </a:r>
            <a:r>
              <a:rPr lang="en-US" dirty="0"/>
              <a:t>of </a:t>
            </a:r>
            <a:r>
              <a:rPr lang="en-US" dirty="0" smtClean="0"/>
              <a:t>organism</a:t>
            </a:r>
          </a:p>
          <a:p>
            <a:pPr lvl="1"/>
            <a:r>
              <a:rPr lang="en-US" dirty="0" smtClean="0"/>
              <a:t>Leading </a:t>
            </a:r>
            <a:r>
              <a:rPr lang="en-US" dirty="0"/>
              <a:t>factors for species extinction </a:t>
            </a:r>
            <a:r>
              <a:rPr lang="en-US" dirty="0" smtClean="0"/>
              <a:t>&amp; endangerment </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53</a:t>
            </a:fld>
            <a:endParaRPr lang="en-US" dirty="0"/>
          </a:p>
        </p:txBody>
      </p:sp>
      <p:pic>
        <p:nvPicPr>
          <p:cNvPr id="5" name="Picture 4"/>
          <p:cNvPicPr>
            <a:picLocks noChangeAspect="1"/>
          </p:cNvPicPr>
          <p:nvPr/>
        </p:nvPicPr>
        <p:blipFill>
          <a:blip r:embed="rId2"/>
          <a:stretch>
            <a:fillRect/>
          </a:stretch>
        </p:blipFill>
        <p:spPr>
          <a:xfrm>
            <a:off x="685800" y="5562247"/>
            <a:ext cx="823031" cy="823031"/>
          </a:xfrm>
          <a:prstGeom prst="rect">
            <a:avLst/>
          </a:prstGeom>
        </p:spPr>
      </p:pic>
      <p:sp>
        <p:nvSpPr>
          <p:cNvPr id="6" name="Rectangle 5"/>
          <p:cNvSpPr/>
          <p:nvPr/>
        </p:nvSpPr>
        <p:spPr>
          <a:xfrm>
            <a:off x="1508831" y="5562247"/>
            <a:ext cx="3365024" cy="369332"/>
          </a:xfrm>
          <a:prstGeom prst="rect">
            <a:avLst/>
          </a:prstGeom>
        </p:spPr>
        <p:txBody>
          <a:bodyPr wrap="none">
            <a:spAutoFit/>
          </a:bodyPr>
          <a:lstStyle/>
          <a:p>
            <a:r>
              <a:rPr lang="en-US" b="1" dirty="0">
                <a:solidFill>
                  <a:srgbClr val="E09900"/>
                </a:solidFill>
                <a:latin typeface="Arial" panose="020B0604020202020204" pitchFamily="34" charset="0"/>
                <a:hlinkClick r:id="rId3"/>
              </a:rPr>
              <a:t>Habitat Fragmentation: 15:52</a:t>
            </a:r>
            <a:endParaRPr lang="en-US" dirty="0"/>
          </a:p>
        </p:txBody>
      </p:sp>
      <p:sp>
        <p:nvSpPr>
          <p:cNvPr id="7" name="Rectangle 6"/>
          <p:cNvSpPr/>
          <p:nvPr/>
        </p:nvSpPr>
        <p:spPr>
          <a:xfrm>
            <a:off x="1508831" y="5931579"/>
            <a:ext cx="3929281" cy="369332"/>
          </a:xfrm>
          <a:prstGeom prst="rect">
            <a:avLst/>
          </a:prstGeom>
        </p:spPr>
        <p:txBody>
          <a:bodyPr wrap="none">
            <a:spAutoFit/>
          </a:bodyPr>
          <a:lstStyle/>
          <a:p>
            <a:r>
              <a:rPr lang="fr-FR" b="1" dirty="0">
                <a:solidFill>
                  <a:srgbClr val="E09900"/>
                </a:solidFill>
                <a:latin typeface="Arial" panose="020B0604020202020204" pitchFamily="34" charset="0"/>
                <a:hlinkClick r:id="rId4"/>
              </a:rPr>
              <a:t>Habitat </a:t>
            </a:r>
            <a:r>
              <a:rPr lang="fr-FR" b="1" dirty="0" err="1">
                <a:solidFill>
                  <a:srgbClr val="E09900"/>
                </a:solidFill>
                <a:latin typeface="Arial" panose="020B0604020202020204" pitchFamily="34" charset="0"/>
                <a:hlinkClick r:id="rId4"/>
              </a:rPr>
              <a:t>Loss</a:t>
            </a:r>
            <a:r>
              <a:rPr lang="fr-FR" b="1" dirty="0">
                <a:solidFill>
                  <a:srgbClr val="E09900"/>
                </a:solidFill>
                <a:latin typeface="Arial" panose="020B0604020202020204" pitchFamily="34" charset="0"/>
                <a:hlinkClick r:id="rId4"/>
              </a:rPr>
              <a:t> Motion Graphic: 1:49</a:t>
            </a:r>
            <a:endParaRPr lang="en-US" dirty="0"/>
          </a:p>
        </p:txBody>
      </p:sp>
    </p:spTree>
    <p:extLst>
      <p:ext uri="{BB962C8B-B14F-4D97-AF65-F5344CB8AC3E}">
        <p14:creationId xmlns:p14="http://schemas.microsoft.com/office/powerpoint/2010/main" val="4168371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HABITAT </a:t>
            </a:r>
            <a:r>
              <a:rPr lang="en-US" dirty="0" smtClean="0"/>
              <a:t>DESTRUCTION 2.</a:t>
            </a:r>
            <a:endParaRPr lang="en-US" dirty="0"/>
          </a:p>
        </p:txBody>
      </p:sp>
      <p:sp>
        <p:nvSpPr>
          <p:cNvPr id="3" name="Content Placeholder 2"/>
          <p:cNvSpPr>
            <a:spLocks noGrp="1"/>
          </p:cNvSpPr>
          <p:nvPr>
            <p:ph idx="1"/>
          </p:nvPr>
        </p:nvSpPr>
        <p:spPr/>
        <p:txBody>
          <a:bodyPr/>
          <a:lstStyle/>
          <a:p>
            <a:r>
              <a:rPr lang="en-US" b="1" dirty="0" smtClean="0"/>
              <a:t>Three Major Kinds Of Habitat Loss:</a:t>
            </a:r>
            <a:endParaRPr lang="en-US" b="1" dirty="0"/>
          </a:p>
          <a:p>
            <a:pPr marL="914400" lvl="1" indent="-457200">
              <a:buFont typeface="+mj-lt"/>
              <a:buAutoNum type="arabicPeriod"/>
            </a:pPr>
            <a:r>
              <a:rPr lang="en-US" dirty="0" smtClean="0"/>
              <a:t>Habitat destruction: </a:t>
            </a:r>
            <a:r>
              <a:rPr lang="en-US" dirty="0"/>
              <a:t>willful, intentional method of destroying </a:t>
            </a:r>
            <a:r>
              <a:rPr lang="en-US" dirty="0" smtClean="0"/>
              <a:t>natural </a:t>
            </a:r>
            <a:r>
              <a:rPr lang="en-US" dirty="0"/>
              <a:t>habitat, </a:t>
            </a:r>
            <a:r>
              <a:rPr lang="en-US" dirty="0" smtClean="0"/>
              <a:t>construction</a:t>
            </a:r>
            <a:r>
              <a:rPr lang="en-US" dirty="0"/>
              <a:t>, development or farming. </a:t>
            </a:r>
            <a:r>
              <a:rPr lang="en-US" dirty="0" smtClean="0"/>
              <a:t> Bulldozing </a:t>
            </a:r>
            <a:r>
              <a:rPr lang="en-US" dirty="0"/>
              <a:t>trees, filling in wetlands and dredging rivers. </a:t>
            </a:r>
          </a:p>
          <a:p>
            <a:pPr marL="914400" lvl="1" indent="-457200">
              <a:buFont typeface="+mj-lt"/>
              <a:buAutoNum type="arabicPeriod"/>
            </a:pPr>
            <a:r>
              <a:rPr lang="en-US" dirty="0" smtClean="0"/>
              <a:t>Habitat fragmentation: Ecosystem </a:t>
            </a:r>
            <a:r>
              <a:rPr lang="en-US" dirty="0"/>
              <a:t>is invasively </a:t>
            </a:r>
            <a:r>
              <a:rPr lang="en-US" dirty="0" smtClean="0"/>
              <a:t>diminished. Roads </a:t>
            </a:r>
            <a:r>
              <a:rPr lang="en-US" dirty="0"/>
              <a:t>going through wetlands or damming of rivers cause habitat fragmentation.</a:t>
            </a:r>
          </a:p>
          <a:p>
            <a:pPr marL="914400" lvl="1" indent="-457200">
              <a:buFont typeface="+mj-lt"/>
              <a:buAutoNum type="arabicPeriod"/>
            </a:pPr>
            <a:r>
              <a:rPr lang="en-US" dirty="0" smtClean="0"/>
              <a:t>Habitat degradation: most </a:t>
            </a:r>
            <a:r>
              <a:rPr lang="en-US" dirty="0"/>
              <a:t>harmful </a:t>
            </a:r>
            <a:r>
              <a:rPr lang="en-US" dirty="0" smtClean="0"/>
              <a:t>loss</a:t>
            </a:r>
            <a:r>
              <a:rPr lang="en-US" dirty="0"/>
              <a:t>. Factors like pollution, disruption of an ecosystem and invasive species can have catastrophic effects.</a:t>
            </a:r>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54</a:t>
            </a:fld>
            <a:endParaRPr lang="en-US" dirty="0"/>
          </a:p>
        </p:txBody>
      </p:sp>
    </p:spTree>
    <p:extLst>
      <p:ext uri="{BB962C8B-B14F-4D97-AF65-F5344CB8AC3E}">
        <p14:creationId xmlns:p14="http://schemas.microsoft.com/office/powerpoint/2010/main" val="1980982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620000" cy="1097280"/>
          </a:xfrm>
        </p:spPr>
        <p:txBody>
          <a:bodyPr/>
          <a:lstStyle/>
          <a:p>
            <a:r>
              <a:rPr lang="en-US" dirty="0" smtClean="0"/>
              <a:t>OVER FISHING</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55</a:t>
            </a:fld>
            <a:endParaRPr lang="en-US" dirty="0"/>
          </a:p>
        </p:txBody>
      </p:sp>
      <p:pic>
        <p:nvPicPr>
          <p:cNvPr id="5" name="Picture 4"/>
          <p:cNvPicPr>
            <a:picLocks noChangeAspect="1"/>
          </p:cNvPicPr>
          <p:nvPr/>
        </p:nvPicPr>
        <p:blipFill>
          <a:blip r:embed="rId4"/>
          <a:stretch>
            <a:fillRect/>
          </a:stretch>
        </p:blipFill>
        <p:spPr>
          <a:xfrm>
            <a:off x="128475" y="265060"/>
            <a:ext cx="932769" cy="926672"/>
          </a:xfrm>
          <a:prstGeom prst="rect">
            <a:avLst/>
          </a:prstGeom>
        </p:spPr>
      </p:pic>
      <p:pic>
        <p:nvPicPr>
          <p:cNvPr id="3" name="Fishing_Over_Fish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1528024"/>
            <a:ext cx="7696200" cy="4329113"/>
          </a:xfrm>
          <a:prstGeom prst="rect">
            <a:avLst/>
          </a:prstGeom>
        </p:spPr>
      </p:pic>
    </p:spTree>
    <p:extLst>
      <p:ext uri="{BB962C8B-B14F-4D97-AF65-F5344CB8AC3E}">
        <p14:creationId xmlns:p14="http://schemas.microsoft.com/office/powerpoint/2010/main" val="2257922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620000" cy="1097280"/>
          </a:xfrm>
        </p:spPr>
        <p:txBody>
          <a:bodyPr/>
          <a:lstStyle/>
          <a:p>
            <a:r>
              <a:rPr lang="en-US" dirty="0"/>
              <a:t>PESTICIDE RESISTANCE</a:t>
            </a:r>
          </a:p>
        </p:txBody>
      </p:sp>
      <p:sp>
        <p:nvSpPr>
          <p:cNvPr id="4" name="Slide Number Placeholder 3"/>
          <p:cNvSpPr>
            <a:spLocks noGrp="1"/>
          </p:cNvSpPr>
          <p:nvPr>
            <p:ph type="sldNum" sz="quarter" idx="12"/>
          </p:nvPr>
        </p:nvSpPr>
        <p:spPr/>
        <p:txBody>
          <a:bodyPr/>
          <a:lstStyle/>
          <a:p>
            <a:fld id="{200B2350-5261-4F5C-9DF5-EF0D264FC8D2}" type="slidenum">
              <a:rPr lang="en-US" smtClean="0"/>
              <a:pPr/>
              <a:t>56</a:t>
            </a:fld>
            <a:endParaRPr lang="en-US" dirty="0"/>
          </a:p>
        </p:txBody>
      </p:sp>
      <p:pic>
        <p:nvPicPr>
          <p:cNvPr id="5" name="Picture 4"/>
          <p:cNvPicPr>
            <a:picLocks noChangeAspect="1"/>
          </p:cNvPicPr>
          <p:nvPr/>
        </p:nvPicPr>
        <p:blipFill>
          <a:blip r:embed="rId4"/>
          <a:stretch>
            <a:fillRect/>
          </a:stretch>
        </p:blipFill>
        <p:spPr>
          <a:xfrm>
            <a:off x="128475" y="265060"/>
            <a:ext cx="932769" cy="926672"/>
          </a:xfrm>
          <a:prstGeom prst="rect">
            <a:avLst/>
          </a:prstGeom>
        </p:spPr>
      </p:pic>
      <p:pic>
        <p:nvPicPr>
          <p:cNvPr id="6" name="Pesticide_Resistanc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447800"/>
            <a:ext cx="8045450" cy="4525963"/>
          </a:xfrm>
        </p:spPr>
      </p:pic>
    </p:spTree>
    <p:extLst>
      <p:ext uri="{BB962C8B-B14F-4D97-AF65-F5344CB8AC3E}">
        <p14:creationId xmlns:p14="http://schemas.microsoft.com/office/powerpoint/2010/main" val="1048334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763000" cy="1097280"/>
          </a:xfrm>
        </p:spPr>
        <p:txBody>
          <a:bodyPr/>
          <a:lstStyle/>
          <a:p>
            <a:r>
              <a:rPr lang="en-US" sz="1800" dirty="0"/>
              <a:t>FIGURE </a:t>
            </a:r>
            <a:r>
              <a:rPr lang="en-US" sz="1800" dirty="0" smtClean="0"/>
              <a:t>15-8 Habitat destruction OR habitat modification </a:t>
            </a:r>
            <a:r>
              <a:rPr lang="en-US" sz="1800" dirty="0"/>
              <a:t>can have devastating effects on ecosystems. For example, turning grasslands into crops for agricultural purposes can negatively impact flora and fauna. Likewise, damming of waterways, while necessary at times, can harm fragile organisms that rely on them for </a:t>
            </a:r>
            <a:r>
              <a:rPr lang="en-US" sz="1800" dirty="0" smtClean="0"/>
              <a:t>habitation.  </a:t>
            </a:r>
            <a:endParaRPr lang="en-US" sz="1800" dirty="0"/>
          </a:p>
        </p:txBody>
      </p:sp>
      <p:pic>
        <p:nvPicPr>
          <p:cNvPr id="5" name="Content Placeholder 4"/>
          <p:cNvPicPr>
            <a:picLocks noGrp="1" noChangeAspect="1"/>
          </p:cNvPicPr>
          <p:nvPr>
            <p:ph idx="1"/>
          </p:nvPr>
        </p:nvPicPr>
        <p:blipFill>
          <a:blip r:embed="rId2"/>
          <a:stretch>
            <a:fillRect/>
          </a:stretch>
        </p:blipFill>
        <p:spPr>
          <a:xfrm>
            <a:off x="1584342" y="1447800"/>
            <a:ext cx="5574301" cy="4876800"/>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57</a:t>
            </a:fld>
            <a:endParaRPr lang="en-US" dirty="0"/>
          </a:p>
        </p:txBody>
      </p:sp>
    </p:spTree>
    <p:extLst>
      <p:ext uri="{BB962C8B-B14F-4D97-AF65-F5344CB8AC3E}">
        <p14:creationId xmlns:p14="http://schemas.microsoft.com/office/powerpoint/2010/main" val="3852610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620000" cy="1097280"/>
          </a:xfrm>
        </p:spPr>
        <p:txBody>
          <a:bodyPr/>
          <a:lstStyle/>
          <a:p>
            <a:r>
              <a:rPr lang="en-US" dirty="0" smtClean="0"/>
              <a:t>COMMON GRAZING</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58</a:t>
            </a:fld>
            <a:endParaRPr lang="en-US" dirty="0"/>
          </a:p>
        </p:txBody>
      </p:sp>
      <p:pic>
        <p:nvPicPr>
          <p:cNvPr id="5" name="Picture 4"/>
          <p:cNvPicPr>
            <a:picLocks noChangeAspect="1"/>
          </p:cNvPicPr>
          <p:nvPr/>
        </p:nvPicPr>
        <p:blipFill>
          <a:blip r:embed="rId4"/>
          <a:stretch>
            <a:fillRect/>
          </a:stretch>
        </p:blipFill>
        <p:spPr>
          <a:xfrm>
            <a:off x="128475" y="265060"/>
            <a:ext cx="932769" cy="926672"/>
          </a:xfrm>
          <a:prstGeom prst="rect">
            <a:avLst/>
          </a:prstGeom>
        </p:spPr>
      </p:pic>
      <p:pic>
        <p:nvPicPr>
          <p:cNvPr id="6" name="Common_Grazi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447800"/>
            <a:ext cx="8045450" cy="4525963"/>
          </a:xfrm>
        </p:spPr>
      </p:pic>
    </p:spTree>
    <p:extLst>
      <p:ext uri="{BB962C8B-B14F-4D97-AF65-F5344CB8AC3E}">
        <p14:creationId xmlns:p14="http://schemas.microsoft.com/office/powerpoint/2010/main" val="3366192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HABITAT </a:t>
            </a:r>
            <a:r>
              <a:rPr lang="en-US" dirty="0" smtClean="0"/>
              <a:t>DESTRUCTION 3.</a:t>
            </a:r>
            <a:endParaRPr lang="en-US" dirty="0"/>
          </a:p>
        </p:txBody>
      </p:sp>
      <p:sp>
        <p:nvSpPr>
          <p:cNvPr id="3" name="Content Placeholder 2"/>
          <p:cNvSpPr>
            <a:spLocks noGrp="1"/>
          </p:cNvSpPr>
          <p:nvPr>
            <p:ph idx="1"/>
          </p:nvPr>
        </p:nvSpPr>
        <p:spPr/>
        <p:txBody>
          <a:bodyPr/>
          <a:lstStyle/>
          <a:p>
            <a:r>
              <a:rPr lang="en-US" b="1" dirty="0"/>
              <a:t>Invasive Species</a:t>
            </a:r>
          </a:p>
          <a:p>
            <a:pPr lvl="1"/>
            <a:r>
              <a:rPr lang="en-US" dirty="0" smtClean="0"/>
              <a:t>Any </a:t>
            </a:r>
            <a:r>
              <a:rPr lang="en-US" dirty="0"/>
              <a:t>living organism that is not native to an </a:t>
            </a:r>
            <a:r>
              <a:rPr lang="en-US" dirty="0" smtClean="0"/>
              <a:t>ecosystem</a:t>
            </a:r>
          </a:p>
          <a:p>
            <a:pPr lvl="2"/>
            <a:r>
              <a:rPr lang="en-US" dirty="0" smtClean="0"/>
              <a:t>Where </a:t>
            </a:r>
            <a:r>
              <a:rPr lang="en-US" dirty="0"/>
              <a:t>it has been </a:t>
            </a:r>
            <a:r>
              <a:rPr lang="en-US" dirty="0" smtClean="0"/>
              <a:t>introduced</a:t>
            </a:r>
          </a:p>
          <a:p>
            <a:pPr lvl="2"/>
            <a:r>
              <a:rPr lang="en-US" dirty="0" smtClean="0"/>
              <a:t>Ramifications </a:t>
            </a:r>
            <a:r>
              <a:rPr lang="en-US" dirty="0"/>
              <a:t>can be catastrophic for life within </a:t>
            </a:r>
            <a:r>
              <a:rPr lang="en-US" dirty="0" smtClean="0"/>
              <a:t>ecosystem </a:t>
            </a:r>
          </a:p>
          <a:p>
            <a:pPr lvl="2"/>
            <a:r>
              <a:rPr lang="en-US" dirty="0" smtClean="0"/>
              <a:t>Based </a:t>
            </a:r>
            <a:r>
              <a:rPr lang="en-US" dirty="0"/>
              <a:t>upon </a:t>
            </a:r>
            <a:r>
              <a:rPr lang="en-US" dirty="0" smtClean="0"/>
              <a:t>level </a:t>
            </a:r>
            <a:r>
              <a:rPr lang="en-US" dirty="0"/>
              <a:t>of introduction of </a:t>
            </a:r>
            <a:r>
              <a:rPr lang="en-US" dirty="0" smtClean="0"/>
              <a:t>invasive species</a:t>
            </a:r>
          </a:p>
          <a:p>
            <a:pPr lvl="2"/>
            <a:r>
              <a:rPr lang="en-US" dirty="0" smtClean="0"/>
              <a:t>National </a:t>
            </a:r>
            <a:r>
              <a:rPr lang="en-US" dirty="0"/>
              <a:t>Wildlife Federation (NWF) says an invasive species </a:t>
            </a:r>
            <a:endParaRPr lang="en-US" dirty="0" smtClean="0"/>
          </a:p>
          <a:p>
            <a:pPr lvl="2"/>
            <a:r>
              <a:rPr lang="en-US" dirty="0" smtClean="0"/>
              <a:t>Any organism </a:t>
            </a:r>
            <a:r>
              <a:rPr lang="en-US" dirty="0"/>
              <a:t>that is not native to an ecosystem </a:t>
            </a:r>
            <a:endParaRPr lang="en-US" dirty="0" smtClean="0"/>
          </a:p>
          <a:p>
            <a:pPr lvl="2"/>
            <a:r>
              <a:rPr lang="en-US" dirty="0" smtClean="0"/>
              <a:t>Which </a:t>
            </a:r>
            <a:r>
              <a:rPr lang="en-US" dirty="0"/>
              <a:t>causes </a:t>
            </a:r>
            <a:r>
              <a:rPr lang="en-US" dirty="0" smtClean="0"/>
              <a:t>harm</a:t>
            </a:r>
          </a:p>
          <a:p>
            <a:pPr lvl="2"/>
            <a:r>
              <a:rPr lang="en-US" dirty="0" smtClean="0"/>
              <a:t>From </a:t>
            </a:r>
            <a:r>
              <a:rPr lang="en-US" dirty="0"/>
              <a:t>bacteria to plants to reptiles and </a:t>
            </a:r>
            <a:r>
              <a:rPr lang="en-US" dirty="0" smtClean="0"/>
              <a:t>fish</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59</a:t>
            </a:fld>
            <a:endParaRPr lang="en-US" dirty="0"/>
          </a:p>
        </p:txBody>
      </p:sp>
    </p:spTree>
    <p:extLst>
      <p:ext uri="{BB962C8B-B14F-4D97-AF65-F5344CB8AC3E}">
        <p14:creationId xmlns:p14="http://schemas.microsoft.com/office/powerpoint/2010/main" val="32141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097280"/>
          </a:xfrm>
        </p:spPr>
        <p:txBody>
          <a:bodyPr/>
          <a:lstStyle/>
          <a:p>
            <a:r>
              <a:rPr lang="en-US" sz="3600" dirty="0" smtClean="0"/>
              <a:t>FREQUENTLY ASKED QUESTION?</a:t>
            </a:r>
            <a:endParaRPr lang="en-US" sz="3600" dirty="0"/>
          </a:p>
        </p:txBody>
      </p:sp>
      <p:pic>
        <p:nvPicPr>
          <p:cNvPr id="3" name="Picture 2"/>
          <p:cNvPicPr>
            <a:picLocks noChangeAspect="1"/>
          </p:cNvPicPr>
          <p:nvPr/>
        </p:nvPicPr>
        <p:blipFill>
          <a:blip r:embed="rId2"/>
          <a:stretch>
            <a:fillRect/>
          </a:stretch>
        </p:blipFill>
        <p:spPr>
          <a:xfrm>
            <a:off x="57665" y="107696"/>
            <a:ext cx="838200" cy="1218184"/>
          </a:xfrm>
          <a:prstGeom prst="rect">
            <a:avLst/>
          </a:prstGeom>
        </p:spPr>
      </p:pic>
      <p:sp>
        <p:nvSpPr>
          <p:cNvPr id="4" name="Content Placeholder 2"/>
          <p:cNvSpPr txBox="1">
            <a:spLocks/>
          </p:cNvSpPr>
          <p:nvPr/>
        </p:nvSpPr>
        <p:spPr>
          <a:xfrm>
            <a:off x="152399" y="1371600"/>
            <a:ext cx="8991599" cy="5029200"/>
          </a:xfrm>
          <a:prstGeom prst="rect">
            <a:avLst/>
          </a:prstGeom>
        </p:spPr>
        <p:txBody>
          <a:bodyPr/>
          <a:lst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b="1" dirty="0"/>
              <a:t>What are </a:t>
            </a:r>
            <a:r>
              <a:rPr lang="en-US" b="1" dirty="0" smtClean="0"/>
              <a:t>3 </a:t>
            </a:r>
            <a:r>
              <a:rPr lang="en-US" b="1" dirty="0"/>
              <a:t>E’s of </a:t>
            </a:r>
            <a:r>
              <a:rPr lang="en-US" b="1" dirty="0" smtClean="0"/>
              <a:t>Sustainability</a:t>
            </a:r>
            <a:r>
              <a:rPr lang="en-US" b="1" dirty="0"/>
              <a:t>?</a:t>
            </a:r>
          </a:p>
          <a:p>
            <a:pPr lvl="1"/>
            <a:r>
              <a:rPr lang="en-US" dirty="0" smtClean="0"/>
              <a:t>Three </a:t>
            </a:r>
            <a:r>
              <a:rPr lang="en-US" dirty="0"/>
              <a:t>“E’s” refer to three specific areas of sustainability development. They are: </a:t>
            </a:r>
          </a:p>
          <a:p>
            <a:pPr lvl="2"/>
            <a:r>
              <a:rPr lang="en-US" dirty="0" smtClean="0"/>
              <a:t>Energy </a:t>
            </a:r>
            <a:endParaRPr lang="en-US" dirty="0"/>
          </a:p>
          <a:p>
            <a:pPr lvl="2"/>
            <a:r>
              <a:rPr lang="en-US" dirty="0" smtClean="0"/>
              <a:t>Environment  </a:t>
            </a:r>
            <a:endParaRPr lang="en-US" dirty="0"/>
          </a:p>
          <a:p>
            <a:pPr lvl="2"/>
            <a:r>
              <a:rPr lang="en-US" dirty="0" smtClean="0"/>
              <a:t>Economic development</a:t>
            </a:r>
          </a:p>
          <a:p>
            <a:pPr lvl="1"/>
            <a:r>
              <a:rPr lang="en-US" dirty="0" smtClean="0"/>
              <a:t>One </a:t>
            </a:r>
            <a:r>
              <a:rPr lang="en-US" dirty="0"/>
              <a:t>organization specifically, enhances and advances the three E’s through their mission</a:t>
            </a:r>
            <a:r>
              <a:rPr lang="en-US" dirty="0" smtClean="0"/>
              <a:t>. Atkinson </a:t>
            </a:r>
            <a:r>
              <a:rPr lang="en-US" dirty="0"/>
              <a:t>Center for a Sustainable Future (ACSF) is a research organization founded at Cornell University in New York that was financed by </a:t>
            </a:r>
            <a:r>
              <a:rPr lang="en-US" dirty="0" smtClean="0"/>
              <a:t>David </a:t>
            </a:r>
            <a:r>
              <a:rPr lang="en-US" dirty="0"/>
              <a:t>R. Atkinson. The non-profit organizations primary goal is to implement solutions in </a:t>
            </a:r>
            <a:r>
              <a:rPr lang="en-US" dirty="0" smtClean="0"/>
              <a:t>3 </a:t>
            </a:r>
            <a:r>
              <a:rPr lang="en-US" dirty="0"/>
              <a:t>E areas of sustainability. </a:t>
            </a:r>
          </a:p>
          <a:p>
            <a:pPr lvl="1"/>
            <a:endParaRPr lang="en-US" dirty="0"/>
          </a:p>
          <a:p>
            <a:endParaRPr lang="en-US" sz="2400" b="1" dirty="0" smtClean="0">
              <a:solidFill>
                <a:srgbClr val="0000FF"/>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pPr/>
              <a:t>6</a:t>
            </a:fld>
            <a:endParaRPr lang="en-US" dirty="0"/>
          </a:p>
        </p:txBody>
      </p:sp>
    </p:spTree>
    <p:extLst>
      <p:ext uri="{BB962C8B-B14F-4D97-AF65-F5344CB8AC3E}">
        <p14:creationId xmlns:p14="http://schemas.microsoft.com/office/powerpoint/2010/main" val="621517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HABITAT </a:t>
            </a:r>
            <a:r>
              <a:rPr lang="en-US" dirty="0" smtClean="0"/>
              <a:t>DESTRUCTION 4.</a:t>
            </a:r>
            <a:endParaRPr lang="en-US" dirty="0"/>
          </a:p>
        </p:txBody>
      </p:sp>
      <p:sp>
        <p:nvSpPr>
          <p:cNvPr id="3" name="Content Placeholder 2"/>
          <p:cNvSpPr>
            <a:spLocks noGrp="1"/>
          </p:cNvSpPr>
          <p:nvPr>
            <p:ph idx="1"/>
          </p:nvPr>
        </p:nvSpPr>
        <p:spPr>
          <a:xfrm>
            <a:off x="457200" y="1447800"/>
            <a:ext cx="8534400" cy="4525963"/>
          </a:xfrm>
        </p:spPr>
        <p:txBody>
          <a:bodyPr/>
          <a:lstStyle/>
          <a:p>
            <a:r>
              <a:rPr lang="en-US" b="1" dirty="0"/>
              <a:t>Invasive Species</a:t>
            </a:r>
          </a:p>
          <a:p>
            <a:pPr lvl="1"/>
            <a:r>
              <a:rPr lang="en-US" dirty="0" smtClean="0"/>
              <a:t>Methods </a:t>
            </a:r>
            <a:r>
              <a:rPr lang="en-US" dirty="0"/>
              <a:t>can be taken to eliminate </a:t>
            </a:r>
            <a:endParaRPr lang="en-US" dirty="0" smtClean="0"/>
          </a:p>
          <a:p>
            <a:pPr lvl="1"/>
            <a:r>
              <a:rPr lang="en-US" dirty="0" smtClean="0"/>
              <a:t>Reduce likelihood </a:t>
            </a:r>
            <a:r>
              <a:rPr lang="en-US" dirty="0"/>
              <a:t>of </a:t>
            </a:r>
            <a:r>
              <a:rPr lang="en-US" dirty="0" smtClean="0"/>
              <a:t>spreading </a:t>
            </a:r>
            <a:r>
              <a:rPr lang="en-US" dirty="0"/>
              <a:t>of invasive </a:t>
            </a:r>
            <a:r>
              <a:rPr lang="en-US" dirty="0" smtClean="0"/>
              <a:t>species:</a:t>
            </a:r>
            <a:endParaRPr lang="en-US" dirty="0"/>
          </a:p>
          <a:p>
            <a:pPr lvl="2"/>
            <a:r>
              <a:rPr lang="en-US" dirty="0" smtClean="0"/>
              <a:t>Plant </a:t>
            </a:r>
            <a:r>
              <a:rPr lang="en-US" dirty="0"/>
              <a:t>native plants and not plants from other parts of </a:t>
            </a:r>
            <a:r>
              <a:rPr lang="en-US" dirty="0" smtClean="0"/>
              <a:t>planet</a:t>
            </a:r>
            <a:endParaRPr lang="en-US" dirty="0"/>
          </a:p>
          <a:p>
            <a:pPr lvl="2"/>
            <a:r>
              <a:rPr lang="en-US" dirty="0" smtClean="0"/>
              <a:t>Clean </a:t>
            </a:r>
            <a:r>
              <a:rPr lang="en-US" dirty="0"/>
              <a:t>your shoes when visiting caves or other agricultural </a:t>
            </a:r>
            <a:r>
              <a:rPr lang="en-US" dirty="0" smtClean="0"/>
              <a:t>areas </a:t>
            </a:r>
            <a:endParaRPr lang="en-US" dirty="0"/>
          </a:p>
          <a:p>
            <a:pPr lvl="2"/>
            <a:r>
              <a:rPr lang="en-US" dirty="0" smtClean="0"/>
              <a:t>Never </a:t>
            </a:r>
            <a:r>
              <a:rPr lang="en-US" dirty="0"/>
              <a:t>transport plants or firewood from other </a:t>
            </a:r>
            <a:r>
              <a:rPr lang="en-US" dirty="0" smtClean="0"/>
              <a:t>areas</a:t>
            </a:r>
            <a:endParaRPr lang="en-US" dirty="0"/>
          </a:p>
          <a:p>
            <a:pPr lvl="3"/>
            <a:r>
              <a:rPr lang="en-US" dirty="0"/>
              <a:t>Invasive species </a:t>
            </a:r>
            <a:r>
              <a:rPr lang="en-US" dirty="0" smtClean="0"/>
              <a:t>have devastating </a:t>
            </a:r>
            <a:r>
              <a:rPr lang="en-US" dirty="0"/>
              <a:t>effect on sustainable </a:t>
            </a:r>
            <a:r>
              <a:rPr lang="en-US" dirty="0" smtClean="0"/>
              <a:t>life</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60</a:t>
            </a:fld>
            <a:endParaRPr lang="en-US" dirty="0"/>
          </a:p>
        </p:txBody>
      </p:sp>
    </p:spTree>
    <p:extLst>
      <p:ext uri="{BB962C8B-B14F-4D97-AF65-F5344CB8AC3E}">
        <p14:creationId xmlns:p14="http://schemas.microsoft.com/office/powerpoint/2010/main" val="3066089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097280"/>
          </a:xfrm>
        </p:spPr>
        <p:txBody>
          <a:bodyPr/>
          <a:lstStyle/>
          <a:p>
            <a:r>
              <a:rPr lang="en-US" sz="3600" dirty="0" smtClean="0"/>
              <a:t>FREQUENTLY ASKED QUESTION?</a:t>
            </a:r>
            <a:endParaRPr lang="en-US" sz="3600" dirty="0"/>
          </a:p>
        </p:txBody>
      </p:sp>
      <p:pic>
        <p:nvPicPr>
          <p:cNvPr id="3" name="Picture 2"/>
          <p:cNvPicPr>
            <a:picLocks noChangeAspect="1"/>
          </p:cNvPicPr>
          <p:nvPr/>
        </p:nvPicPr>
        <p:blipFill>
          <a:blip r:embed="rId2"/>
          <a:stretch>
            <a:fillRect/>
          </a:stretch>
        </p:blipFill>
        <p:spPr>
          <a:xfrm>
            <a:off x="57665" y="107696"/>
            <a:ext cx="838200" cy="1218184"/>
          </a:xfrm>
          <a:prstGeom prst="rect">
            <a:avLst/>
          </a:prstGeom>
        </p:spPr>
      </p:pic>
      <p:sp>
        <p:nvSpPr>
          <p:cNvPr id="4" name="Content Placeholder 2"/>
          <p:cNvSpPr txBox="1">
            <a:spLocks/>
          </p:cNvSpPr>
          <p:nvPr/>
        </p:nvSpPr>
        <p:spPr>
          <a:xfrm>
            <a:off x="152399" y="1371600"/>
            <a:ext cx="8991599" cy="5029200"/>
          </a:xfrm>
          <a:prstGeom prst="rect">
            <a:avLst/>
          </a:prstGeom>
        </p:spPr>
        <p:txBody>
          <a:bodyPr/>
          <a:lst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600"/>
              </a:spcAft>
            </a:pPr>
            <a:r>
              <a:rPr lang="en-US" b="1" dirty="0"/>
              <a:t>The Zebra Mussel</a:t>
            </a:r>
          </a:p>
          <a:p>
            <a:pPr lvl="1">
              <a:spcAft>
                <a:spcPts val="600"/>
              </a:spcAft>
            </a:pPr>
            <a:r>
              <a:rPr lang="en-US" sz="2800" dirty="0"/>
              <a:t>The Great Lakes have been dramatically affected by the Zebra mussel which was brought over from Europe in ship’s ballast water.  It has decimated the plankton ecosystem which then kills the smelt population and thus the sport fishing industry.  The water clarity is much better, but at a huge ecosystem cost.  Search “Great Lakes Zebra Mussel” for more information. </a:t>
            </a:r>
          </a:p>
          <a:p>
            <a:pPr>
              <a:spcBef>
                <a:spcPts val="600"/>
              </a:spcBef>
              <a:spcAft>
                <a:spcPts val="600"/>
              </a:spcAft>
            </a:pPr>
            <a:endParaRPr lang="en-US" sz="2400" b="1" dirty="0" smtClean="0">
              <a:solidFill>
                <a:srgbClr val="0000FF"/>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pPr/>
              <a:t>61</a:t>
            </a:fld>
            <a:endParaRPr lang="en-US" dirty="0"/>
          </a:p>
        </p:txBody>
      </p:sp>
    </p:spTree>
    <p:extLst>
      <p:ext uri="{BB962C8B-B14F-4D97-AF65-F5344CB8AC3E}">
        <p14:creationId xmlns:p14="http://schemas.microsoft.com/office/powerpoint/2010/main" val="674681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304800"/>
            <a:ext cx="5181600" cy="1097280"/>
          </a:xfrm>
        </p:spPr>
        <p:txBody>
          <a:bodyPr/>
          <a:lstStyle/>
          <a:p>
            <a:r>
              <a:rPr lang="en-US" sz="3600" dirty="0" smtClean="0"/>
              <a:t>STUDENT ACTIVITY 1.</a:t>
            </a:r>
            <a:endParaRPr lang="en-US" sz="3600" dirty="0"/>
          </a:p>
        </p:txBody>
      </p:sp>
      <p:sp>
        <p:nvSpPr>
          <p:cNvPr id="5" name="TextBox 4"/>
          <p:cNvSpPr txBox="1"/>
          <p:nvPr/>
        </p:nvSpPr>
        <p:spPr>
          <a:xfrm>
            <a:off x="381000" y="1676400"/>
            <a:ext cx="8305800" cy="954107"/>
          </a:xfrm>
          <a:prstGeom prst="rect">
            <a:avLst/>
          </a:prstGeom>
          <a:noFill/>
        </p:spPr>
        <p:txBody>
          <a:bodyPr wrap="square" rtlCol="0">
            <a:spAutoFit/>
          </a:bodyPr>
          <a:lstStyle/>
          <a:p>
            <a:r>
              <a:rPr lang="en-US" sz="2800" b="1" dirty="0" smtClean="0">
                <a:solidFill>
                  <a:srgbClr val="0000FF"/>
                </a:solidFill>
              </a:rPr>
              <a:t>Download WORD file</a:t>
            </a:r>
            <a:r>
              <a:rPr lang="en-US" sz="2800" b="1" dirty="0" smtClean="0"/>
              <a:t>: </a:t>
            </a:r>
            <a:r>
              <a:rPr lang="en-US" sz="2800" b="1" dirty="0"/>
              <a:t>Degradation of Habitats</a:t>
            </a:r>
          </a:p>
          <a:p>
            <a:endParaRPr lang="en-US" sz="2800" b="1" dirty="0"/>
          </a:p>
        </p:txBody>
      </p:sp>
      <p:pic>
        <p:nvPicPr>
          <p:cNvPr id="6" name="Picture 5"/>
          <p:cNvPicPr>
            <a:picLocks noChangeAspect="1"/>
          </p:cNvPicPr>
          <p:nvPr/>
        </p:nvPicPr>
        <p:blipFill>
          <a:blip r:embed="rId2"/>
          <a:stretch>
            <a:fillRect/>
          </a:stretch>
        </p:blipFill>
        <p:spPr>
          <a:xfrm>
            <a:off x="152400" y="175887"/>
            <a:ext cx="2106108" cy="1160252"/>
          </a:xfrm>
          <a:prstGeom prst="rect">
            <a:avLst/>
          </a:prstGeom>
        </p:spPr>
      </p:pic>
      <p:pic>
        <p:nvPicPr>
          <p:cNvPr id="7" name="Picture 6"/>
          <p:cNvPicPr>
            <a:picLocks noChangeAspect="1"/>
          </p:cNvPicPr>
          <p:nvPr/>
        </p:nvPicPr>
        <p:blipFill>
          <a:blip r:embed="rId3"/>
          <a:stretch>
            <a:fillRect/>
          </a:stretch>
        </p:blipFill>
        <p:spPr>
          <a:xfrm>
            <a:off x="2209800" y="175887"/>
            <a:ext cx="1266825" cy="1147722"/>
          </a:xfrm>
          <a:prstGeom prst="rect">
            <a:avLst/>
          </a:prstGeom>
        </p:spPr>
      </p:pic>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62</a:t>
            </a:fld>
            <a:endParaRPr lang="en-US" dirty="0"/>
          </a:p>
        </p:txBody>
      </p:sp>
    </p:spTree>
    <p:extLst>
      <p:ext uri="{BB962C8B-B14F-4D97-AF65-F5344CB8AC3E}">
        <p14:creationId xmlns:p14="http://schemas.microsoft.com/office/powerpoint/2010/main" val="1286423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304800"/>
            <a:ext cx="5181600" cy="1097280"/>
          </a:xfrm>
        </p:spPr>
        <p:txBody>
          <a:bodyPr/>
          <a:lstStyle/>
          <a:p>
            <a:r>
              <a:rPr lang="en-US" sz="3600" dirty="0" smtClean="0"/>
              <a:t>STUDENT ACTIVITY 3.</a:t>
            </a:r>
            <a:endParaRPr lang="en-US" sz="3600" dirty="0"/>
          </a:p>
        </p:txBody>
      </p:sp>
      <p:sp>
        <p:nvSpPr>
          <p:cNvPr id="5" name="TextBox 4"/>
          <p:cNvSpPr txBox="1"/>
          <p:nvPr/>
        </p:nvSpPr>
        <p:spPr>
          <a:xfrm>
            <a:off x="381000" y="1676400"/>
            <a:ext cx="8610600" cy="1384995"/>
          </a:xfrm>
          <a:prstGeom prst="rect">
            <a:avLst/>
          </a:prstGeom>
          <a:noFill/>
        </p:spPr>
        <p:txBody>
          <a:bodyPr wrap="square" rtlCol="0">
            <a:spAutoFit/>
          </a:bodyPr>
          <a:lstStyle/>
          <a:p>
            <a:r>
              <a:rPr lang="en-US" sz="2800" b="1" dirty="0" smtClean="0">
                <a:solidFill>
                  <a:srgbClr val="0000FF"/>
                </a:solidFill>
              </a:rPr>
              <a:t>Download WORD file</a:t>
            </a:r>
            <a:r>
              <a:rPr lang="en-US" sz="2800" b="1" dirty="0" smtClean="0"/>
              <a:t>: Deforestation/Restoration</a:t>
            </a:r>
            <a:endParaRPr lang="en-US" sz="2800" b="1" dirty="0"/>
          </a:p>
          <a:p>
            <a:endParaRPr lang="en-US" sz="2800" b="1" dirty="0"/>
          </a:p>
          <a:p>
            <a:endParaRPr lang="en-US" sz="2800" b="1" dirty="0" smtClean="0"/>
          </a:p>
        </p:txBody>
      </p:sp>
      <p:pic>
        <p:nvPicPr>
          <p:cNvPr id="6" name="Picture 5"/>
          <p:cNvPicPr>
            <a:picLocks noChangeAspect="1"/>
          </p:cNvPicPr>
          <p:nvPr/>
        </p:nvPicPr>
        <p:blipFill>
          <a:blip r:embed="rId2"/>
          <a:stretch>
            <a:fillRect/>
          </a:stretch>
        </p:blipFill>
        <p:spPr>
          <a:xfrm>
            <a:off x="152400" y="175887"/>
            <a:ext cx="2106108" cy="1160252"/>
          </a:xfrm>
          <a:prstGeom prst="rect">
            <a:avLst/>
          </a:prstGeom>
        </p:spPr>
      </p:pic>
      <p:pic>
        <p:nvPicPr>
          <p:cNvPr id="7" name="Picture 6"/>
          <p:cNvPicPr>
            <a:picLocks noChangeAspect="1"/>
          </p:cNvPicPr>
          <p:nvPr/>
        </p:nvPicPr>
        <p:blipFill>
          <a:blip r:embed="rId3"/>
          <a:stretch>
            <a:fillRect/>
          </a:stretch>
        </p:blipFill>
        <p:spPr>
          <a:xfrm>
            <a:off x="2209800" y="175887"/>
            <a:ext cx="1266825" cy="1147722"/>
          </a:xfrm>
          <a:prstGeom prst="rect">
            <a:avLst/>
          </a:prstGeom>
        </p:spPr>
      </p:pic>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63</a:t>
            </a:fld>
            <a:endParaRPr lang="en-US" dirty="0"/>
          </a:p>
        </p:txBody>
      </p:sp>
    </p:spTree>
    <p:extLst>
      <p:ext uri="{BB962C8B-B14F-4D97-AF65-F5344CB8AC3E}">
        <p14:creationId xmlns:p14="http://schemas.microsoft.com/office/powerpoint/2010/main" val="1008522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304800"/>
            <a:ext cx="5181600" cy="1097280"/>
          </a:xfrm>
        </p:spPr>
        <p:txBody>
          <a:bodyPr/>
          <a:lstStyle/>
          <a:p>
            <a:r>
              <a:rPr lang="en-US" sz="3600" dirty="0" smtClean="0"/>
              <a:t>STUDENT ACTIVITY 4.</a:t>
            </a:r>
            <a:endParaRPr lang="en-US" sz="3600" dirty="0"/>
          </a:p>
        </p:txBody>
      </p:sp>
      <p:sp>
        <p:nvSpPr>
          <p:cNvPr id="5" name="TextBox 4"/>
          <p:cNvSpPr txBox="1"/>
          <p:nvPr/>
        </p:nvSpPr>
        <p:spPr>
          <a:xfrm>
            <a:off x="381000" y="1676400"/>
            <a:ext cx="8305800" cy="523220"/>
          </a:xfrm>
          <a:prstGeom prst="rect">
            <a:avLst/>
          </a:prstGeom>
          <a:noFill/>
        </p:spPr>
        <p:txBody>
          <a:bodyPr wrap="square" rtlCol="0">
            <a:spAutoFit/>
          </a:bodyPr>
          <a:lstStyle/>
          <a:p>
            <a:r>
              <a:rPr lang="en-US" sz="2800" b="1" dirty="0" smtClean="0">
                <a:solidFill>
                  <a:srgbClr val="0000FF"/>
                </a:solidFill>
              </a:rPr>
              <a:t>Download WORD file</a:t>
            </a:r>
            <a:r>
              <a:rPr lang="en-US" sz="2800" b="1" dirty="0" smtClean="0"/>
              <a:t>: </a:t>
            </a:r>
            <a:r>
              <a:rPr lang="en-US" sz="2800" b="1" dirty="0"/>
              <a:t>Green Roof </a:t>
            </a:r>
            <a:r>
              <a:rPr lang="en-US" sz="2800" b="1" dirty="0" smtClean="0"/>
              <a:t>Project </a:t>
            </a:r>
          </a:p>
        </p:txBody>
      </p:sp>
      <p:pic>
        <p:nvPicPr>
          <p:cNvPr id="6" name="Picture 5"/>
          <p:cNvPicPr>
            <a:picLocks noChangeAspect="1"/>
          </p:cNvPicPr>
          <p:nvPr/>
        </p:nvPicPr>
        <p:blipFill>
          <a:blip r:embed="rId2"/>
          <a:stretch>
            <a:fillRect/>
          </a:stretch>
        </p:blipFill>
        <p:spPr>
          <a:xfrm>
            <a:off x="152400" y="175887"/>
            <a:ext cx="2106108" cy="1160252"/>
          </a:xfrm>
          <a:prstGeom prst="rect">
            <a:avLst/>
          </a:prstGeom>
        </p:spPr>
      </p:pic>
      <p:pic>
        <p:nvPicPr>
          <p:cNvPr id="7" name="Picture 6"/>
          <p:cNvPicPr>
            <a:picLocks noChangeAspect="1"/>
          </p:cNvPicPr>
          <p:nvPr/>
        </p:nvPicPr>
        <p:blipFill>
          <a:blip r:embed="rId3"/>
          <a:stretch>
            <a:fillRect/>
          </a:stretch>
        </p:blipFill>
        <p:spPr>
          <a:xfrm>
            <a:off x="2209800" y="175887"/>
            <a:ext cx="1266825" cy="1147722"/>
          </a:xfrm>
          <a:prstGeom prst="rect">
            <a:avLst/>
          </a:prstGeom>
        </p:spPr>
      </p:pic>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64</a:t>
            </a:fld>
            <a:endParaRPr lang="en-US" dirty="0"/>
          </a:p>
        </p:txBody>
      </p:sp>
    </p:spTree>
    <p:extLst>
      <p:ext uri="{BB962C8B-B14F-4D97-AF65-F5344CB8AC3E}">
        <p14:creationId xmlns:p14="http://schemas.microsoft.com/office/powerpoint/2010/main" val="1791406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(1 of 4)</a:t>
            </a:r>
            <a:endParaRPr lang="en-US" sz="3600" dirty="0"/>
          </a:p>
        </p:txBody>
      </p:sp>
      <p:sp>
        <p:nvSpPr>
          <p:cNvPr id="46083" name="Content Placeholder 2"/>
          <p:cNvSpPr>
            <a:spLocks noGrp="1"/>
          </p:cNvSpPr>
          <p:nvPr>
            <p:ph idx="1"/>
          </p:nvPr>
        </p:nvSpPr>
        <p:spPr>
          <a:xfrm>
            <a:off x="228600" y="1371600"/>
            <a:ext cx="8839200" cy="4876800"/>
          </a:xfrm>
        </p:spPr>
        <p:txBody>
          <a:bodyPr/>
          <a:lstStyle/>
          <a:p>
            <a:pPr marL="457200" indent="-457200">
              <a:spcAft>
                <a:spcPts val="0"/>
              </a:spcAft>
              <a:buFont typeface="+mj-lt"/>
              <a:buAutoNum type="arabicPeriod"/>
            </a:pPr>
            <a:r>
              <a:rPr lang="en-US" sz="2000" dirty="0"/>
              <a:t>Deforestation is removing trees from the planet’s forests a non-ecological use.  It can be for a practical purpose such as farming or ranching or can also be for a more harmful use such as harvesting trees without further replanting.</a:t>
            </a:r>
          </a:p>
          <a:p>
            <a:pPr marL="457200" indent="-457200">
              <a:spcAft>
                <a:spcPts val="0"/>
              </a:spcAft>
              <a:buFont typeface="+mj-lt"/>
              <a:buAutoNum type="arabicPeriod"/>
            </a:pPr>
            <a:r>
              <a:rPr lang="en-US" sz="2000" dirty="0" smtClean="0"/>
              <a:t>According </a:t>
            </a:r>
            <a:r>
              <a:rPr lang="en-US" sz="2000" dirty="0"/>
              <a:t>to </a:t>
            </a:r>
            <a:r>
              <a:rPr lang="en-US" sz="2000" dirty="0" smtClean="0"/>
              <a:t>World </a:t>
            </a:r>
            <a:r>
              <a:rPr lang="en-US" sz="2000" dirty="0"/>
              <a:t>Wildlife Foundation (WWF), 1.6 billion people rely on </a:t>
            </a:r>
            <a:r>
              <a:rPr lang="en-US" sz="2000" dirty="0" smtClean="0"/>
              <a:t>benefits </a:t>
            </a:r>
            <a:r>
              <a:rPr lang="en-US" sz="2000" dirty="0"/>
              <a:t>of forests and 31 percent of </a:t>
            </a:r>
            <a:r>
              <a:rPr lang="en-US" sz="2000" dirty="0" smtClean="0"/>
              <a:t>Earth’s </a:t>
            </a:r>
            <a:r>
              <a:rPr lang="en-US" sz="2000" dirty="0"/>
              <a:t>surface is covered by forests.</a:t>
            </a:r>
          </a:p>
          <a:p>
            <a:pPr marL="457200" indent="-457200">
              <a:spcAft>
                <a:spcPts val="0"/>
              </a:spcAft>
              <a:buFont typeface="+mj-lt"/>
              <a:buAutoNum type="arabicPeriod"/>
            </a:pPr>
            <a:r>
              <a:rPr lang="en-US" sz="2000" dirty="0" smtClean="0"/>
              <a:t>Biodiversity </a:t>
            </a:r>
            <a:r>
              <a:rPr lang="en-US" sz="2000" dirty="0"/>
              <a:t>is the variety of life and can be large scale things such as the planet’s species, or it can include smaller areas of concern like a neighborhood pond’s ecosystem. </a:t>
            </a:r>
          </a:p>
          <a:p>
            <a:pPr marL="457200" indent="-457200">
              <a:spcAft>
                <a:spcPts val="0"/>
              </a:spcAft>
              <a:buFont typeface="+mj-lt"/>
              <a:buAutoNum type="arabicPeriod"/>
            </a:pPr>
            <a:r>
              <a:rPr lang="en-US" sz="2000" dirty="0" smtClean="0"/>
              <a:t>Biodiversity </a:t>
            </a:r>
            <a:r>
              <a:rPr lang="en-US" sz="2000" dirty="0"/>
              <a:t>varies significantly across the continents and regions on our planet. There are many variables that can affect the biota within an ecosystem. </a:t>
            </a:r>
          </a:p>
          <a:p>
            <a:pPr marL="457200" indent="-457200">
              <a:spcAft>
                <a:spcPts val="0"/>
              </a:spcAft>
              <a:buFont typeface="+mj-lt"/>
              <a:buAutoNum type="arabicPeriod"/>
            </a:pPr>
            <a:r>
              <a:rPr lang="en-US" sz="2000" dirty="0" smtClean="0"/>
              <a:t>An </a:t>
            </a:r>
            <a:r>
              <a:rPr lang="en-US" sz="2000" dirty="0"/>
              <a:t>ecosystem is a community of all living organisms that require non-living components to exist.</a:t>
            </a:r>
          </a:p>
          <a:p>
            <a:pPr marL="457200" indent="-457200">
              <a:spcAft>
                <a:spcPts val="0"/>
              </a:spcAft>
              <a:buFont typeface="+mj-lt"/>
              <a:buAutoNum type="arabicPeriod"/>
            </a:pPr>
            <a:endParaRPr lang="en-US" sz="2000" dirty="0"/>
          </a:p>
        </p:txBody>
      </p:sp>
      <p:sp>
        <p:nvSpPr>
          <p:cNvPr id="3" name="Slide Number Placeholder 2"/>
          <p:cNvSpPr>
            <a:spLocks noGrp="1"/>
          </p:cNvSpPr>
          <p:nvPr>
            <p:ph type="sldNum" sz="quarter" idx="12"/>
          </p:nvPr>
        </p:nvSpPr>
        <p:spPr/>
        <p:txBody>
          <a:bodyPr/>
          <a:lstStyle/>
          <a:p>
            <a:fld id="{200B2350-5261-4F5C-9DF5-EF0D264FC8D2}" type="slidenum">
              <a:rPr lang="en-US" smtClean="0"/>
              <a:pPr/>
              <a:t>65</a:t>
            </a:fld>
            <a:endParaRPr lang="en-US" dirty="0"/>
          </a:p>
        </p:txBody>
      </p:sp>
    </p:spTree>
    <p:extLst>
      <p:ext uri="{BB962C8B-B14F-4D97-AF65-F5344CB8AC3E}">
        <p14:creationId xmlns:p14="http://schemas.microsoft.com/office/powerpoint/2010/main" val="39390694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(2 of 4)</a:t>
            </a:r>
            <a:endParaRPr lang="en-US" sz="3600" dirty="0"/>
          </a:p>
        </p:txBody>
      </p:sp>
      <p:sp>
        <p:nvSpPr>
          <p:cNvPr id="47107" name="Content Placeholder 2"/>
          <p:cNvSpPr>
            <a:spLocks noGrp="1"/>
          </p:cNvSpPr>
          <p:nvPr>
            <p:ph idx="1"/>
          </p:nvPr>
        </p:nvSpPr>
        <p:spPr>
          <a:xfrm>
            <a:off x="228600" y="1447800"/>
            <a:ext cx="8915400" cy="4525963"/>
          </a:xfrm>
        </p:spPr>
        <p:txBody>
          <a:bodyPr/>
          <a:lstStyle/>
          <a:p>
            <a:pPr marL="514350" indent="-514350">
              <a:buFont typeface="+mj-lt"/>
              <a:buAutoNum type="arabicPeriod" startAt="6"/>
            </a:pPr>
            <a:r>
              <a:rPr lang="en-US" sz="2000" dirty="0"/>
              <a:t>Conservation biology is an actual scientific practice that focuses on protecting species and ecosystems from rapid decline and extinction. </a:t>
            </a:r>
          </a:p>
          <a:p>
            <a:pPr marL="514350" indent="-514350">
              <a:buFont typeface="+mj-lt"/>
              <a:buAutoNum type="arabicPeriod" startAt="6"/>
            </a:pPr>
            <a:r>
              <a:rPr lang="en-US" sz="2000" dirty="0" smtClean="0"/>
              <a:t>Extinction </a:t>
            </a:r>
            <a:r>
              <a:rPr lang="en-US" sz="2000" dirty="0"/>
              <a:t>means the end of a species or a group of organisms </a:t>
            </a:r>
          </a:p>
          <a:p>
            <a:pPr marL="514350" indent="-514350">
              <a:buFont typeface="+mj-lt"/>
              <a:buAutoNum type="arabicPeriod" startAt="6"/>
            </a:pPr>
            <a:r>
              <a:rPr lang="en-US" sz="2000" dirty="0" smtClean="0"/>
              <a:t>Conservation </a:t>
            </a:r>
            <a:r>
              <a:rPr lang="en-US" sz="2000" dirty="0"/>
              <a:t>triage is a concept that allows scientists to determine which species can be saved while also accepting that some others are likely not to be saved, regardless of the money that may be invested in those efforts. </a:t>
            </a:r>
          </a:p>
          <a:p>
            <a:pPr marL="514350" indent="-514350">
              <a:buFont typeface="+mj-lt"/>
              <a:buAutoNum type="arabicPeriod" startAt="6"/>
            </a:pPr>
            <a:r>
              <a:rPr lang="en-US" sz="2000" dirty="0"/>
              <a:t>S</a:t>
            </a:r>
            <a:r>
              <a:rPr lang="en-US" sz="2000" dirty="0" smtClean="0"/>
              <a:t>pecies </a:t>
            </a:r>
            <a:r>
              <a:rPr lang="en-US" sz="2000" dirty="0"/>
              <a:t>diversity refers to the variety or different number of species in a set ecosystem. Each ecosystem or bio-community has a specific balance needed to maintain order, structure and ensure that life sustains in a healthy way and that reproduction and continuation of the species can occur. Both Livestock and Darwin each made very specific and succinct scientific </a:t>
            </a:r>
          </a:p>
        </p:txBody>
      </p:sp>
      <p:sp>
        <p:nvSpPr>
          <p:cNvPr id="3" name="Slide Number Placeholder 2"/>
          <p:cNvSpPr>
            <a:spLocks noGrp="1"/>
          </p:cNvSpPr>
          <p:nvPr>
            <p:ph type="sldNum" sz="quarter" idx="12"/>
          </p:nvPr>
        </p:nvSpPr>
        <p:spPr/>
        <p:txBody>
          <a:bodyPr/>
          <a:lstStyle/>
          <a:p>
            <a:fld id="{200B2350-5261-4F5C-9DF5-EF0D264FC8D2}" type="slidenum">
              <a:rPr lang="en-US" smtClean="0"/>
              <a:pPr/>
              <a:t>66</a:t>
            </a:fld>
            <a:endParaRPr lang="en-US" dirty="0"/>
          </a:p>
        </p:txBody>
      </p:sp>
    </p:spTree>
    <p:extLst>
      <p:ext uri="{BB962C8B-B14F-4D97-AF65-F5344CB8AC3E}">
        <p14:creationId xmlns:p14="http://schemas.microsoft.com/office/powerpoint/2010/main" val="6164730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(3 of 4)</a:t>
            </a:r>
            <a:endParaRPr lang="en-US" sz="3600" dirty="0"/>
          </a:p>
        </p:txBody>
      </p:sp>
      <p:sp>
        <p:nvSpPr>
          <p:cNvPr id="47107" name="Content Placeholder 2"/>
          <p:cNvSpPr>
            <a:spLocks noGrp="1"/>
          </p:cNvSpPr>
          <p:nvPr>
            <p:ph idx="1"/>
          </p:nvPr>
        </p:nvSpPr>
        <p:spPr>
          <a:xfrm>
            <a:off x="228600" y="1524000"/>
            <a:ext cx="8763000" cy="4525963"/>
          </a:xfrm>
        </p:spPr>
        <p:txBody>
          <a:bodyPr/>
          <a:lstStyle/>
          <a:p>
            <a:pPr marL="457200" indent="-457200">
              <a:buFont typeface="+mj-lt"/>
              <a:buAutoNum type="arabicPeriod" startAt="10"/>
            </a:pPr>
            <a:r>
              <a:rPr lang="en-US" sz="2000" dirty="0"/>
              <a:t>Latitudinal diversity gradient (LDG) is a widely recognized pattern in ecology.  </a:t>
            </a:r>
          </a:p>
          <a:p>
            <a:pPr marL="457200" indent="-457200">
              <a:buFont typeface="+mj-lt"/>
              <a:buAutoNum type="arabicPeriod" startAt="10"/>
            </a:pPr>
            <a:r>
              <a:rPr lang="en-US" sz="2000" dirty="0" smtClean="0"/>
              <a:t>Earth’s </a:t>
            </a:r>
            <a:r>
              <a:rPr lang="en-US" sz="2000" dirty="0"/>
              <a:t>lower latitudes have more species than localities at higher latitudes. Understanding LDG and the global distribution of biodiversity is of key importance to the science world and ecologists. </a:t>
            </a:r>
          </a:p>
          <a:p>
            <a:pPr marL="457200" indent="-457200">
              <a:buFont typeface="+mj-lt"/>
              <a:buAutoNum type="arabicPeriod" startAt="10"/>
            </a:pPr>
            <a:r>
              <a:rPr lang="en-US" sz="2000" dirty="0" smtClean="0"/>
              <a:t>The </a:t>
            </a:r>
            <a:r>
              <a:rPr lang="en-US" sz="2000" dirty="0"/>
              <a:t>Gaia Theory, or Gaia Hypothesis suggests that the planet’s living organisms have a symbiotic, cohesive interaction with the planet’s inorganic surroundings. With the Gaia Theory, the Earth is always self-regulating itself physically and chemically for optimal life inhabitation. </a:t>
            </a:r>
          </a:p>
          <a:p>
            <a:pPr marL="457200" indent="-457200">
              <a:buFont typeface="+mj-lt"/>
              <a:buAutoNum type="arabicPeriod" startAt="10"/>
            </a:pPr>
            <a:r>
              <a:rPr lang="en-US" sz="2000" dirty="0" smtClean="0"/>
              <a:t>Factors </a:t>
            </a:r>
            <a:r>
              <a:rPr lang="en-US" sz="2000" dirty="0"/>
              <a:t>like greenhouse gases, increased emissions, land destruction, including deforestation, as well as regular cyclical changes of the planet’s chemical balance in both the soil and water, all have a direct result on the biodiversity of life on this </a:t>
            </a:r>
            <a:r>
              <a:rPr lang="en-US" sz="2000" dirty="0" smtClean="0"/>
              <a:t>planet.</a:t>
            </a:r>
            <a:endParaRPr lang="en-US" sz="2000" dirty="0"/>
          </a:p>
        </p:txBody>
      </p:sp>
      <p:sp>
        <p:nvSpPr>
          <p:cNvPr id="3" name="Slide Number Placeholder 2"/>
          <p:cNvSpPr>
            <a:spLocks noGrp="1"/>
          </p:cNvSpPr>
          <p:nvPr>
            <p:ph type="sldNum" sz="quarter" idx="12"/>
          </p:nvPr>
        </p:nvSpPr>
        <p:spPr/>
        <p:txBody>
          <a:bodyPr/>
          <a:lstStyle/>
          <a:p>
            <a:fld id="{200B2350-5261-4F5C-9DF5-EF0D264FC8D2}" type="slidenum">
              <a:rPr lang="en-US" smtClean="0"/>
              <a:pPr/>
              <a:t>67</a:t>
            </a:fld>
            <a:endParaRPr lang="en-US" dirty="0"/>
          </a:p>
        </p:txBody>
      </p:sp>
    </p:spTree>
    <p:extLst>
      <p:ext uri="{BB962C8B-B14F-4D97-AF65-F5344CB8AC3E}">
        <p14:creationId xmlns:p14="http://schemas.microsoft.com/office/powerpoint/2010/main" val="237773939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(4 of 4)</a:t>
            </a:r>
            <a:endParaRPr lang="en-US" sz="3600" dirty="0"/>
          </a:p>
        </p:txBody>
      </p:sp>
      <p:sp>
        <p:nvSpPr>
          <p:cNvPr id="47107" name="Content Placeholder 2"/>
          <p:cNvSpPr>
            <a:spLocks noGrp="1"/>
          </p:cNvSpPr>
          <p:nvPr>
            <p:ph idx="1"/>
          </p:nvPr>
        </p:nvSpPr>
        <p:spPr>
          <a:xfrm>
            <a:off x="228600" y="1524000"/>
            <a:ext cx="8763000" cy="4525963"/>
          </a:xfrm>
        </p:spPr>
        <p:txBody>
          <a:bodyPr/>
          <a:lstStyle/>
          <a:p>
            <a:pPr marL="457200" indent="-457200">
              <a:buFont typeface="+mj-lt"/>
              <a:buAutoNum type="arabicPeriod" startAt="14"/>
            </a:pPr>
            <a:r>
              <a:rPr lang="en-US" sz="2000" dirty="0" smtClean="0"/>
              <a:t>While </a:t>
            </a:r>
            <a:r>
              <a:rPr lang="en-US" sz="2000" dirty="0"/>
              <a:t>the cause of climate change is highly debated, the effects on both flora and fauna are irrefutable.  Climate change has led to significant changes in flowering plants as well as insect pollinators</a:t>
            </a:r>
          </a:p>
          <a:p>
            <a:pPr marL="457200" indent="-457200">
              <a:buFont typeface="+mj-lt"/>
              <a:buAutoNum type="arabicPeriod" startAt="14"/>
            </a:pPr>
            <a:r>
              <a:rPr lang="en-US" sz="2000" dirty="0" smtClean="0"/>
              <a:t>Conservation </a:t>
            </a:r>
            <a:r>
              <a:rPr lang="en-US" sz="2000" dirty="0"/>
              <a:t>biology is an actual scientific practice that focuses on protecting species and ecosystems from rapid decline and extinction. </a:t>
            </a:r>
          </a:p>
          <a:p>
            <a:pPr marL="457200" indent="-457200">
              <a:buFont typeface="+mj-lt"/>
              <a:buAutoNum type="arabicPeriod" startAt="14"/>
            </a:pPr>
            <a:endParaRPr lang="en-US" sz="2000" dirty="0"/>
          </a:p>
        </p:txBody>
      </p:sp>
      <p:sp>
        <p:nvSpPr>
          <p:cNvPr id="3" name="Slide Number Placeholder 2"/>
          <p:cNvSpPr>
            <a:spLocks noGrp="1"/>
          </p:cNvSpPr>
          <p:nvPr>
            <p:ph type="sldNum" sz="quarter" idx="12"/>
          </p:nvPr>
        </p:nvSpPr>
        <p:spPr/>
        <p:txBody>
          <a:bodyPr/>
          <a:lstStyle/>
          <a:p>
            <a:fld id="{200B2350-5261-4F5C-9DF5-EF0D264FC8D2}" type="slidenum">
              <a:rPr lang="en-US" smtClean="0"/>
              <a:pPr/>
              <a:t>68</a:t>
            </a:fld>
            <a:endParaRPr lang="en-US" dirty="0"/>
          </a:p>
        </p:txBody>
      </p:sp>
    </p:spTree>
    <p:extLst>
      <p:ext uri="{BB962C8B-B14F-4D97-AF65-F5344CB8AC3E}">
        <p14:creationId xmlns:p14="http://schemas.microsoft.com/office/powerpoint/2010/main" val="299585828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DIVERSITY OF ALL LIVING </a:t>
            </a:r>
            <a:r>
              <a:rPr lang="en-US" dirty="0" smtClean="0"/>
              <a:t>THINGS 1.</a:t>
            </a:r>
            <a:endParaRPr lang="en-US" dirty="0"/>
          </a:p>
        </p:txBody>
      </p:sp>
      <p:sp>
        <p:nvSpPr>
          <p:cNvPr id="3" name="Content Placeholder 2"/>
          <p:cNvSpPr>
            <a:spLocks noGrp="1"/>
          </p:cNvSpPr>
          <p:nvPr>
            <p:ph idx="1"/>
          </p:nvPr>
        </p:nvSpPr>
        <p:spPr/>
        <p:txBody>
          <a:bodyPr/>
          <a:lstStyle/>
          <a:p>
            <a:r>
              <a:rPr lang="en-US" b="1" dirty="0" smtClean="0"/>
              <a:t>Biota Is</a:t>
            </a:r>
          </a:p>
          <a:p>
            <a:pPr lvl="1"/>
            <a:r>
              <a:rPr lang="en-US" dirty="0" smtClean="0"/>
              <a:t>Diversity </a:t>
            </a:r>
            <a:r>
              <a:rPr lang="en-US" dirty="0"/>
              <a:t>of all living </a:t>
            </a:r>
            <a:r>
              <a:rPr lang="en-US" dirty="0" smtClean="0"/>
              <a:t>things</a:t>
            </a:r>
          </a:p>
          <a:p>
            <a:pPr lvl="2"/>
            <a:r>
              <a:rPr lang="en-US" dirty="0" smtClean="0"/>
              <a:t>8.7 </a:t>
            </a:r>
            <a:r>
              <a:rPr lang="en-US" dirty="0"/>
              <a:t>million different species of biota on </a:t>
            </a:r>
            <a:r>
              <a:rPr lang="en-US" dirty="0" smtClean="0"/>
              <a:t>Earth</a:t>
            </a:r>
          </a:p>
          <a:p>
            <a:pPr lvl="2"/>
            <a:r>
              <a:rPr lang="en-US" dirty="0" smtClean="0"/>
              <a:t>2.1 </a:t>
            </a:r>
            <a:r>
              <a:rPr lang="en-US" dirty="0"/>
              <a:t>million live in the </a:t>
            </a:r>
            <a:r>
              <a:rPr lang="en-US" dirty="0" smtClean="0"/>
              <a:t>ocean</a:t>
            </a:r>
          </a:p>
          <a:p>
            <a:pPr lvl="2"/>
            <a:r>
              <a:rPr lang="en-US" dirty="0" smtClean="0"/>
              <a:t>Naturalists</a:t>
            </a:r>
            <a:r>
              <a:rPr lang="en-US" dirty="0"/>
              <a:t>, conservationists and biologists have studied biota </a:t>
            </a:r>
            <a:endParaRPr lang="en-US" dirty="0" smtClean="0"/>
          </a:p>
          <a:p>
            <a:pPr lvl="2"/>
            <a:r>
              <a:rPr lang="en-US" dirty="0" smtClean="0"/>
              <a:t>Learned observations </a:t>
            </a:r>
            <a:r>
              <a:rPr lang="en-US" dirty="0"/>
              <a:t>about their </a:t>
            </a:r>
            <a:r>
              <a:rPr lang="en-US" dirty="0" smtClean="0"/>
              <a:t>behaviors</a:t>
            </a:r>
          </a:p>
          <a:p>
            <a:pPr lvl="2"/>
            <a:r>
              <a:rPr lang="en-US" dirty="0" smtClean="0"/>
              <a:t>Reaction </a:t>
            </a:r>
            <a:r>
              <a:rPr lang="en-US" dirty="0"/>
              <a:t>to biodiversity changes </a:t>
            </a:r>
            <a:endParaRPr lang="en-US" dirty="0" smtClean="0"/>
          </a:p>
          <a:p>
            <a:pPr lvl="2"/>
            <a:r>
              <a:rPr lang="en-US" dirty="0" smtClean="0"/>
              <a:t>How they adapted </a:t>
            </a:r>
            <a:r>
              <a:rPr lang="en-US" dirty="0"/>
              <a:t>to such </a:t>
            </a:r>
            <a:r>
              <a:rPr lang="en-US" dirty="0" smtClean="0"/>
              <a:t>changes</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7</a:t>
            </a:fld>
            <a:endParaRPr lang="en-US" dirty="0"/>
          </a:p>
        </p:txBody>
      </p:sp>
    </p:spTree>
    <p:extLst>
      <p:ext uri="{BB962C8B-B14F-4D97-AF65-F5344CB8AC3E}">
        <p14:creationId xmlns:p14="http://schemas.microsoft.com/office/powerpoint/2010/main" val="2800839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097280"/>
          </a:xfrm>
        </p:spPr>
        <p:txBody>
          <a:bodyPr/>
          <a:lstStyle/>
          <a:p>
            <a:r>
              <a:rPr lang="en-US" sz="3600" dirty="0" smtClean="0"/>
              <a:t>FREQUENTLY ASKED QUESTION?</a:t>
            </a:r>
            <a:endParaRPr lang="en-US" sz="3600" dirty="0"/>
          </a:p>
        </p:txBody>
      </p:sp>
      <p:pic>
        <p:nvPicPr>
          <p:cNvPr id="3" name="Picture 2"/>
          <p:cNvPicPr>
            <a:picLocks noChangeAspect="1"/>
          </p:cNvPicPr>
          <p:nvPr/>
        </p:nvPicPr>
        <p:blipFill>
          <a:blip r:embed="rId2"/>
          <a:stretch>
            <a:fillRect/>
          </a:stretch>
        </p:blipFill>
        <p:spPr>
          <a:xfrm>
            <a:off x="57665" y="107696"/>
            <a:ext cx="838200" cy="1218184"/>
          </a:xfrm>
          <a:prstGeom prst="rect">
            <a:avLst/>
          </a:prstGeom>
        </p:spPr>
      </p:pic>
      <p:sp>
        <p:nvSpPr>
          <p:cNvPr id="4" name="Content Placeholder 2"/>
          <p:cNvSpPr txBox="1">
            <a:spLocks/>
          </p:cNvSpPr>
          <p:nvPr/>
        </p:nvSpPr>
        <p:spPr>
          <a:xfrm>
            <a:off x="152399" y="1371600"/>
            <a:ext cx="8991599" cy="5029200"/>
          </a:xfrm>
          <a:prstGeom prst="rect">
            <a:avLst/>
          </a:prstGeom>
        </p:spPr>
        <p:txBody>
          <a:bodyPr/>
          <a:lst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b="1" dirty="0"/>
              <a:t>Who Was Charles Darwin And What Role Did He Play In Biology?</a:t>
            </a:r>
          </a:p>
          <a:p>
            <a:pPr lvl="1"/>
            <a:r>
              <a:rPr lang="en-US" dirty="0" smtClean="0"/>
              <a:t>He was </a:t>
            </a:r>
            <a:r>
              <a:rPr lang="en-US" dirty="0"/>
              <a:t>a naturalist and biologist who studied and revolutionized </a:t>
            </a:r>
            <a:r>
              <a:rPr lang="en-US" dirty="0" smtClean="0"/>
              <a:t>field </a:t>
            </a:r>
            <a:r>
              <a:rPr lang="en-US" dirty="0"/>
              <a:t>of evolution. Through a series of scientific observations, Darwin noticed variations to similar species which led him to hypothesize </a:t>
            </a:r>
            <a:r>
              <a:rPr lang="en-US" dirty="0" smtClean="0"/>
              <a:t>scientific </a:t>
            </a:r>
            <a:r>
              <a:rPr lang="en-US" dirty="0"/>
              <a:t>process known as “natural selection.”  This theory suggests that species adapt to their surroundings and meet </a:t>
            </a:r>
            <a:r>
              <a:rPr lang="en-US" dirty="0" smtClean="0"/>
              <a:t>changing </a:t>
            </a:r>
            <a:r>
              <a:rPr lang="en-US" dirty="0"/>
              <a:t>requirements of their habitat in order to survive. Natural selection led to the bigger theory of evolution, which Darwin studied exclusively toward the latter part of his career, during a one-year stint in the Galapagos Islands.</a:t>
            </a:r>
          </a:p>
          <a:p>
            <a:endParaRPr lang="en-US" dirty="0"/>
          </a:p>
          <a:p>
            <a:endParaRPr lang="en-US" sz="2400" b="1" dirty="0" smtClean="0">
              <a:solidFill>
                <a:srgbClr val="0000FF"/>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pPr/>
              <a:t>8</a:t>
            </a:fld>
            <a:endParaRPr lang="en-US" dirty="0"/>
          </a:p>
        </p:txBody>
      </p:sp>
    </p:spTree>
    <p:extLst>
      <p:ext uri="{BB962C8B-B14F-4D97-AF65-F5344CB8AC3E}">
        <p14:creationId xmlns:p14="http://schemas.microsoft.com/office/powerpoint/2010/main" val="3873195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DIVERSITY OF ALL LIVING </a:t>
            </a:r>
            <a:r>
              <a:rPr lang="en-US" dirty="0" smtClean="0"/>
              <a:t>THINGS 2.</a:t>
            </a:r>
            <a:endParaRPr lang="en-US" dirty="0"/>
          </a:p>
        </p:txBody>
      </p:sp>
      <p:sp>
        <p:nvSpPr>
          <p:cNvPr id="3" name="Content Placeholder 2"/>
          <p:cNvSpPr>
            <a:spLocks noGrp="1"/>
          </p:cNvSpPr>
          <p:nvPr>
            <p:ph idx="1"/>
          </p:nvPr>
        </p:nvSpPr>
        <p:spPr>
          <a:xfrm>
            <a:off x="457200" y="1447801"/>
            <a:ext cx="8229600" cy="2743200"/>
          </a:xfrm>
        </p:spPr>
        <p:txBody>
          <a:bodyPr/>
          <a:lstStyle/>
          <a:p>
            <a:r>
              <a:rPr lang="en-US" b="1" dirty="0" smtClean="0"/>
              <a:t>Biodiversity</a:t>
            </a:r>
          </a:p>
          <a:p>
            <a:pPr lvl="1"/>
            <a:r>
              <a:rPr lang="en-US" dirty="0" smtClean="0"/>
              <a:t>Variety </a:t>
            </a:r>
            <a:r>
              <a:rPr lang="en-US" dirty="0"/>
              <a:t>of </a:t>
            </a:r>
            <a:r>
              <a:rPr lang="en-US" dirty="0" smtClean="0"/>
              <a:t>life</a:t>
            </a:r>
          </a:p>
          <a:p>
            <a:pPr lvl="2"/>
            <a:r>
              <a:rPr lang="en-US" sz="2200" dirty="0" smtClean="0"/>
              <a:t>Large </a:t>
            </a:r>
            <a:r>
              <a:rPr lang="en-US" sz="2200" dirty="0"/>
              <a:t>scale things such as the planet’s </a:t>
            </a:r>
            <a:r>
              <a:rPr lang="en-US" sz="2200" dirty="0" smtClean="0"/>
              <a:t>species</a:t>
            </a:r>
          </a:p>
          <a:p>
            <a:pPr lvl="2"/>
            <a:r>
              <a:rPr lang="en-US" sz="2200" dirty="0" smtClean="0"/>
              <a:t>Smaller </a:t>
            </a:r>
            <a:r>
              <a:rPr lang="en-US" sz="2200" dirty="0"/>
              <a:t>areas </a:t>
            </a:r>
            <a:r>
              <a:rPr lang="en-US" sz="2200" dirty="0" smtClean="0"/>
              <a:t>like neighborhood </a:t>
            </a:r>
            <a:r>
              <a:rPr lang="en-US" sz="2200" dirty="0"/>
              <a:t>pond’s </a:t>
            </a:r>
            <a:r>
              <a:rPr lang="en-US" sz="2200" dirty="0" smtClean="0"/>
              <a:t>ecosystem</a:t>
            </a:r>
          </a:p>
          <a:p>
            <a:pPr lvl="2"/>
            <a:r>
              <a:rPr lang="en-US" sz="2200" dirty="0" smtClean="0"/>
              <a:t>Biodiversity </a:t>
            </a:r>
            <a:r>
              <a:rPr lang="en-US" sz="2200" dirty="0"/>
              <a:t>varies significantly across </a:t>
            </a:r>
            <a:r>
              <a:rPr lang="en-US" sz="2200" dirty="0" smtClean="0"/>
              <a:t>our planet </a:t>
            </a:r>
            <a:endParaRPr lang="en-US" sz="2200"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9</a:t>
            </a:fld>
            <a:endParaRPr lang="en-US" dirty="0"/>
          </a:p>
        </p:txBody>
      </p:sp>
      <p:pic>
        <p:nvPicPr>
          <p:cNvPr id="5" name="Picture 4"/>
          <p:cNvPicPr>
            <a:picLocks noChangeAspect="1"/>
          </p:cNvPicPr>
          <p:nvPr/>
        </p:nvPicPr>
        <p:blipFill>
          <a:blip r:embed="rId2"/>
          <a:stretch>
            <a:fillRect/>
          </a:stretch>
        </p:blipFill>
        <p:spPr>
          <a:xfrm>
            <a:off x="304800" y="5562247"/>
            <a:ext cx="823031" cy="823031"/>
          </a:xfrm>
          <a:prstGeom prst="rect">
            <a:avLst/>
          </a:prstGeom>
        </p:spPr>
      </p:pic>
      <p:sp>
        <p:nvSpPr>
          <p:cNvPr id="6" name="Rectangle 5"/>
          <p:cNvSpPr/>
          <p:nvPr/>
        </p:nvSpPr>
        <p:spPr>
          <a:xfrm>
            <a:off x="1107236" y="5604430"/>
            <a:ext cx="6039088" cy="369332"/>
          </a:xfrm>
          <a:prstGeom prst="rect">
            <a:avLst/>
          </a:prstGeom>
        </p:spPr>
        <p:txBody>
          <a:bodyPr wrap="square">
            <a:spAutoFit/>
          </a:bodyPr>
          <a:lstStyle/>
          <a:p>
            <a:r>
              <a:rPr lang="en-US" b="1" dirty="0">
                <a:solidFill>
                  <a:srgbClr val="E09900"/>
                </a:solidFill>
                <a:latin typeface="Arial" panose="020B0604020202020204" pitchFamily="34" charset="0"/>
                <a:hlinkClick r:id="rId3"/>
              </a:rPr>
              <a:t>Climate Change Impact on Biodiversity: 11:09</a:t>
            </a:r>
            <a:endParaRPr lang="en-US" dirty="0"/>
          </a:p>
        </p:txBody>
      </p:sp>
    </p:spTree>
    <p:extLst>
      <p:ext uri="{BB962C8B-B14F-4D97-AF65-F5344CB8AC3E}">
        <p14:creationId xmlns:p14="http://schemas.microsoft.com/office/powerpoint/2010/main" val="621248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8552</TotalTime>
  <Words>3120</Words>
  <Application>Microsoft Office PowerPoint</Application>
  <PresentationFormat>On-screen Show (4:3)</PresentationFormat>
  <Paragraphs>401</Paragraphs>
  <Slides>68</Slides>
  <Notes>3</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68</vt:i4>
      </vt:variant>
    </vt:vector>
  </HeadingPairs>
  <TitlesOfParts>
    <vt:vector size="73" baseType="lpstr">
      <vt:lpstr>Arial</vt:lpstr>
      <vt:lpstr>Times New Roman</vt:lpstr>
      <vt:lpstr>Verdana</vt:lpstr>
      <vt:lpstr>Wingdings</vt:lpstr>
      <vt:lpstr>508 Lecture</vt:lpstr>
      <vt:lpstr>Sustainability- Principles and Practices</vt:lpstr>
      <vt:lpstr>LEARNING OBJECTIVES</vt:lpstr>
      <vt:lpstr>INTRODUCTION</vt:lpstr>
      <vt:lpstr>DEGRADATION OF HABITATS 1.</vt:lpstr>
      <vt:lpstr>FIGURE 15-1 Deforestation rates 2000-2005, globally, Amazonian ecosystem in Brazil is most in jeopardy of major habitat degradation due to deforestation by the cattle farmers. Brazil’s tropical deforestation rate is higher than every other country’s rates combined.</vt:lpstr>
      <vt:lpstr>FREQUENTLY ASKED QUESTION?</vt:lpstr>
      <vt:lpstr>DIVERSITY OF ALL LIVING THINGS 1.</vt:lpstr>
      <vt:lpstr>FREQUENTLY ASKED QUESTION?</vt:lpstr>
      <vt:lpstr>DIVERSITY OF ALL LIVING THINGS 2.</vt:lpstr>
      <vt:lpstr>DIVERSITY OF ALL LIVING THINGS 3.</vt:lpstr>
      <vt:lpstr>QUESTION 1: </vt:lpstr>
      <vt:lpstr>ANSWER 1:</vt:lpstr>
      <vt:lpstr>DIVERSITY OF ALL LIVING THINGS 4.</vt:lpstr>
      <vt:lpstr>FIGURE 15-2 efforts by conservation biologists have helped stop steady decline in elephant population. These efforts have thwarted poachers &amp;also appeased farmers. Local biologists have worked diligently with African farmers to help protect their crops from destruction by elephants, which have kept farmers from poisoning and killing elephants.</vt:lpstr>
      <vt:lpstr>FENDING OFF EXTINCTION 1.</vt:lpstr>
      <vt:lpstr>QUESTION 2: </vt:lpstr>
      <vt:lpstr>ANSWER 2:</vt:lpstr>
      <vt:lpstr>QUESTION 3: </vt:lpstr>
      <vt:lpstr>ANSWER 3:</vt:lpstr>
      <vt:lpstr>STUDENT ACTIVITY 2.</vt:lpstr>
      <vt:lpstr>FREQUENTLY ASKED QUESTION?</vt:lpstr>
      <vt:lpstr>FENDING OFF EXTINCTION 2.</vt:lpstr>
      <vt:lpstr>FIGURE 15-3 Threatened species in the wild. The Rothschild’s Giraffe is one of the most extinct animals on the planet as demonstrated by Figure 3 here. Other animals categorized in high risk of extinction include the Giant Panda and the Mountain Gorilla.</vt:lpstr>
      <vt:lpstr>FREQUENTLY ASKED QUESTION?</vt:lpstr>
      <vt:lpstr>QUESTION 4: </vt:lpstr>
      <vt:lpstr>ANSWER 4:</vt:lpstr>
      <vt:lpstr>FIGURE 15- 4 Popular Species: Entire TV shows devoted to them, &amp; pop culture, animals like Giant Panda, Tigers and Elephants receive a significant portion of charitable money to help their conservation efforts. While this great for “cute” species, it leaves other creatures like frogs, fish and snakes left with little charitable conservation efforts.</vt:lpstr>
      <vt:lpstr>FENDING OFF EXTINCTION 3.</vt:lpstr>
      <vt:lpstr>FIGURE 15-5 Honey bee populations in U.S. have been steadily declining for decades. Bee colonies are generally fragile from an ecological standpoint. Bee colony can lose up to 20% of its bees. Last 30 years, due to climate changes, environmental effects, ecological changes and increased use of pesticides</vt:lpstr>
      <vt:lpstr>FENDING OFF EXTINCTION 4.</vt:lpstr>
      <vt:lpstr>GAIA THEORY 1.</vt:lpstr>
      <vt:lpstr>ROCKS CYCLE</vt:lpstr>
      <vt:lpstr>GAIA THEORY 2.</vt:lpstr>
      <vt:lpstr>GAIA THEORY 3.</vt:lpstr>
      <vt:lpstr>HYDROLOGIC CYCLE</vt:lpstr>
      <vt:lpstr>GREAT OCEAN CONVEYOR FLOW</vt:lpstr>
      <vt:lpstr>WATER CYCLE</vt:lpstr>
      <vt:lpstr>STORMWATER RUNOFF</vt:lpstr>
      <vt:lpstr>QUESTION 5: ?</vt:lpstr>
      <vt:lpstr>ANSWER 5:</vt:lpstr>
      <vt:lpstr>GAIA THEORY 4.</vt:lpstr>
      <vt:lpstr>FIGURE 15-6 shows that weather-related events including storms and floods have increased over the last 30 years, while geophysical events like volcanic eruptions and earthquakes have maintained a statistical balance. </vt:lpstr>
      <vt:lpstr>GENETIC VARIATIONS AND SPECIES DIVERSITY 1.</vt:lpstr>
      <vt:lpstr>FREQUENTLY ASKED QUESTION?</vt:lpstr>
      <vt:lpstr>QUESTION 6: ?</vt:lpstr>
      <vt:lpstr>ANSWER 6:</vt:lpstr>
      <vt:lpstr>GENETIC VARIATIONS AND SPECIES DIVERSITY 2.</vt:lpstr>
      <vt:lpstr>FIGURE 15-7 shows various factors that can mutate and modify a biodiversity. Factors like greenhouse gases, increased emissions, land destruction, including deforestation, as well as regular cyclical changes of the planet’s chemical balance in both the soil and water, all have a direct result on the biodiversity of life on this planet. </vt:lpstr>
      <vt:lpstr>GENETIC VARIATIONS AND SPECIES DIVERSITY 3.</vt:lpstr>
      <vt:lpstr>QUESTION 7: </vt:lpstr>
      <vt:lpstr>ANSWER 7:</vt:lpstr>
      <vt:lpstr>GENETIC VARIATIONS AND SPECIES DIVERSITY 4.</vt:lpstr>
      <vt:lpstr>HABITAT DESTRUCTION 1.</vt:lpstr>
      <vt:lpstr>HABITAT DESTRUCTION 2.</vt:lpstr>
      <vt:lpstr>OVER FISHING</vt:lpstr>
      <vt:lpstr>PESTICIDE RESISTANCE</vt:lpstr>
      <vt:lpstr>FIGURE 15-8 Habitat destruction OR habitat modification can have devastating effects on ecosystems. For example, turning grasslands into crops for agricultural purposes can negatively impact flora and fauna. Likewise, damming of waterways, while necessary at times, can harm fragile organisms that rely on them for habitation.  </vt:lpstr>
      <vt:lpstr>COMMON GRAZING</vt:lpstr>
      <vt:lpstr>HABITAT DESTRUCTION 3.</vt:lpstr>
      <vt:lpstr>HABITAT DESTRUCTION 4.</vt:lpstr>
      <vt:lpstr>FREQUENTLY ASKED QUESTION?</vt:lpstr>
      <vt:lpstr>STUDENT ACTIVITY 1.</vt:lpstr>
      <vt:lpstr>STUDENT ACTIVITY 3.</vt:lpstr>
      <vt:lpstr>STUDENT ACTIVITY 4.</vt:lpstr>
      <vt:lpstr>Summary (1 of 4)</vt:lpstr>
      <vt:lpstr>Summary (2 of 4)</vt:lpstr>
      <vt:lpstr>Summary (3 of 4)</vt:lpstr>
      <vt:lpstr>Summary (4 of 4)</vt:lpstr>
    </vt:vector>
  </TitlesOfParts>
  <Company>echosvoice</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Heating and Air-Conditioning Principles</dc:title>
  <dc:subject>Automotive Heating And Air Conditioning</dc:subject>
  <dc:creator>James D. Halderman</dc:creator>
  <cp:keywords>Automotive</cp:keywords>
  <cp:lastModifiedBy>Dr. John KERSHAW</cp:lastModifiedBy>
  <cp:revision>351</cp:revision>
  <dcterms:created xsi:type="dcterms:W3CDTF">2014-07-14T20:04:21Z</dcterms:created>
  <dcterms:modified xsi:type="dcterms:W3CDTF">2020-09-30T22:24:17Z</dcterms:modified>
</cp:coreProperties>
</file>