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handoutMasterIdLst>
    <p:handoutMasterId r:id="rId55"/>
  </p:handoutMasterIdLst>
  <p:sldIdLst>
    <p:sldId id="376" r:id="rId2"/>
    <p:sldId id="395" r:id="rId3"/>
    <p:sldId id="569" r:id="rId4"/>
    <p:sldId id="577" r:id="rId5"/>
    <p:sldId id="587" r:id="rId6"/>
    <p:sldId id="611" r:id="rId7"/>
    <p:sldId id="612" r:id="rId8"/>
    <p:sldId id="586" r:id="rId9"/>
    <p:sldId id="585" r:id="rId10"/>
    <p:sldId id="584" r:id="rId11"/>
    <p:sldId id="583" r:id="rId12"/>
    <p:sldId id="582" r:id="rId13"/>
    <p:sldId id="581" r:id="rId14"/>
    <p:sldId id="580" r:id="rId15"/>
    <p:sldId id="607" r:id="rId16"/>
    <p:sldId id="608" r:id="rId17"/>
    <p:sldId id="595" r:id="rId18"/>
    <p:sldId id="579" r:id="rId19"/>
    <p:sldId id="589" r:id="rId20"/>
    <p:sldId id="571" r:id="rId21"/>
    <p:sldId id="593" r:id="rId22"/>
    <p:sldId id="592" r:id="rId23"/>
    <p:sldId id="591" r:id="rId24"/>
    <p:sldId id="613" r:id="rId25"/>
    <p:sldId id="614" r:id="rId26"/>
    <p:sldId id="621" r:id="rId27"/>
    <p:sldId id="622" r:id="rId28"/>
    <p:sldId id="578" r:id="rId29"/>
    <p:sldId id="598" r:id="rId30"/>
    <p:sldId id="609" r:id="rId31"/>
    <p:sldId id="610" r:id="rId32"/>
    <p:sldId id="597" r:id="rId33"/>
    <p:sldId id="596" r:id="rId34"/>
    <p:sldId id="600" r:id="rId35"/>
    <p:sldId id="617" r:id="rId36"/>
    <p:sldId id="618" r:id="rId37"/>
    <p:sldId id="575" r:id="rId38"/>
    <p:sldId id="602" r:id="rId39"/>
    <p:sldId id="601" r:id="rId40"/>
    <p:sldId id="570" r:id="rId41"/>
    <p:sldId id="603" r:id="rId42"/>
    <p:sldId id="615" r:id="rId43"/>
    <p:sldId id="616" r:id="rId44"/>
    <p:sldId id="623" r:id="rId45"/>
    <p:sldId id="594" r:id="rId46"/>
    <p:sldId id="604" r:id="rId47"/>
    <p:sldId id="606" r:id="rId48"/>
    <p:sldId id="619" r:id="rId49"/>
    <p:sldId id="620" r:id="rId50"/>
    <p:sldId id="563" r:id="rId51"/>
    <p:sldId id="564" r:id="rId52"/>
    <p:sldId id="565"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B1DE"/>
    <a:srgbClr val="0000FF"/>
    <a:srgbClr val="003057"/>
    <a:srgbClr val="005A70"/>
    <a:srgbClr val="007FA3"/>
    <a:srgbClr val="E3E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17" autoAdjust="0"/>
    <p:restoredTop sz="83248" autoAdjust="0"/>
  </p:normalViewPr>
  <p:slideViewPr>
    <p:cSldViewPr>
      <p:cViewPr varScale="1">
        <p:scale>
          <a:sx n="116" d="100"/>
          <a:sy n="116" d="100"/>
        </p:scale>
        <p:origin x="1920" y="84"/>
      </p:cViewPr>
      <p:guideLst>
        <p:guide orient="horz" pos="2160"/>
        <p:guide pos="2880"/>
      </p:guideLst>
    </p:cSldViewPr>
  </p:slideViewPr>
  <p:outlineViewPr>
    <p:cViewPr>
      <p:scale>
        <a:sx n="33" d="100"/>
        <a:sy n="33" d="100"/>
      </p:scale>
      <p:origin x="0" y="29912"/>
    </p:cViewPr>
  </p:outlineViewPr>
  <p:notesTextViewPr>
    <p:cViewPr>
      <p:scale>
        <a:sx n="20" d="100"/>
        <a:sy n="20" d="100"/>
      </p:scale>
      <p:origin x="0" y="0"/>
    </p:cViewPr>
  </p:notesTextViewPr>
  <p:sorterViewPr>
    <p:cViewPr varScale="1">
      <p:scale>
        <a:sx n="100" d="100"/>
        <a:sy n="100" d="100"/>
      </p:scale>
      <p:origin x="0" y="0"/>
    </p:cViewPr>
  </p:sorterViewPr>
  <p:notesViewPr>
    <p:cSldViewPr>
      <p:cViewPr varScale="1">
        <p:scale>
          <a:sx n="57" d="100"/>
          <a:sy n="57" d="100"/>
        </p:scale>
        <p:origin x="121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Slide </a:t>
            </a: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9/28/2020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Slide </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9/28/2020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913150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434786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2166226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533400"/>
            <a:ext cx="9144000" cy="33528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a:xfrm>
            <a:off x="6335713" y="113072"/>
            <a:ext cx="2133600" cy="182880"/>
          </a:xfrm>
          <a:prstGeom prst="rect">
            <a:avLst/>
          </a:prstGeom>
        </p:spPr>
        <p:txBody>
          <a:bodyPr/>
          <a:lstStyle/>
          <a:p>
            <a:fld id="{EEB1E204-C3E2-4A23-8B33-5A750439A2F3}" type="datetime1">
              <a:rPr lang="en-US" smtClean="0"/>
              <a:t>9/28/2020</a:t>
            </a:fld>
            <a:endParaRPr lang="en-US" dirty="0"/>
          </a:p>
        </p:txBody>
      </p:sp>
      <p:sp>
        <p:nvSpPr>
          <p:cNvPr id="8" name="Rectangle 7"/>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p:cNvSpPr>
            <a:spLocks noGrp="1"/>
          </p:cNvSpPr>
          <p:nvPr>
            <p:ph type="sldNum" sz="quarter" idx="12"/>
          </p:nvPr>
        </p:nvSpPr>
        <p:spPr>
          <a:xfrm>
            <a:off x="8458200" y="0"/>
            <a:ext cx="685799" cy="304800"/>
          </a:xfrm>
        </p:spPr>
        <p:txBody>
          <a:bodyPr/>
          <a:lstStyle/>
          <a:p>
            <a:r>
              <a:rPr lang="en-US" dirty="0" smtClean="0"/>
              <a:t>Slide </a:t>
            </a:r>
            <a:fld id="{200B2350-5261-4F5C-9DF5-EF0D264FC8D2}" type="slidenum">
              <a:rPr lang="en-US" smtClean="0"/>
              <a:pPr/>
              <a:t>‹#›</a:t>
            </a:fld>
            <a:endParaRPr lang="en-US" dirty="0"/>
          </a:p>
        </p:txBody>
      </p:sp>
    </p:spTree>
    <p:extLst>
      <p:ext uri="{BB962C8B-B14F-4D97-AF65-F5344CB8AC3E}">
        <p14:creationId xmlns:p14="http://schemas.microsoft.com/office/powerpoint/2010/main" val="88798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a:xfrm>
            <a:off x="6335713" y="113072"/>
            <a:ext cx="2133600" cy="182880"/>
          </a:xfrm>
          <a:prstGeom prst="rect">
            <a:avLst/>
          </a:prstGeom>
        </p:spPr>
        <p:txBody>
          <a:bodyPr/>
          <a:lstStyle>
            <a:lvl1pPr>
              <a:defRPr>
                <a:solidFill>
                  <a:schemeClr val="tx1"/>
                </a:solidFill>
              </a:defRPr>
            </a:lvl1pPr>
          </a:lstStyle>
          <a:p>
            <a:fld id="{9068B01A-3AB7-4F99-856F-9BEF9B76AD6F}" type="datetime1">
              <a:rPr lang="en-US" smtClean="0"/>
              <a:t>9/28/2020</a:t>
            </a:fld>
            <a:endParaRPr lang="en-US" dirty="0"/>
          </a:p>
        </p:txBody>
      </p:sp>
      <p:sp>
        <p:nvSpPr>
          <p:cNvPr id="4" name="Slide Number Placeholder 3"/>
          <p:cNvSpPr>
            <a:spLocks noGrp="1"/>
          </p:cNvSpPr>
          <p:nvPr>
            <p:ph type="sldNum" sz="quarter" idx="12"/>
          </p:nvPr>
        </p:nvSpPr>
        <p:spPr>
          <a:xfrm>
            <a:off x="8469312" y="-8164"/>
            <a:ext cx="674688" cy="295952"/>
          </a:xfrm>
        </p:spPr>
        <p:txBody>
          <a:bodyPr/>
          <a:lstStyle>
            <a:lvl1pPr>
              <a:defRPr>
                <a:solidFill>
                  <a:schemeClr val="tx1"/>
                </a:solidFill>
              </a:defRPr>
            </a:lvl1p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1113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a:xfrm>
            <a:off x="6335713" y="113072"/>
            <a:ext cx="2133600" cy="182880"/>
          </a:xfrm>
          <a:prstGeom prst="rect">
            <a:avLst/>
          </a:prstGeom>
        </p:spPr>
        <p:txBody>
          <a:bodyPr/>
          <a:lstStyle/>
          <a:p>
            <a:fld id="{3ABD09BB-2E1A-4503-A76B-FAB1A017F8A1}" type="datetime1">
              <a:rPr lang="en-US" smtClean="0"/>
              <a:t>9/28/2020</a:t>
            </a:fld>
            <a:endParaRPr lang="en-US" dirty="0"/>
          </a:p>
        </p:txBody>
      </p:sp>
      <p:sp>
        <p:nvSpPr>
          <p:cNvPr id="6" name="Slide Number Placeholder 5"/>
          <p:cNvSpPr>
            <a:spLocks noGrp="1"/>
          </p:cNvSpPr>
          <p:nvPr>
            <p:ph type="sldNum" sz="quarter" idx="12"/>
          </p:nvPr>
        </p:nvSpPr>
        <p:spPr>
          <a:xfrm>
            <a:off x="8458200" y="0"/>
            <a:ext cx="685799" cy="304800"/>
          </a:xfrm>
        </p:spPr>
        <p:txBody>
          <a:bodyPr/>
          <a:lstStyle/>
          <a:p>
            <a:fld id="{200B2350-5261-4F5C-9DF5-EF0D264FC8D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76200" y="152400"/>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76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3" name="Footer Placeholder 2"/>
          <p:cNvSpPr>
            <a:spLocks noGrp="1"/>
          </p:cNvSpPr>
          <p:nvPr>
            <p:ph type="ftr" sz="quarter" idx="10"/>
          </p:nvPr>
        </p:nvSpPr>
        <p:spPr>
          <a:xfrm>
            <a:off x="93969" y="6622537"/>
            <a:ext cx="8595360" cy="235463"/>
          </a:xfrm>
        </p:spPr>
        <p:txBody>
          <a:bodyPr/>
          <a:lstStyle/>
          <a:p>
            <a:endParaRPr lang="en-US" dirty="0"/>
          </a:p>
        </p:txBody>
      </p:sp>
      <p:sp>
        <p:nvSpPr>
          <p:cNvPr id="4" name="Date Placeholder 3"/>
          <p:cNvSpPr>
            <a:spLocks noGrp="1"/>
          </p:cNvSpPr>
          <p:nvPr>
            <p:ph type="dt" sz="half" idx="11"/>
          </p:nvPr>
        </p:nvSpPr>
        <p:spPr>
          <a:xfrm>
            <a:off x="6335713" y="113072"/>
            <a:ext cx="2133600" cy="182880"/>
          </a:xfrm>
          <a:prstGeom prst="rect">
            <a:avLst/>
          </a:prstGeom>
        </p:spPr>
        <p:txBody>
          <a:bodyPr/>
          <a:lstStyle/>
          <a:p>
            <a:fld id="{960630FA-22A7-4B3E-B365-E61686B06BF0}" type="datetime1">
              <a:rPr lang="en-US" smtClean="0"/>
              <a:t>9/28/2020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2" name="Rectangle 11"/>
          <p:cNvSpPr/>
          <p:nvPr/>
        </p:nvSpPr>
        <p:spPr bwMode="white">
          <a:xfrm>
            <a:off x="-7938" y="6435725"/>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userDrawn="1"/>
        </p:nvPicPr>
        <p:blipFill>
          <a:blip r:embed="rId2"/>
          <a:stretch>
            <a:fillRect/>
          </a:stretch>
        </p:blipFill>
        <p:spPr>
          <a:xfrm>
            <a:off x="228600" y="6475653"/>
            <a:ext cx="365792" cy="365792"/>
          </a:xfrm>
          <a:prstGeom prst="rect">
            <a:avLst/>
          </a:prstGeom>
        </p:spPr>
      </p:pic>
      <p:sp>
        <p:nvSpPr>
          <p:cNvPr id="8" name="TextBox 7"/>
          <p:cNvSpPr txBox="1"/>
          <p:nvPr userDrawn="1"/>
        </p:nvSpPr>
        <p:spPr>
          <a:xfrm>
            <a:off x="4724400" y="6457890"/>
            <a:ext cx="4419600" cy="400110"/>
          </a:xfrm>
          <a:prstGeom prst="rect">
            <a:avLst/>
          </a:prstGeom>
          <a:noFill/>
        </p:spPr>
        <p:txBody>
          <a:bodyPr wrap="square" rtlCol="0">
            <a:spAutoFit/>
          </a:bodyPr>
          <a:lstStyle/>
          <a:p>
            <a:pPr algn="r"/>
            <a:r>
              <a:rPr lang="en-US" sz="2000" b="1" dirty="0" smtClean="0">
                <a:solidFill>
                  <a:schemeClr val="bg1"/>
                </a:solidFill>
              </a:rPr>
              <a:t>Halderman/Miller</a:t>
            </a:r>
            <a:r>
              <a:rPr lang="en-US" sz="2000" b="1" baseline="0" dirty="0" smtClean="0">
                <a:solidFill>
                  <a:schemeClr val="bg1"/>
                </a:solidFill>
              </a:rPr>
              <a:t> Sustainability </a:t>
            </a:r>
            <a:endParaRPr lang="en-US" sz="2000" b="1" dirty="0" smtClean="0">
              <a:solidFill>
                <a:schemeClr val="bg1"/>
              </a:solidFill>
            </a:endParaRPr>
          </a:p>
        </p:txBody>
      </p:sp>
    </p:spTree>
    <p:extLst>
      <p:ext uri="{BB962C8B-B14F-4D97-AF65-F5344CB8AC3E}">
        <p14:creationId xmlns:p14="http://schemas.microsoft.com/office/powerpoint/2010/main" val="298106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a:xfrm>
            <a:off x="6335713" y="113072"/>
            <a:ext cx="2133600" cy="182880"/>
          </a:xfrm>
          <a:prstGeom prst="rect">
            <a:avLst/>
          </a:prstGeom>
        </p:spPr>
        <p:txBody>
          <a:bodyPr/>
          <a:lstStyle/>
          <a:p>
            <a:fld id="{4656C25A-EB2A-4FB6-AAA6-66B8CB104E7C}" type="datetime1">
              <a:rPr lang="en-US" smtClean="0"/>
              <a:t>9/28/2020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1" name="Picture 10"/>
          <p:cNvPicPr>
            <a:picLocks noChangeAspect="1"/>
          </p:cNvPicPr>
          <p:nvPr userDrawn="1"/>
        </p:nvPicPr>
        <p:blipFill>
          <a:blip r:embed="rId2"/>
          <a:stretch>
            <a:fillRect/>
          </a:stretch>
        </p:blipFill>
        <p:spPr>
          <a:xfrm>
            <a:off x="228600" y="6475653"/>
            <a:ext cx="365792" cy="365792"/>
          </a:xfrm>
          <a:prstGeom prst="rect">
            <a:avLst/>
          </a:prstGeom>
        </p:spPr>
      </p:pic>
    </p:spTree>
    <p:extLst>
      <p:ext uri="{BB962C8B-B14F-4D97-AF65-F5344CB8AC3E}">
        <p14:creationId xmlns:p14="http://schemas.microsoft.com/office/powerpoint/2010/main" val="115246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a:xfrm>
            <a:off x="6335713" y="113072"/>
            <a:ext cx="2133600" cy="182880"/>
          </a:xfrm>
          <a:prstGeom prst="rect">
            <a:avLst/>
          </a:prstGeom>
        </p:spPr>
        <p:txBody>
          <a:bodyPr/>
          <a:lstStyle/>
          <a:p>
            <a:fld id="{8B4175F5-84D3-4D2F-A83A-7723BA9C27EA}" type="datetime1">
              <a:rPr lang="en-US" smtClean="0"/>
              <a:t>9/28/2020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pic>
        <p:nvPicPr>
          <p:cNvPr id="7" name="Picture 6"/>
          <p:cNvPicPr>
            <a:picLocks noChangeAspect="1"/>
          </p:cNvPicPr>
          <p:nvPr userDrawn="1"/>
        </p:nvPicPr>
        <p:blipFill>
          <a:blip r:embed="rId2"/>
          <a:stretch>
            <a:fillRect/>
          </a:stretch>
        </p:blipFill>
        <p:spPr>
          <a:xfrm>
            <a:off x="228600" y="6475653"/>
            <a:ext cx="365792" cy="365792"/>
          </a:xfrm>
          <a:prstGeom prst="rect">
            <a:avLst/>
          </a:prstGeom>
        </p:spPr>
      </p:pic>
      <p:sp>
        <p:nvSpPr>
          <p:cNvPr id="9" name="TextBox 8"/>
          <p:cNvSpPr txBox="1"/>
          <p:nvPr userDrawn="1"/>
        </p:nvSpPr>
        <p:spPr>
          <a:xfrm>
            <a:off x="4724400" y="6457890"/>
            <a:ext cx="4419600" cy="400110"/>
          </a:xfrm>
          <a:prstGeom prst="rect">
            <a:avLst/>
          </a:prstGeom>
          <a:noFill/>
        </p:spPr>
        <p:txBody>
          <a:bodyPr wrap="square" rtlCol="0">
            <a:spAutoFit/>
          </a:bodyPr>
          <a:lstStyle/>
          <a:p>
            <a:pPr algn="r"/>
            <a:r>
              <a:rPr lang="en-US" sz="2000" b="1" dirty="0" smtClean="0">
                <a:solidFill>
                  <a:schemeClr val="bg1"/>
                </a:solidFill>
              </a:rPr>
              <a:t>Halderman/Miller</a:t>
            </a:r>
            <a:r>
              <a:rPr lang="en-US" sz="2000" b="1" baseline="0" dirty="0" smtClean="0">
                <a:solidFill>
                  <a:schemeClr val="bg1"/>
                </a:solidFill>
              </a:rPr>
              <a:t> Sustainability </a:t>
            </a:r>
            <a:endParaRPr lang="en-US" sz="2000" b="1" dirty="0" smtClean="0">
              <a:solidFill>
                <a:schemeClr val="bg1"/>
              </a:solidFill>
            </a:endParaRPr>
          </a:p>
        </p:txBody>
      </p:sp>
    </p:spTree>
    <p:extLst>
      <p:ext uri="{BB962C8B-B14F-4D97-AF65-F5344CB8AC3E}">
        <p14:creationId xmlns:p14="http://schemas.microsoft.com/office/powerpoint/2010/main" val="121090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6" name="Slide Number Placeholder 5"/>
          <p:cNvSpPr>
            <a:spLocks noGrp="1"/>
          </p:cNvSpPr>
          <p:nvPr>
            <p:ph type="sldNum" sz="quarter" idx="12"/>
          </p:nvPr>
        </p:nvSpPr>
        <p:spPr>
          <a:xfrm>
            <a:off x="8469312" y="0"/>
            <a:ext cx="674688" cy="295952"/>
          </a:xfrm>
        </p:spPr>
        <p:txBody>
          <a:bodyPr/>
          <a:lstStyle/>
          <a:p>
            <a:fld id="{200B2350-5261-4F5C-9DF5-EF0D264FC8D2}" type="slidenum">
              <a:rPr lang="en-US" smtClean="0"/>
              <a:pPr/>
              <a:t>‹#›</a:t>
            </a:fld>
            <a:endParaRPr lang="en-US" dirty="0"/>
          </a:p>
        </p:txBody>
      </p:sp>
      <p:pic>
        <p:nvPicPr>
          <p:cNvPr id="7" name="Picture 6"/>
          <p:cNvPicPr>
            <a:picLocks noChangeAspect="1"/>
          </p:cNvPicPr>
          <p:nvPr userDrawn="1"/>
        </p:nvPicPr>
        <p:blipFill>
          <a:blip r:embed="rId2"/>
          <a:stretch>
            <a:fillRect/>
          </a:stretch>
        </p:blipFill>
        <p:spPr>
          <a:xfrm>
            <a:off x="228600" y="6475653"/>
            <a:ext cx="365792" cy="365792"/>
          </a:xfrm>
          <a:prstGeom prst="rect">
            <a:avLst/>
          </a:prstGeom>
        </p:spPr>
      </p:pic>
      <p:sp>
        <p:nvSpPr>
          <p:cNvPr id="9" name="TextBox 8"/>
          <p:cNvSpPr txBox="1"/>
          <p:nvPr userDrawn="1"/>
        </p:nvSpPr>
        <p:spPr>
          <a:xfrm>
            <a:off x="4724400" y="6457890"/>
            <a:ext cx="4419600" cy="400110"/>
          </a:xfrm>
          <a:prstGeom prst="rect">
            <a:avLst/>
          </a:prstGeom>
          <a:noFill/>
        </p:spPr>
        <p:txBody>
          <a:bodyPr wrap="square" rtlCol="0">
            <a:spAutoFit/>
          </a:bodyPr>
          <a:lstStyle/>
          <a:p>
            <a:pPr algn="r"/>
            <a:r>
              <a:rPr lang="en-US" sz="2000" b="1" dirty="0" smtClean="0">
                <a:solidFill>
                  <a:schemeClr val="bg1"/>
                </a:solidFill>
              </a:rPr>
              <a:t>Halderman/Miller</a:t>
            </a:r>
            <a:r>
              <a:rPr lang="en-US" sz="2000" b="1" baseline="0" dirty="0" smtClean="0">
                <a:solidFill>
                  <a:schemeClr val="bg1"/>
                </a:solidFill>
              </a:rPr>
              <a:t> Sustainability </a:t>
            </a:r>
            <a:endParaRPr lang="en-US" sz="2000" b="1" dirty="0" smtClean="0">
              <a:solidFill>
                <a:schemeClr val="bg1"/>
              </a:solidFill>
            </a:endParaRPr>
          </a:p>
        </p:txBody>
      </p:sp>
    </p:spTree>
    <p:extLst>
      <p:ext uri="{BB962C8B-B14F-4D97-AF65-F5344CB8AC3E}">
        <p14:creationId xmlns:p14="http://schemas.microsoft.com/office/powerpoint/2010/main" val="27520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a:xfrm>
            <a:off x="6335713" y="113072"/>
            <a:ext cx="2133600" cy="182880"/>
          </a:xfrm>
          <a:prstGeom prst="rect">
            <a:avLst/>
          </a:prstGeom>
        </p:spPr>
        <p:txBody>
          <a:bodyPr/>
          <a:lstStyle>
            <a:lvl1pPr>
              <a:defRPr>
                <a:solidFill>
                  <a:schemeClr val="tx1"/>
                </a:solidFill>
              </a:defRPr>
            </a:lvl1pPr>
          </a:lstStyle>
          <a:p>
            <a:fld id="{2BC2CE92-3FA3-4F94-AE51-EF39B2ACEAC9}" type="datetime1">
              <a:rPr lang="en-US" smtClean="0"/>
              <a:t>9/28/2020</a:t>
            </a:fld>
            <a:endParaRPr lang="en-US" dirty="0"/>
          </a:p>
        </p:txBody>
      </p:sp>
      <p:sp>
        <p:nvSpPr>
          <p:cNvPr id="4" name="Slide Number Placeholder 3"/>
          <p:cNvSpPr>
            <a:spLocks noGrp="1"/>
          </p:cNvSpPr>
          <p:nvPr>
            <p:ph type="sldNum" sz="quarter" idx="12"/>
          </p:nvPr>
        </p:nvSpPr>
        <p:spPr>
          <a:xfrm>
            <a:off x="8469312" y="0"/>
            <a:ext cx="674688" cy="295952"/>
          </a:xfrm>
        </p:spPr>
        <p:txBody>
          <a:bodyPr/>
          <a:lstStyle>
            <a:lvl1pPr>
              <a:defRPr>
                <a:solidFill>
                  <a:schemeClr val="tx1"/>
                </a:solidFill>
              </a:defRPr>
            </a:lvl1pPr>
          </a:lstStyle>
          <a:p>
            <a:fld id="{200B2350-5261-4F5C-9DF5-EF0D264FC8D2}" type="slidenum">
              <a:rPr lang="en-US" smtClean="0"/>
              <a:pPr/>
              <a:t>‹#›</a:t>
            </a:fld>
            <a:endParaRPr lang="en-US" dirty="0"/>
          </a:p>
        </p:txBody>
      </p:sp>
      <p:sp>
        <p:nvSpPr>
          <p:cNvPr id="5" name="Rectangle 4"/>
          <p:cNvSpPr/>
          <p:nvPr/>
        </p:nvSpPr>
        <p:spPr bwMode="white">
          <a:xfrm>
            <a:off x="-7938" y="6400800"/>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0379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a:xfrm>
            <a:off x="6335713" y="113072"/>
            <a:ext cx="2133600" cy="182880"/>
          </a:xfrm>
          <a:prstGeom prst="rect">
            <a:avLst/>
          </a:prstGeom>
        </p:spPr>
        <p:txBody>
          <a:bodyPr/>
          <a:lstStyle/>
          <a:p>
            <a:fld id="{F44BECEC-A0B8-4B43-BDF9-86D196C84C3A}" type="datetime1">
              <a:rPr lang="en-US" smtClean="0"/>
              <a:t>9/28/2020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6335713" y="113072"/>
            <a:ext cx="2133600" cy="182880"/>
          </a:xfrm>
          <a:prstGeom prst="rect">
            <a:avLst/>
          </a:prstGeom>
        </p:spPr>
        <p:txBody>
          <a:bodyPr/>
          <a:lstStyle/>
          <a:p>
            <a:fld id="{BA0579D9-AD2E-4CB8-A3BC-32A95FCD26ED}" type="datetime1">
              <a:rPr lang="en-US" smtClean="0"/>
              <a:t>9/28/2020</a:t>
            </a:fld>
            <a:endParaRPr lang="en-US" dirty="0"/>
          </a:p>
        </p:txBody>
      </p:sp>
      <p:sp>
        <p:nvSpPr>
          <p:cNvPr id="7" name="Slide Number Placeholder 5"/>
          <p:cNvSpPr>
            <a:spLocks noGrp="1"/>
          </p:cNvSpPr>
          <p:nvPr>
            <p:ph type="sldNum" sz="quarter" idx="12"/>
          </p:nvPr>
        </p:nvSpPr>
        <p:spPr>
          <a:xfrm>
            <a:off x="8458200" y="0"/>
            <a:ext cx="685799" cy="30480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3" name="Date Placeholder 2"/>
          <p:cNvSpPr>
            <a:spLocks noGrp="1"/>
          </p:cNvSpPr>
          <p:nvPr>
            <p:ph type="dt" sz="half" idx="10"/>
          </p:nvPr>
        </p:nvSpPr>
        <p:spPr>
          <a:xfrm>
            <a:off x="6335713" y="113072"/>
            <a:ext cx="2133600" cy="182880"/>
          </a:xfrm>
          <a:prstGeom prst="rect">
            <a:avLst/>
          </a:prstGeom>
        </p:spPr>
        <p:txBody>
          <a:bodyPr/>
          <a:lstStyle/>
          <a:p>
            <a:fld id="{5A15206B-1D83-4D1C-88F6-AF9FF1AA2CFD}" type="datetime1">
              <a:rPr lang="en-US" smtClean="0"/>
              <a:t>9/28/2020</a:t>
            </a:fld>
            <a:endParaRPr lang="en-US" dirty="0"/>
          </a:p>
        </p:txBody>
      </p:sp>
      <p:sp>
        <p:nvSpPr>
          <p:cNvPr id="6" name="Slide Number Placeholder 5"/>
          <p:cNvSpPr>
            <a:spLocks noGrp="1"/>
          </p:cNvSpPr>
          <p:nvPr>
            <p:ph type="sldNum" sz="quarter" idx="12"/>
          </p:nvPr>
        </p:nvSpPr>
        <p:spPr>
          <a:xfrm>
            <a:off x="8458200" y="0"/>
            <a:ext cx="685799" cy="30480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76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4478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6" name="Slide Number Placeholder 5"/>
          <p:cNvSpPr>
            <a:spLocks noGrp="1"/>
          </p:cNvSpPr>
          <p:nvPr>
            <p:ph type="sldNum" sz="quarter" idx="4"/>
          </p:nvPr>
        </p:nvSpPr>
        <p:spPr>
          <a:xfrm>
            <a:off x="8469312" y="0"/>
            <a:ext cx="674688" cy="295952"/>
          </a:xfrm>
          <a:prstGeom prst="rect">
            <a:avLst/>
          </a:prstGeom>
        </p:spPr>
        <p:txBody>
          <a:bodyPr vert="horz" lIns="91440" tIns="45720" rIns="91440" bIns="45720" rtlCol="0" anchor="ctr"/>
          <a:lstStyle>
            <a:lvl1pPr algn="r">
              <a:defRPr sz="900">
                <a:solidFill>
                  <a:schemeClr val="bg1"/>
                </a:solidFill>
              </a:defRPr>
            </a:lvl1pPr>
          </a:lstStyle>
          <a:p>
            <a:r>
              <a:rPr lang="en-US" dirty="0" smtClean="0"/>
              <a:t> Slide </a:t>
            </a:r>
            <a:fld id="{200B2350-5261-4F5C-9DF5-EF0D264FC8D2}" type="slidenum">
              <a:rPr lang="en-US" smtClean="0"/>
              <a:pPr/>
              <a:t>‹#›</a:t>
            </a:fld>
            <a:endParaRPr lang="en-US" dirty="0"/>
          </a:p>
        </p:txBody>
      </p:sp>
      <p:sp>
        <p:nvSpPr>
          <p:cNvPr id="9" name="Rectangle 8"/>
          <p:cNvSpPr/>
          <p:nvPr/>
        </p:nvSpPr>
        <p:spPr bwMode="white">
          <a:xfrm>
            <a:off x="-7938" y="6407663"/>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600"/>
        </a:spcBef>
        <a:spcAft>
          <a:spcPts val="600"/>
        </a:spcAft>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spcAft>
          <a:spcPts val="600"/>
        </a:spcAft>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60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60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60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60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youtu.be/tgMz-yemf9o" TargetMode="External"/><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hyperlink" Target="https://youtu.be/ND-EN_YrcD0" TargetMode="External"/><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https://youtu.be/mvC1T1x42T4" TargetMode="External"/><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hyperlink" Target="https://youtu.be/ZS_8p-6XC7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Sustainability- Principles and Practices</a:t>
            </a:r>
            <a:endParaRPr lang="en-US" dirty="0" smtClean="0"/>
          </a:p>
        </p:txBody>
      </p:sp>
      <p:sp>
        <p:nvSpPr>
          <p:cNvPr id="4" name="Text Placeholder 3"/>
          <p:cNvSpPr>
            <a:spLocks noGrp="1"/>
          </p:cNvSpPr>
          <p:nvPr>
            <p:ph type="body" sz="quarter" idx="14"/>
          </p:nvPr>
        </p:nvSpPr>
        <p:spPr/>
        <p:txBody>
          <a:bodyPr/>
          <a:lstStyle/>
          <a:p>
            <a:r>
              <a:rPr lang="en-US" b="1" dirty="0" smtClean="0"/>
              <a:t>Chapter 16 </a:t>
            </a:r>
            <a:endParaRPr lang="en-US" b="1" dirty="0"/>
          </a:p>
        </p:txBody>
      </p:sp>
      <p:sp>
        <p:nvSpPr>
          <p:cNvPr id="5" name="Text Placeholder 4"/>
          <p:cNvSpPr>
            <a:spLocks noGrp="1"/>
          </p:cNvSpPr>
          <p:nvPr>
            <p:ph type="body" sz="quarter" idx="15"/>
          </p:nvPr>
        </p:nvSpPr>
        <p:spPr/>
        <p:txBody>
          <a:bodyPr/>
          <a:lstStyle/>
          <a:p>
            <a:r>
              <a:rPr lang="en-US" sz="3200" b="1" smtClean="0"/>
              <a:t>Getting to </a:t>
            </a:r>
            <a:r>
              <a:rPr lang="en-US" sz="3200" b="1" dirty="0" smtClean="0"/>
              <a:t>Zero Waste</a:t>
            </a:r>
          </a:p>
        </p:txBody>
      </p:sp>
      <p:sp>
        <p:nvSpPr>
          <p:cNvPr id="8" name="Text Placeholder 7"/>
          <p:cNvSpPr>
            <a:spLocks noGrp="1"/>
          </p:cNvSpPr>
          <p:nvPr>
            <p:ph type="body" sz="quarter" idx="13"/>
          </p:nvPr>
        </p:nvSpPr>
        <p:spPr/>
        <p:txBody>
          <a:bodyPr/>
          <a:lstStyle/>
          <a:p>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368" y="1685968"/>
            <a:ext cx="3991232" cy="3991232"/>
          </a:xfrm>
          <a:prstGeom prst="rect">
            <a:avLst/>
          </a:prstGeom>
        </p:spPr>
      </p:pic>
      <p:sp>
        <p:nvSpPr>
          <p:cNvPr id="3" name="Slide Number Placeholder 2"/>
          <p:cNvSpPr>
            <a:spLocks noGrp="1"/>
          </p:cNvSpPr>
          <p:nvPr>
            <p:ph type="sldNum" sz="quarter" idx="12"/>
          </p:nvPr>
        </p:nvSpPr>
        <p:spPr/>
        <p:txBody>
          <a:bodyPr/>
          <a:lstStyle/>
          <a:p>
            <a:fld id="{200B2350-5261-4F5C-9DF5-EF0D264FC8D2}" type="slidenum">
              <a:rPr lang="en-US" smtClean="0"/>
              <a:pPr/>
              <a:t>1</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ZERO WASTE </a:t>
            </a:r>
            <a:r>
              <a:rPr lang="en-US" dirty="0" smtClean="0"/>
              <a:t>STRATEGY 3.</a:t>
            </a:r>
            <a:endParaRPr lang="en-US" dirty="0"/>
          </a:p>
        </p:txBody>
      </p:sp>
      <p:sp>
        <p:nvSpPr>
          <p:cNvPr id="3" name="Content Placeholder 2"/>
          <p:cNvSpPr>
            <a:spLocks noGrp="1"/>
          </p:cNvSpPr>
          <p:nvPr>
            <p:ph idx="1"/>
          </p:nvPr>
        </p:nvSpPr>
        <p:spPr/>
        <p:txBody>
          <a:bodyPr/>
          <a:lstStyle/>
          <a:p>
            <a:r>
              <a:rPr lang="en-US" b="1" dirty="0" smtClean="0"/>
              <a:t>Provide More Depth To </a:t>
            </a:r>
          </a:p>
          <a:p>
            <a:pPr lvl="1"/>
            <a:r>
              <a:rPr lang="en-US" dirty="0" smtClean="0"/>
              <a:t>Recognized </a:t>
            </a:r>
            <a:r>
              <a:rPr lang="en-US" dirty="0"/>
              <a:t>3Rs (Reduce, Reuse, Recycle</a:t>
            </a:r>
            <a:r>
              <a:rPr lang="en-US" dirty="0" smtClean="0"/>
              <a:t>)</a:t>
            </a:r>
          </a:p>
          <a:p>
            <a:pPr lvl="1"/>
            <a:r>
              <a:rPr lang="en-US" dirty="0" smtClean="0"/>
              <a:t>Encourage </a:t>
            </a:r>
            <a:r>
              <a:rPr lang="en-US" dirty="0"/>
              <a:t>policy, activity and </a:t>
            </a:r>
            <a:r>
              <a:rPr lang="en-US" dirty="0" smtClean="0"/>
              <a:t>investment</a:t>
            </a:r>
          </a:p>
          <a:p>
            <a:pPr lvl="1"/>
            <a:r>
              <a:rPr lang="en-US" dirty="0" smtClean="0"/>
              <a:t>Top </a:t>
            </a:r>
            <a:r>
              <a:rPr lang="en-US" dirty="0"/>
              <a:t>of </a:t>
            </a:r>
            <a:r>
              <a:rPr lang="en-US" dirty="0" smtClean="0"/>
              <a:t>hierarchy</a:t>
            </a:r>
          </a:p>
          <a:p>
            <a:pPr lvl="1"/>
            <a:r>
              <a:rPr lang="en-US" dirty="0" smtClean="0"/>
              <a:t>Provide guide </a:t>
            </a:r>
            <a:r>
              <a:rPr lang="en-US" dirty="0"/>
              <a:t>to develop systems or products </a:t>
            </a:r>
            <a:endParaRPr lang="en-US" dirty="0" smtClean="0"/>
          </a:p>
          <a:p>
            <a:pPr lvl="1"/>
            <a:r>
              <a:rPr lang="en-US" dirty="0" smtClean="0"/>
              <a:t>Move closer </a:t>
            </a:r>
            <a:r>
              <a:rPr lang="en-US" dirty="0"/>
              <a:t>to Zero </a:t>
            </a:r>
            <a:r>
              <a:rPr lang="en-US" dirty="0" smtClean="0"/>
              <a:t>Waste</a:t>
            </a:r>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10</a:t>
            </a:fld>
            <a:endParaRPr lang="en-US" dirty="0"/>
          </a:p>
        </p:txBody>
      </p:sp>
    </p:spTree>
    <p:extLst>
      <p:ext uri="{BB962C8B-B14F-4D97-AF65-F5344CB8AC3E}">
        <p14:creationId xmlns:p14="http://schemas.microsoft.com/office/powerpoint/2010/main" val="2297316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ZERO WASTE </a:t>
            </a:r>
            <a:r>
              <a:rPr lang="en-US" dirty="0" smtClean="0"/>
              <a:t>STRATEGY 4.</a:t>
            </a:r>
            <a:endParaRPr lang="en-US" dirty="0"/>
          </a:p>
        </p:txBody>
      </p:sp>
      <p:sp>
        <p:nvSpPr>
          <p:cNvPr id="3" name="Content Placeholder 2"/>
          <p:cNvSpPr>
            <a:spLocks noGrp="1"/>
          </p:cNvSpPr>
          <p:nvPr>
            <p:ph idx="1"/>
          </p:nvPr>
        </p:nvSpPr>
        <p:spPr/>
        <p:txBody>
          <a:bodyPr/>
          <a:lstStyle/>
          <a:p>
            <a:r>
              <a:rPr lang="en-US" b="1" dirty="0"/>
              <a:t>Raw Materials</a:t>
            </a:r>
          </a:p>
          <a:p>
            <a:pPr lvl="1"/>
            <a:r>
              <a:rPr lang="en-US" dirty="0" smtClean="0"/>
              <a:t>Most </a:t>
            </a:r>
            <a:r>
              <a:rPr lang="en-US" dirty="0"/>
              <a:t>effective way to reduce </a:t>
            </a:r>
            <a:r>
              <a:rPr lang="en-US" dirty="0" smtClean="0"/>
              <a:t>waste</a:t>
            </a:r>
          </a:p>
          <a:p>
            <a:pPr lvl="1"/>
            <a:r>
              <a:rPr lang="en-US" dirty="0" smtClean="0"/>
              <a:t>Not </a:t>
            </a:r>
            <a:r>
              <a:rPr lang="en-US" dirty="0"/>
              <a:t>generate it in </a:t>
            </a:r>
            <a:r>
              <a:rPr lang="en-US" dirty="0" smtClean="0"/>
              <a:t>first place</a:t>
            </a:r>
          </a:p>
          <a:p>
            <a:pPr lvl="2"/>
            <a:r>
              <a:rPr lang="en-US" dirty="0" smtClean="0"/>
              <a:t>New </a:t>
            </a:r>
            <a:r>
              <a:rPr lang="en-US" dirty="0"/>
              <a:t>product requires materials and </a:t>
            </a:r>
            <a:r>
              <a:rPr lang="en-US" dirty="0" smtClean="0"/>
              <a:t>energy</a:t>
            </a:r>
          </a:p>
          <a:p>
            <a:pPr lvl="2"/>
            <a:r>
              <a:rPr lang="en-US" dirty="0" smtClean="0"/>
              <a:t>Raw </a:t>
            </a:r>
            <a:r>
              <a:rPr lang="en-US" dirty="0"/>
              <a:t>materials must be extracted from </a:t>
            </a:r>
            <a:r>
              <a:rPr lang="en-US" dirty="0" smtClean="0"/>
              <a:t>earth</a:t>
            </a:r>
          </a:p>
          <a:p>
            <a:pPr lvl="2"/>
            <a:r>
              <a:rPr lang="en-US" dirty="0" smtClean="0"/>
              <a:t>Product </a:t>
            </a:r>
            <a:r>
              <a:rPr lang="en-US" dirty="0"/>
              <a:t>must be fabricated then transported to </a:t>
            </a:r>
            <a:r>
              <a:rPr lang="en-US" dirty="0" smtClean="0"/>
              <a:t>consumer</a:t>
            </a:r>
          </a:p>
          <a:p>
            <a:pPr lvl="2"/>
            <a:r>
              <a:rPr lang="en-US" dirty="0" smtClean="0"/>
              <a:t>Reduction </a:t>
            </a:r>
            <a:r>
              <a:rPr lang="en-US" dirty="0"/>
              <a:t>and reuse are </a:t>
            </a:r>
            <a:r>
              <a:rPr lang="en-US" dirty="0" smtClean="0"/>
              <a:t>most </a:t>
            </a:r>
            <a:r>
              <a:rPr lang="en-US" dirty="0"/>
              <a:t>effective ways </a:t>
            </a:r>
            <a:endParaRPr lang="en-US" dirty="0" smtClean="0"/>
          </a:p>
          <a:p>
            <a:pPr lvl="2"/>
            <a:r>
              <a:rPr lang="en-US" dirty="0" smtClean="0"/>
              <a:t>Save </a:t>
            </a:r>
            <a:r>
              <a:rPr lang="en-US" dirty="0"/>
              <a:t>natural resources protect the environment </a:t>
            </a:r>
          </a:p>
        </p:txBody>
      </p:sp>
      <p:sp>
        <p:nvSpPr>
          <p:cNvPr id="4" name="Slide Number Placeholder 3"/>
          <p:cNvSpPr>
            <a:spLocks noGrp="1"/>
          </p:cNvSpPr>
          <p:nvPr>
            <p:ph type="sldNum" sz="quarter" idx="12"/>
          </p:nvPr>
        </p:nvSpPr>
        <p:spPr/>
        <p:txBody>
          <a:bodyPr/>
          <a:lstStyle/>
          <a:p>
            <a:fld id="{200B2350-5261-4F5C-9DF5-EF0D264FC8D2}" type="slidenum">
              <a:rPr lang="en-US" smtClean="0"/>
              <a:pPr/>
              <a:t>11</a:t>
            </a:fld>
            <a:endParaRPr lang="en-US" dirty="0"/>
          </a:p>
        </p:txBody>
      </p:sp>
    </p:spTree>
    <p:extLst>
      <p:ext uri="{BB962C8B-B14F-4D97-AF65-F5344CB8AC3E}">
        <p14:creationId xmlns:p14="http://schemas.microsoft.com/office/powerpoint/2010/main" val="55164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ZERO WASTE </a:t>
            </a:r>
            <a:r>
              <a:rPr lang="en-US" dirty="0" smtClean="0"/>
              <a:t>STRATEGY 5.</a:t>
            </a:r>
            <a:endParaRPr lang="en-US" dirty="0"/>
          </a:p>
        </p:txBody>
      </p:sp>
      <p:sp>
        <p:nvSpPr>
          <p:cNvPr id="3" name="Content Placeholder 2"/>
          <p:cNvSpPr>
            <a:spLocks noGrp="1"/>
          </p:cNvSpPr>
          <p:nvPr>
            <p:ph idx="1"/>
          </p:nvPr>
        </p:nvSpPr>
        <p:spPr>
          <a:xfrm>
            <a:off x="457200" y="1447800"/>
            <a:ext cx="8610600" cy="4111399"/>
          </a:xfrm>
        </p:spPr>
        <p:txBody>
          <a:bodyPr/>
          <a:lstStyle/>
          <a:p>
            <a:r>
              <a:rPr lang="en-US" b="1" dirty="0"/>
              <a:t>F</a:t>
            </a:r>
            <a:r>
              <a:rPr lang="en-US" b="1" dirty="0" smtClean="0"/>
              <a:t>ourth </a:t>
            </a:r>
            <a:r>
              <a:rPr lang="en-US" b="1" dirty="0"/>
              <a:t>R</a:t>
            </a:r>
          </a:p>
          <a:p>
            <a:pPr lvl="1"/>
            <a:r>
              <a:rPr lang="en-US" dirty="0" smtClean="0"/>
              <a:t>4th </a:t>
            </a:r>
            <a:r>
              <a:rPr lang="en-US" dirty="0"/>
              <a:t>R (recovery) prior to disposal was </a:t>
            </a:r>
            <a:r>
              <a:rPr lang="en-US" dirty="0" smtClean="0"/>
              <a:t>good</a:t>
            </a:r>
          </a:p>
          <a:p>
            <a:pPr lvl="2"/>
            <a:r>
              <a:rPr lang="en-US" dirty="0" smtClean="0"/>
              <a:t>Focused </a:t>
            </a:r>
            <a:r>
              <a:rPr lang="en-US" dirty="0"/>
              <a:t>on </a:t>
            </a:r>
            <a:r>
              <a:rPr lang="en-US" dirty="0" smtClean="0"/>
              <a:t>4th </a:t>
            </a:r>
            <a:r>
              <a:rPr lang="en-US" dirty="0"/>
              <a:t>R instead of </a:t>
            </a:r>
            <a:r>
              <a:rPr lang="en-US" dirty="0" smtClean="0"/>
              <a:t>top </a:t>
            </a:r>
            <a:r>
              <a:rPr lang="en-US" dirty="0"/>
              <a:t>of </a:t>
            </a:r>
            <a:r>
              <a:rPr lang="en-US" dirty="0" smtClean="0"/>
              <a:t>hierarchy </a:t>
            </a:r>
          </a:p>
          <a:p>
            <a:pPr lvl="3"/>
            <a:r>
              <a:rPr lang="en-US" dirty="0" smtClean="0"/>
              <a:t>Resulting </a:t>
            </a:r>
            <a:r>
              <a:rPr lang="en-US" dirty="0"/>
              <a:t>in costly systems designed to destroy </a:t>
            </a:r>
            <a:r>
              <a:rPr lang="en-US" dirty="0" smtClean="0"/>
              <a:t>materials</a:t>
            </a:r>
          </a:p>
          <a:p>
            <a:pPr lvl="3"/>
            <a:r>
              <a:rPr lang="en-US" dirty="0" smtClean="0"/>
              <a:t>Instead </a:t>
            </a:r>
            <a:r>
              <a:rPr lang="en-US" dirty="0"/>
              <a:t>of systems designed to reduce environmental </a:t>
            </a:r>
            <a:r>
              <a:rPr lang="en-US" dirty="0" smtClean="0"/>
              <a:t>waste</a:t>
            </a:r>
          </a:p>
          <a:p>
            <a:pPr lvl="3"/>
            <a:r>
              <a:rPr lang="en-US" sz="2000" b="1" dirty="0" smtClean="0">
                <a:solidFill>
                  <a:srgbClr val="00B050"/>
                </a:solidFill>
              </a:rPr>
              <a:t>3 R Focus </a:t>
            </a:r>
          </a:p>
          <a:p>
            <a:pPr lvl="4"/>
            <a:r>
              <a:rPr lang="en-US" sz="2000" dirty="0" smtClean="0"/>
              <a:t>Zero </a:t>
            </a:r>
            <a:r>
              <a:rPr lang="en-US" sz="2000" dirty="0"/>
              <a:t>Waste Canada </a:t>
            </a:r>
            <a:endParaRPr lang="en-US" sz="2000" dirty="0" smtClean="0"/>
          </a:p>
          <a:p>
            <a:pPr lvl="4"/>
            <a:r>
              <a:rPr lang="en-US" sz="2000" dirty="0" smtClean="0"/>
              <a:t>Zero </a:t>
            </a:r>
            <a:r>
              <a:rPr lang="en-US" sz="2000" dirty="0"/>
              <a:t>Waste International Alliance </a:t>
            </a:r>
            <a:endParaRPr lang="en-US" sz="2000" dirty="0" smtClean="0"/>
          </a:p>
          <a:p>
            <a:pPr lvl="5"/>
            <a:r>
              <a:rPr lang="en-US" sz="2000" b="1" dirty="0" smtClean="0">
                <a:solidFill>
                  <a:srgbClr val="00B050"/>
                </a:solidFill>
              </a:rPr>
              <a:t>Focuses </a:t>
            </a:r>
            <a:r>
              <a:rPr lang="en-US" sz="2000" b="1" dirty="0">
                <a:solidFill>
                  <a:srgbClr val="00B050"/>
                </a:solidFill>
              </a:rPr>
              <a:t>on </a:t>
            </a:r>
            <a:r>
              <a:rPr lang="en-US" sz="2000" b="1" dirty="0" smtClean="0">
                <a:solidFill>
                  <a:srgbClr val="00B050"/>
                </a:solidFill>
              </a:rPr>
              <a:t>first </a:t>
            </a:r>
            <a:r>
              <a:rPr lang="en-US" sz="2000" b="1" dirty="0">
                <a:solidFill>
                  <a:srgbClr val="00B050"/>
                </a:solidFill>
              </a:rPr>
              <a:t>3Rs; Reduce, Reuse </a:t>
            </a:r>
            <a:r>
              <a:rPr lang="en-US" sz="2000" b="1" dirty="0" smtClean="0">
                <a:solidFill>
                  <a:srgbClr val="00B050"/>
                </a:solidFill>
              </a:rPr>
              <a:t>&amp; Recycle</a:t>
            </a:r>
            <a:r>
              <a:rPr lang="en-US" dirty="0" smtClean="0"/>
              <a:t> </a:t>
            </a:r>
            <a:endParaRPr lang="en-US" dirty="0"/>
          </a:p>
          <a:p>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12</a:t>
            </a:fld>
            <a:endParaRPr lang="en-US" dirty="0"/>
          </a:p>
        </p:txBody>
      </p:sp>
      <p:pic>
        <p:nvPicPr>
          <p:cNvPr id="5" name="Picture 4"/>
          <p:cNvPicPr>
            <a:picLocks noChangeAspect="1"/>
          </p:cNvPicPr>
          <p:nvPr/>
        </p:nvPicPr>
        <p:blipFill>
          <a:blip r:embed="rId2"/>
          <a:stretch>
            <a:fillRect/>
          </a:stretch>
        </p:blipFill>
        <p:spPr>
          <a:xfrm>
            <a:off x="381000" y="5559199"/>
            <a:ext cx="823031" cy="829128"/>
          </a:xfrm>
          <a:prstGeom prst="rect">
            <a:avLst/>
          </a:prstGeom>
        </p:spPr>
      </p:pic>
      <p:sp>
        <p:nvSpPr>
          <p:cNvPr id="6" name="Rectangle 5"/>
          <p:cNvSpPr/>
          <p:nvPr/>
        </p:nvSpPr>
        <p:spPr>
          <a:xfrm>
            <a:off x="1183635" y="5635323"/>
            <a:ext cx="3578865" cy="369332"/>
          </a:xfrm>
          <a:prstGeom prst="rect">
            <a:avLst/>
          </a:prstGeom>
        </p:spPr>
        <p:txBody>
          <a:bodyPr wrap="none">
            <a:spAutoFit/>
          </a:bodyPr>
          <a:lstStyle/>
          <a:p>
            <a:r>
              <a:rPr lang="en-US" b="1" dirty="0">
                <a:solidFill>
                  <a:srgbClr val="E09900"/>
                </a:solidFill>
                <a:latin typeface="Arial" panose="020B0604020202020204" pitchFamily="34" charset="0"/>
                <a:hlinkClick r:id="rId3"/>
              </a:rPr>
              <a:t>For the Corporate World: 58:03</a:t>
            </a:r>
            <a:endParaRPr lang="en-US" dirty="0"/>
          </a:p>
        </p:txBody>
      </p:sp>
    </p:spTree>
    <p:extLst>
      <p:ext uri="{BB962C8B-B14F-4D97-AF65-F5344CB8AC3E}">
        <p14:creationId xmlns:p14="http://schemas.microsoft.com/office/powerpoint/2010/main" val="1911322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ZERO WASTE </a:t>
            </a:r>
            <a:r>
              <a:rPr lang="en-US" dirty="0" smtClean="0"/>
              <a:t>STRATEGY 6.</a:t>
            </a:r>
            <a:endParaRPr lang="en-US" dirty="0"/>
          </a:p>
        </p:txBody>
      </p:sp>
      <p:sp>
        <p:nvSpPr>
          <p:cNvPr id="3" name="Content Placeholder 2"/>
          <p:cNvSpPr>
            <a:spLocks noGrp="1"/>
          </p:cNvSpPr>
          <p:nvPr>
            <p:ph idx="1"/>
          </p:nvPr>
        </p:nvSpPr>
        <p:spPr>
          <a:xfrm>
            <a:off x="457200" y="1447800"/>
            <a:ext cx="8534400" cy="4525963"/>
          </a:xfrm>
        </p:spPr>
        <p:txBody>
          <a:bodyPr/>
          <a:lstStyle/>
          <a:p>
            <a:r>
              <a:rPr lang="en-US" b="1" dirty="0">
                <a:solidFill>
                  <a:srgbClr val="00B050"/>
                </a:solidFill>
              </a:rPr>
              <a:t>Reverse Logistics</a:t>
            </a:r>
          </a:p>
          <a:p>
            <a:pPr lvl="1"/>
            <a:r>
              <a:rPr lang="en-US" dirty="0" smtClean="0"/>
              <a:t>Zero </a:t>
            </a:r>
            <a:r>
              <a:rPr lang="en-US" dirty="0"/>
              <a:t>waste is not based in waste management limitations </a:t>
            </a:r>
            <a:endParaRPr lang="en-US" dirty="0" smtClean="0"/>
          </a:p>
          <a:p>
            <a:pPr lvl="1"/>
            <a:r>
              <a:rPr lang="en-US" dirty="0"/>
              <a:t>R</a:t>
            </a:r>
            <a:r>
              <a:rPr lang="en-US" dirty="0" smtClean="0"/>
              <a:t>equires </a:t>
            </a:r>
            <a:r>
              <a:rPr lang="en-US" dirty="0"/>
              <a:t>that we maximize our existing reuse efforts </a:t>
            </a:r>
            <a:endParaRPr lang="en-US" dirty="0" smtClean="0"/>
          </a:p>
          <a:p>
            <a:pPr lvl="1"/>
            <a:r>
              <a:rPr lang="en-US" dirty="0" smtClean="0"/>
              <a:t>While </a:t>
            </a:r>
            <a:r>
              <a:rPr lang="en-US" dirty="0"/>
              <a:t>creating and applying new methods </a:t>
            </a:r>
            <a:endParaRPr lang="en-US" dirty="0" smtClean="0"/>
          </a:p>
          <a:p>
            <a:pPr lvl="1"/>
            <a:r>
              <a:rPr lang="en-US" dirty="0" smtClean="0"/>
              <a:t>Minimize </a:t>
            </a:r>
            <a:r>
              <a:rPr lang="en-US" dirty="0"/>
              <a:t>and eliminate destructive methods </a:t>
            </a:r>
            <a:endParaRPr lang="en-US" dirty="0" smtClean="0"/>
          </a:p>
          <a:p>
            <a:pPr lvl="1"/>
            <a:r>
              <a:rPr lang="en-US" dirty="0"/>
              <a:t>M</a:t>
            </a:r>
            <a:r>
              <a:rPr lang="en-US" dirty="0" smtClean="0"/>
              <a:t>ake </a:t>
            </a:r>
            <a:r>
              <a:rPr lang="en-US" dirty="0"/>
              <a:t>sure that products are designed to be repaired, </a:t>
            </a:r>
            <a:endParaRPr lang="en-US" dirty="0" smtClean="0"/>
          </a:p>
          <a:p>
            <a:pPr lvl="1"/>
            <a:r>
              <a:rPr lang="en-US" dirty="0" smtClean="0"/>
              <a:t>Refurbished</a:t>
            </a:r>
            <a:r>
              <a:rPr lang="en-US" dirty="0"/>
              <a:t>, re-manufactured and generally reused</a:t>
            </a:r>
          </a:p>
          <a:p>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13</a:t>
            </a:fld>
            <a:endParaRPr lang="en-US" dirty="0"/>
          </a:p>
        </p:txBody>
      </p:sp>
    </p:spTree>
    <p:extLst>
      <p:ext uri="{BB962C8B-B14F-4D97-AF65-F5344CB8AC3E}">
        <p14:creationId xmlns:p14="http://schemas.microsoft.com/office/powerpoint/2010/main" val="2926343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15372"/>
            <a:ext cx="8839200" cy="1097280"/>
          </a:xfrm>
        </p:spPr>
        <p:txBody>
          <a:bodyPr/>
          <a:lstStyle/>
          <a:p>
            <a:r>
              <a:rPr lang="en-US" sz="3200" dirty="0"/>
              <a:t>FIGURE 16-4 Any process after the product sale involves reverse logistics </a:t>
            </a:r>
          </a:p>
        </p:txBody>
      </p:sp>
      <p:pic>
        <p:nvPicPr>
          <p:cNvPr id="5" name="Content Placeholder 4"/>
          <p:cNvPicPr>
            <a:picLocks noGrp="1" noChangeAspect="1"/>
          </p:cNvPicPr>
          <p:nvPr>
            <p:ph idx="1"/>
          </p:nvPr>
        </p:nvPicPr>
        <p:blipFill>
          <a:blip r:embed="rId2"/>
          <a:stretch>
            <a:fillRect/>
          </a:stretch>
        </p:blipFill>
        <p:spPr>
          <a:xfrm>
            <a:off x="1752600" y="1447800"/>
            <a:ext cx="5444094" cy="4949177"/>
          </a:xfrm>
          <a:prstGeom prst="rect">
            <a:avLst/>
          </a:prstGeom>
        </p:spPr>
      </p:pic>
      <p:sp>
        <p:nvSpPr>
          <p:cNvPr id="4" name="Slide Number Placeholder 3"/>
          <p:cNvSpPr>
            <a:spLocks noGrp="1"/>
          </p:cNvSpPr>
          <p:nvPr>
            <p:ph type="sldNum" sz="quarter" idx="12"/>
          </p:nvPr>
        </p:nvSpPr>
        <p:spPr/>
        <p:txBody>
          <a:bodyPr/>
          <a:lstStyle/>
          <a:p>
            <a:fld id="{200B2350-5261-4F5C-9DF5-EF0D264FC8D2}" type="slidenum">
              <a:rPr lang="en-US" smtClean="0"/>
              <a:pPr/>
              <a:t>14</a:t>
            </a:fld>
            <a:endParaRPr lang="en-US" dirty="0"/>
          </a:p>
        </p:txBody>
      </p:sp>
    </p:spTree>
    <p:extLst>
      <p:ext uri="{BB962C8B-B14F-4D97-AF65-F5344CB8AC3E}">
        <p14:creationId xmlns:p14="http://schemas.microsoft.com/office/powerpoint/2010/main" val="2488867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15372"/>
            <a:ext cx="8229600" cy="1097280"/>
          </a:xfrm>
        </p:spPr>
        <p:txBody>
          <a:bodyPr/>
          <a:lstStyle/>
          <a:p>
            <a:r>
              <a:rPr lang="en-US" sz="3200" dirty="0" smtClean="0"/>
              <a:t>QUESTION </a:t>
            </a:r>
            <a:r>
              <a:rPr lang="en-US" sz="3200" dirty="0" smtClean="0"/>
              <a:t>2: </a:t>
            </a:r>
            <a:endParaRPr lang="en-US" dirty="0">
              <a:solidFill>
                <a:srgbClr val="F8F9D3"/>
              </a:solidFill>
            </a:endParaRPr>
          </a:p>
        </p:txBody>
      </p:sp>
      <p:sp>
        <p:nvSpPr>
          <p:cNvPr id="3" name="Rectangle 2"/>
          <p:cNvSpPr/>
          <p:nvPr/>
        </p:nvSpPr>
        <p:spPr>
          <a:xfrm>
            <a:off x="196678" y="1447800"/>
            <a:ext cx="8750643" cy="3970318"/>
          </a:xfrm>
          <a:prstGeom prst="rect">
            <a:avLst/>
          </a:prstGeom>
        </p:spPr>
        <p:txBody>
          <a:bodyPr wrap="square">
            <a:spAutoFit/>
          </a:bodyPr>
          <a:lstStyle/>
          <a:p>
            <a:r>
              <a:rPr lang="en-US" sz="3600" dirty="0" smtClean="0">
                <a:solidFill>
                  <a:srgbClr val="000000"/>
                </a:solidFill>
              </a:rPr>
              <a:t>Which </a:t>
            </a:r>
            <a:r>
              <a:rPr lang="en-US" sz="3600" dirty="0">
                <a:solidFill>
                  <a:srgbClr val="000000"/>
                </a:solidFill>
              </a:rPr>
              <a:t>of these is a thinking that encourages the redesign of resource life cycles so that all products are reused. ?</a:t>
            </a:r>
          </a:p>
          <a:p>
            <a:r>
              <a:rPr lang="en-US" sz="3600" dirty="0">
                <a:solidFill>
                  <a:srgbClr val="000000"/>
                </a:solidFill>
              </a:rPr>
              <a:t>a.	Zero Waste </a:t>
            </a:r>
            <a:r>
              <a:rPr lang="en-US" sz="3600" dirty="0" smtClean="0">
                <a:solidFill>
                  <a:srgbClr val="000000"/>
                </a:solidFill>
              </a:rPr>
              <a:t>Strategy</a:t>
            </a:r>
            <a:endParaRPr lang="en-US" sz="3600" dirty="0">
              <a:solidFill>
                <a:srgbClr val="000000"/>
              </a:solidFill>
            </a:endParaRPr>
          </a:p>
          <a:p>
            <a:r>
              <a:rPr lang="en-US" sz="3600" dirty="0">
                <a:solidFill>
                  <a:srgbClr val="000000"/>
                </a:solidFill>
              </a:rPr>
              <a:t>b.	Sustainability </a:t>
            </a:r>
          </a:p>
          <a:p>
            <a:r>
              <a:rPr lang="en-US" sz="3600" dirty="0">
                <a:solidFill>
                  <a:srgbClr val="000000"/>
                </a:solidFill>
              </a:rPr>
              <a:t>c.	Zero Waste Hierarchy</a:t>
            </a:r>
          </a:p>
          <a:p>
            <a:r>
              <a:rPr lang="en-US" sz="3600" dirty="0">
                <a:solidFill>
                  <a:srgbClr val="000000"/>
                </a:solidFill>
              </a:rPr>
              <a:t>d.	Deconstruction</a:t>
            </a:r>
          </a:p>
        </p:txBody>
      </p:sp>
      <p:sp>
        <p:nvSpPr>
          <p:cNvPr id="4" name="Slide Number Placeholder 3"/>
          <p:cNvSpPr>
            <a:spLocks noGrp="1"/>
          </p:cNvSpPr>
          <p:nvPr>
            <p:ph type="sldNum" sz="quarter" idx="12"/>
          </p:nvPr>
        </p:nvSpPr>
        <p:spPr>
          <a:xfrm>
            <a:off x="8469312" y="0"/>
            <a:ext cx="674688" cy="295952"/>
          </a:xfrm>
        </p:spPr>
        <p:txBody>
          <a:bodyPr/>
          <a:lstStyle/>
          <a:p>
            <a:fld id="{200B2350-5261-4F5C-9DF5-EF0D264FC8D2}" type="slidenum">
              <a:rPr lang="en-US" smtClean="0"/>
              <a:pPr/>
              <a:t>15</a:t>
            </a:fld>
            <a:endParaRPr lang="en-US" dirty="0"/>
          </a:p>
        </p:txBody>
      </p:sp>
    </p:spTree>
    <p:extLst>
      <p:ext uri="{BB962C8B-B14F-4D97-AF65-F5344CB8AC3E}">
        <p14:creationId xmlns:p14="http://schemas.microsoft.com/office/powerpoint/2010/main" val="1317908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15372"/>
            <a:ext cx="8229600" cy="1097280"/>
          </a:xfrm>
        </p:spPr>
        <p:txBody>
          <a:bodyPr/>
          <a:lstStyle/>
          <a:p>
            <a:r>
              <a:rPr lang="en-US" sz="3200" dirty="0" smtClean="0"/>
              <a:t>ANSWER </a:t>
            </a:r>
            <a:r>
              <a:rPr lang="en-US" sz="3200" dirty="0" smtClean="0"/>
              <a:t>2:</a:t>
            </a:r>
            <a:endParaRPr lang="en-US" sz="3200" dirty="0">
              <a:solidFill>
                <a:srgbClr val="F8F9D3"/>
              </a:solidFill>
            </a:endParaRPr>
          </a:p>
        </p:txBody>
      </p:sp>
      <p:sp>
        <p:nvSpPr>
          <p:cNvPr id="6" name="Rectangle 5"/>
          <p:cNvSpPr/>
          <p:nvPr/>
        </p:nvSpPr>
        <p:spPr>
          <a:xfrm>
            <a:off x="436605" y="1859280"/>
            <a:ext cx="8534400" cy="707886"/>
          </a:xfrm>
          <a:prstGeom prst="rect">
            <a:avLst/>
          </a:prstGeom>
        </p:spPr>
        <p:txBody>
          <a:bodyPr wrap="square">
            <a:spAutoFit/>
          </a:bodyPr>
          <a:lstStyle/>
          <a:p>
            <a:r>
              <a:rPr lang="en-US" sz="4000" dirty="0">
                <a:solidFill>
                  <a:srgbClr val="000000"/>
                </a:solidFill>
              </a:rPr>
              <a:t>Zero Waste Strategy</a:t>
            </a:r>
            <a:endParaRPr lang="en-US" sz="4000" dirty="0">
              <a:solidFill>
                <a:srgbClr val="000000"/>
              </a:solidFill>
            </a:endParaRPr>
          </a:p>
        </p:txBody>
      </p:sp>
      <p:sp>
        <p:nvSpPr>
          <p:cNvPr id="3" name="Slide Number Placeholder 2"/>
          <p:cNvSpPr>
            <a:spLocks noGrp="1"/>
          </p:cNvSpPr>
          <p:nvPr>
            <p:ph type="sldNum" sz="quarter" idx="12"/>
          </p:nvPr>
        </p:nvSpPr>
        <p:spPr>
          <a:xfrm>
            <a:off x="8469312" y="0"/>
            <a:ext cx="674688" cy="295952"/>
          </a:xfrm>
        </p:spPr>
        <p:txBody>
          <a:bodyPr/>
          <a:lstStyle/>
          <a:p>
            <a:fld id="{200B2350-5261-4F5C-9DF5-EF0D264FC8D2}" type="slidenum">
              <a:rPr lang="en-US" smtClean="0"/>
              <a:pPr/>
              <a:t>16</a:t>
            </a:fld>
            <a:endParaRPr lang="en-US" dirty="0"/>
          </a:p>
        </p:txBody>
      </p:sp>
    </p:spTree>
    <p:extLst>
      <p:ext uri="{BB962C8B-B14F-4D97-AF65-F5344CB8AC3E}">
        <p14:creationId xmlns:p14="http://schemas.microsoft.com/office/powerpoint/2010/main" val="1025557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ZERO WASTE STRATEGY </a:t>
            </a:r>
            <a:r>
              <a:rPr lang="en-US" dirty="0" smtClean="0"/>
              <a:t>7.</a:t>
            </a:r>
            <a:endParaRPr lang="en-US" dirty="0"/>
          </a:p>
        </p:txBody>
      </p:sp>
      <p:sp>
        <p:nvSpPr>
          <p:cNvPr id="3" name="Content Placeholder 2"/>
          <p:cNvSpPr>
            <a:spLocks noGrp="1"/>
          </p:cNvSpPr>
          <p:nvPr>
            <p:ph idx="1"/>
          </p:nvPr>
        </p:nvSpPr>
        <p:spPr>
          <a:xfrm>
            <a:off x="457200" y="1447800"/>
            <a:ext cx="8686800" cy="4525963"/>
          </a:xfrm>
        </p:spPr>
        <p:txBody>
          <a:bodyPr/>
          <a:lstStyle/>
          <a:p>
            <a:r>
              <a:rPr lang="en-US" b="1" dirty="0" smtClean="0"/>
              <a:t>Zero Waste Strategy Applied To</a:t>
            </a:r>
          </a:p>
          <a:p>
            <a:pPr lvl="1"/>
            <a:r>
              <a:rPr lang="en-US" dirty="0" smtClean="0"/>
              <a:t>Businesses</a:t>
            </a:r>
            <a:r>
              <a:rPr lang="en-US" dirty="0"/>
              <a:t>, communities, </a:t>
            </a:r>
            <a:r>
              <a:rPr lang="en-US" dirty="0" smtClean="0"/>
              <a:t>industry, </a:t>
            </a:r>
            <a:r>
              <a:rPr lang="en-US" dirty="0"/>
              <a:t>schools and </a:t>
            </a:r>
            <a:r>
              <a:rPr lang="en-US" dirty="0" smtClean="0"/>
              <a:t>homes:</a:t>
            </a:r>
            <a:endParaRPr lang="en-US" dirty="0"/>
          </a:p>
          <a:p>
            <a:pPr marL="1371600" lvl="2" indent="-457200">
              <a:buFont typeface="+mj-lt"/>
              <a:buAutoNum type="arabicPeriod"/>
            </a:pPr>
            <a:r>
              <a:rPr lang="en-US" dirty="0" smtClean="0"/>
              <a:t>Saving </a:t>
            </a:r>
            <a:r>
              <a:rPr lang="en-US" dirty="0"/>
              <a:t>money. </a:t>
            </a:r>
            <a:r>
              <a:rPr lang="en-US" dirty="0" smtClean="0"/>
              <a:t>reduction </a:t>
            </a:r>
            <a:r>
              <a:rPr lang="en-US" dirty="0"/>
              <a:t>of waste can reduce costs.</a:t>
            </a:r>
          </a:p>
          <a:p>
            <a:pPr marL="1371600" lvl="2" indent="-457200">
              <a:buFont typeface="+mj-lt"/>
              <a:buAutoNum type="arabicPeriod"/>
            </a:pPr>
            <a:r>
              <a:rPr lang="en-US" dirty="0" smtClean="0"/>
              <a:t>Faster </a:t>
            </a:r>
            <a:r>
              <a:rPr lang="en-US" dirty="0"/>
              <a:t>Progress. </a:t>
            </a:r>
            <a:r>
              <a:rPr lang="en-US" dirty="0" smtClean="0"/>
              <a:t>improves production </a:t>
            </a:r>
            <a:r>
              <a:rPr lang="en-US" dirty="0"/>
              <a:t>processes and improving environmental prevention </a:t>
            </a:r>
            <a:r>
              <a:rPr lang="en-US" dirty="0" err="1" smtClean="0"/>
              <a:t>strategie</a:t>
            </a:r>
            <a:r>
              <a:rPr lang="en-US" dirty="0" smtClean="0"/>
              <a:t>.</a:t>
            </a:r>
            <a:endParaRPr lang="en-US" dirty="0"/>
          </a:p>
          <a:p>
            <a:pPr marL="1371600" lvl="2" indent="-457200">
              <a:buFont typeface="+mj-lt"/>
              <a:buAutoNum type="arabicPeriod"/>
            </a:pPr>
            <a:r>
              <a:rPr lang="en-US" dirty="0" smtClean="0"/>
              <a:t>Supports </a:t>
            </a:r>
            <a:r>
              <a:rPr lang="en-US" dirty="0"/>
              <a:t>sustainability. </a:t>
            </a:r>
            <a:r>
              <a:rPr lang="en-US" dirty="0" smtClean="0"/>
              <a:t>supports </a:t>
            </a:r>
            <a:r>
              <a:rPr lang="en-US" dirty="0"/>
              <a:t>all </a:t>
            </a:r>
            <a:r>
              <a:rPr lang="en-US" dirty="0" smtClean="0"/>
              <a:t>3 of </a:t>
            </a:r>
            <a:r>
              <a:rPr lang="en-US" dirty="0"/>
              <a:t>the </a:t>
            </a:r>
            <a:r>
              <a:rPr lang="en-US" dirty="0" smtClean="0"/>
              <a:t>goals </a:t>
            </a:r>
            <a:r>
              <a:rPr lang="en-US" dirty="0"/>
              <a:t>of sustainability - economic well-being, environmental protection, </a:t>
            </a:r>
            <a:r>
              <a:rPr lang="en-US" dirty="0" smtClean="0"/>
              <a:t>&amp; social </a:t>
            </a:r>
            <a:r>
              <a:rPr lang="en-US" dirty="0"/>
              <a:t>well-being.</a:t>
            </a:r>
          </a:p>
          <a:p>
            <a:pPr marL="1371600" lvl="2" indent="-457200">
              <a:buFont typeface="+mj-lt"/>
              <a:buAutoNum type="arabicPeriod"/>
            </a:pPr>
            <a:r>
              <a:rPr lang="en-US" dirty="0" smtClean="0"/>
              <a:t>Improved </a:t>
            </a:r>
            <a:r>
              <a:rPr lang="en-US" dirty="0"/>
              <a:t>material flows. </a:t>
            </a:r>
            <a:r>
              <a:rPr lang="en-US" dirty="0" smtClean="0"/>
              <a:t>fewer </a:t>
            </a:r>
            <a:r>
              <a:rPr lang="en-US" dirty="0"/>
              <a:t>new raw materials and send no waste materials to landfills. Any material waste would either return as reusable or recycled materials or would be suitable for use as compost.</a:t>
            </a:r>
          </a:p>
        </p:txBody>
      </p:sp>
      <p:sp>
        <p:nvSpPr>
          <p:cNvPr id="4" name="Slide Number Placeholder 3"/>
          <p:cNvSpPr>
            <a:spLocks noGrp="1"/>
          </p:cNvSpPr>
          <p:nvPr>
            <p:ph type="sldNum" sz="quarter" idx="12"/>
          </p:nvPr>
        </p:nvSpPr>
        <p:spPr/>
        <p:txBody>
          <a:bodyPr/>
          <a:lstStyle/>
          <a:p>
            <a:fld id="{200B2350-5261-4F5C-9DF5-EF0D264FC8D2}" type="slidenum">
              <a:rPr lang="en-US" smtClean="0"/>
              <a:pPr/>
              <a:t>17</a:t>
            </a:fld>
            <a:endParaRPr lang="en-US" dirty="0"/>
          </a:p>
        </p:txBody>
      </p:sp>
    </p:spTree>
    <p:extLst>
      <p:ext uri="{BB962C8B-B14F-4D97-AF65-F5344CB8AC3E}">
        <p14:creationId xmlns:p14="http://schemas.microsoft.com/office/powerpoint/2010/main" val="3536898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839200" cy="1236452"/>
          </a:xfrm>
        </p:spPr>
        <p:txBody>
          <a:bodyPr/>
          <a:lstStyle/>
          <a:p>
            <a:r>
              <a:rPr lang="en-US" sz="2200" dirty="0"/>
              <a:t>FIGURE </a:t>
            </a:r>
            <a:r>
              <a:rPr lang="en-US" sz="2200" dirty="0" smtClean="0"/>
              <a:t>16-5 cradle-to-grave used </a:t>
            </a:r>
            <a:r>
              <a:rPr lang="en-US" sz="2200" dirty="0"/>
              <a:t>in reference to a company’s perspective on the environmental impact created by their products or activities from the beginning of its life cycle to its end or disposal.   </a:t>
            </a:r>
          </a:p>
        </p:txBody>
      </p:sp>
      <p:pic>
        <p:nvPicPr>
          <p:cNvPr id="5" name="Content Placeholder 4"/>
          <p:cNvPicPr>
            <a:picLocks noGrp="1" noChangeAspect="1"/>
          </p:cNvPicPr>
          <p:nvPr>
            <p:ph idx="1"/>
          </p:nvPr>
        </p:nvPicPr>
        <p:blipFill>
          <a:blip r:embed="rId2"/>
          <a:stretch>
            <a:fillRect/>
          </a:stretch>
        </p:blipFill>
        <p:spPr>
          <a:xfrm>
            <a:off x="609600" y="1524000"/>
            <a:ext cx="7994637" cy="4419600"/>
          </a:xfrm>
          <a:prstGeom prst="rect">
            <a:avLst/>
          </a:prstGeom>
        </p:spPr>
      </p:pic>
      <p:sp>
        <p:nvSpPr>
          <p:cNvPr id="4" name="Slide Number Placeholder 3"/>
          <p:cNvSpPr>
            <a:spLocks noGrp="1"/>
          </p:cNvSpPr>
          <p:nvPr>
            <p:ph type="sldNum" sz="quarter" idx="12"/>
          </p:nvPr>
        </p:nvSpPr>
        <p:spPr/>
        <p:txBody>
          <a:bodyPr/>
          <a:lstStyle/>
          <a:p>
            <a:fld id="{200B2350-5261-4F5C-9DF5-EF0D264FC8D2}" type="slidenum">
              <a:rPr lang="en-US" smtClean="0"/>
              <a:pPr/>
              <a:t>18</a:t>
            </a:fld>
            <a:endParaRPr lang="en-US" dirty="0"/>
          </a:p>
        </p:txBody>
      </p:sp>
    </p:spTree>
    <p:extLst>
      <p:ext uri="{BB962C8B-B14F-4D97-AF65-F5344CB8AC3E}">
        <p14:creationId xmlns:p14="http://schemas.microsoft.com/office/powerpoint/2010/main" val="522001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CRADLE-TO-GRAVE &amp; </a:t>
            </a:r>
            <a:r>
              <a:rPr lang="en-US" dirty="0" smtClean="0"/>
              <a:t>CRADLE-TO-CRADLE 1.</a:t>
            </a:r>
            <a:endParaRPr lang="en-US" dirty="0"/>
          </a:p>
        </p:txBody>
      </p:sp>
      <p:sp>
        <p:nvSpPr>
          <p:cNvPr id="3" name="Content Placeholder 2"/>
          <p:cNvSpPr>
            <a:spLocks noGrp="1"/>
          </p:cNvSpPr>
          <p:nvPr>
            <p:ph idx="1"/>
          </p:nvPr>
        </p:nvSpPr>
        <p:spPr/>
        <p:txBody>
          <a:bodyPr/>
          <a:lstStyle/>
          <a:p>
            <a:r>
              <a:rPr lang="en-US" b="1" dirty="0" smtClean="0"/>
              <a:t>Cradle-to-Grave</a:t>
            </a:r>
            <a:r>
              <a:rPr lang="en-US" dirty="0" smtClean="0"/>
              <a:t> </a:t>
            </a:r>
          </a:p>
          <a:p>
            <a:pPr lvl="1"/>
            <a:r>
              <a:rPr lang="en-US" dirty="0" smtClean="0"/>
              <a:t>Linear </a:t>
            </a:r>
            <a:r>
              <a:rPr lang="en-US" dirty="0"/>
              <a:t>model for materials </a:t>
            </a:r>
            <a:endParaRPr lang="en-US" dirty="0" smtClean="0"/>
          </a:p>
          <a:p>
            <a:pPr lvl="2"/>
            <a:r>
              <a:rPr lang="en-US" dirty="0" smtClean="0"/>
              <a:t>Begins </a:t>
            </a:r>
            <a:r>
              <a:rPr lang="en-US" dirty="0"/>
              <a:t>with resource </a:t>
            </a:r>
            <a:r>
              <a:rPr lang="en-US" dirty="0" smtClean="0"/>
              <a:t>extraction</a:t>
            </a:r>
          </a:p>
          <a:p>
            <a:pPr lvl="2"/>
            <a:r>
              <a:rPr lang="en-US" dirty="0" smtClean="0"/>
              <a:t>Moves </a:t>
            </a:r>
            <a:r>
              <a:rPr lang="en-US" dirty="0"/>
              <a:t>to product </a:t>
            </a:r>
            <a:r>
              <a:rPr lang="en-US" dirty="0" smtClean="0"/>
              <a:t>manufacturing</a:t>
            </a:r>
          </a:p>
          <a:p>
            <a:pPr lvl="2"/>
            <a:r>
              <a:rPr lang="en-US" dirty="0" smtClean="0"/>
              <a:t>Ends </a:t>
            </a:r>
            <a:r>
              <a:rPr lang="en-US" dirty="0"/>
              <a:t>with </a:t>
            </a:r>
            <a:r>
              <a:rPr lang="en-US" dirty="0" smtClean="0"/>
              <a:t>grave</a:t>
            </a:r>
            <a:r>
              <a:rPr lang="en-US" dirty="0"/>
              <a:t>, </a:t>
            </a:r>
            <a:r>
              <a:rPr lang="en-US" dirty="0" smtClean="0"/>
              <a:t>product </a:t>
            </a:r>
            <a:r>
              <a:rPr lang="en-US" dirty="0"/>
              <a:t>is </a:t>
            </a:r>
            <a:r>
              <a:rPr lang="en-US" dirty="0" smtClean="0"/>
              <a:t>disposed</a:t>
            </a:r>
          </a:p>
          <a:p>
            <a:pPr lvl="2"/>
            <a:r>
              <a:rPr lang="en-US" dirty="0" smtClean="0"/>
              <a:t>Process </a:t>
            </a:r>
            <a:r>
              <a:rPr lang="en-US" dirty="0"/>
              <a:t>where hazardous materials </a:t>
            </a:r>
            <a:r>
              <a:rPr lang="en-US" dirty="0" smtClean="0"/>
              <a:t>identified </a:t>
            </a:r>
          </a:p>
          <a:p>
            <a:pPr lvl="2"/>
            <a:r>
              <a:rPr lang="en-US" dirty="0" smtClean="0"/>
              <a:t>Followed </a:t>
            </a:r>
            <a:r>
              <a:rPr lang="en-US" dirty="0"/>
              <a:t>as </a:t>
            </a:r>
            <a:r>
              <a:rPr lang="en-US" dirty="0" smtClean="0"/>
              <a:t>produced</a:t>
            </a:r>
            <a:r>
              <a:rPr lang="en-US" dirty="0"/>
              <a:t>, treated, </a:t>
            </a:r>
            <a:r>
              <a:rPr lang="en-US" dirty="0" smtClean="0"/>
              <a:t>&amp; transported</a:t>
            </a:r>
          </a:p>
          <a:p>
            <a:pPr lvl="2"/>
            <a:r>
              <a:rPr lang="en-US" dirty="0" smtClean="0"/>
              <a:t>Disposed of by </a:t>
            </a:r>
            <a:r>
              <a:rPr lang="en-US" dirty="0"/>
              <a:t>a series of </a:t>
            </a:r>
            <a:endParaRPr lang="en-US" dirty="0" smtClean="0"/>
          </a:p>
          <a:p>
            <a:pPr lvl="3"/>
            <a:r>
              <a:rPr lang="en-US" dirty="0" smtClean="0"/>
              <a:t>Permanent</a:t>
            </a:r>
            <a:r>
              <a:rPr lang="en-US" dirty="0"/>
              <a:t>, linkable, descriptive documents (manifests). </a:t>
            </a:r>
          </a:p>
        </p:txBody>
      </p:sp>
      <p:sp>
        <p:nvSpPr>
          <p:cNvPr id="4" name="Slide Number Placeholder 3"/>
          <p:cNvSpPr>
            <a:spLocks noGrp="1"/>
          </p:cNvSpPr>
          <p:nvPr>
            <p:ph type="sldNum" sz="quarter" idx="12"/>
          </p:nvPr>
        </p:nvSpPr>
        <p:spPr/>
        <p:txBody>
          <a:bodyPr/>
          <a:lstStyle/>
          <a:p>
            <a:fld id="{200B2350-5261-4F5C-9DF5-EF0D264FC8D2}" type="slidenum">
              <a:rPr lang="en-US" smtClean="0">
                <a:solidFill>
                  <a:prstClr val="white"/>
                </a:solidFill>
              </a:rPr>
              <a:pPr/>
              <a:t>19</a:t>
            </a:fld>
            <a:endParaRPr lang="en-US" dirty="0">
              <a:solidFill>
                <a:prstClr val="white"/>
              </a:solidFill>
            </a:endParaRPr>
          </a:p>
        </p:txBody>
      </p:sp>
    </p:spTree>
    <p:extLst>
      <p:ext uri="{BB962C8B-B14F-4D97-AF65-F5344CB8AC3E}">
        <p14:creationId xmlns:p14="http://schemas.microsoft.com/office/powerpoint/2010/main" val="3521029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LEARNING </a:t>
            </a:r>
            <a:r>
              <a:rPr lang="en-US" sz="3600" dirty="0" smtClean="0"/>
              <a:t>OBJECTIVES</a:t>
            </a:r>
            <a:endParaRPr lang="en-US" sz="3600" dirty="0"/>
          </a:p>
        </p:txBody>
      </p:sp>
      <p:sp>
        <p:nvSpPr>
          <p:cNvPr id="23555" name="Content Placeholder 2"/>
          <p:cNvSpPr>
            <a:spLocks noGrp="1"/>
          </p:cNvSpPr>
          <p:nvPr>
            <p:ph idx="1"/>
          </p:nvPr>
        </p:nvSpPr>
        <p:spPr>
          <a:xfrm>
            <a:off x="76200" y="1447800"/>
            <a:ext cx="8915400" cy="4525963"/>
          </a:xfrm>
        </p:spPr>
        <p:txBody>
          <a:bodyPr/>
          <a:lstStyle/>
          <a:p>
            <a:pPr marL="514350" indent="-514350">
              <a:buFont typeface="+mj-lt"/>
              <a:buAutoNum type="arabicPeriod"/>
            </a:pPr>
            <a:r>
              <a:rPr lang="en-US" dirty="0" smtClean="0"/>
              <a:t>List </a:t>
            </a:r>
            <a:r>
              <a:rPr lang="en-US" dirty="0"/>
              <a:t>the benefits of a zero waste strategy </a:t>
            </a:r>
          </a:p>
          <a:p>
            <a:pPr marL="514350" indent="-514350">
              <a:buFont typeface="+mj-lt"/>
              <a:buAutoNum type="arabicPeriod"/>
            </a:pPr>
            <a:r>
              <a:rPr lang="en-US" dirty="0" smtClean="0"/>
              <a:t>Explain </a:t>
            </a:r>
            <a:r>
              <a:rPr lang="en-US" dirty="0"/>
              <a:t>the Zero Waste Hierarchy</a:t>
            </a:r>
          </a:p>
          <a:p>
            <a:pPr marL="514350" indent="-514350">
              <a:buFont typeface="+mj-lt"/>
              <a:buAutoNum type="arabicPeriod"/>
            </a:pPr>
            <a:r>
              <a:rPr lang="en-US" dirty="0" smtClean="0"/>
              <a:t>Describe </a:t>
            </a:r>
            <a:r>
              <a:rPr lang="en-US" dirty="0"/>
              <a:t>the difference between cradle-to-cradle and cradle-to-grave.</a:t>
            </a:r>
          </a:p>
          <a:p>
            <a:pPr marL="514350" indent="-514350">
              <a:buFont typeface="+mj-lt"/>
              <a:buAutoNum type="arabicPeriod"/>
            </a:pPr>
            <a:r>
              <a:rPr lang="en-US" dirty="0" smtClean="0"/>
              <a:t>Explain </a:t>
            </a:r>
            <a:r>
              <a:rPr lang="en-US" dirty="0"/>
              <a:t>what is meant by deconstruction</a:t>
            </a:r>
          </a:p>
          <a:p>
            <a:pPr marL="514350" indent="-514350">
              <a:buFont typeface="+mj-lt"/>
              <a:buAutoNum type="arabicPeriod"/>
            </a:pPr>
            <a:r>
              <a:rPr lang="en-US" dirty="0" smtClean="0"/>
              <a:t>Discuss </a:t>
            </a:r>
            <a:r>
              <a:rPr lang="en-US" dirty="0"/>
              <a:t>Extended Producer Responsibility (EPR)</a:t>
            </a:r>
          </a:p>
          <a:p>
            <a:pPr marL="514350" indent="-514350">
              <a:buFont typeface="+mj-lt"/>
              <a:buAutoNum type="arabicPeriod"/>
            </a:pPr>
            <a:endParaRPr lang="en-US" dirty="0"/>
          </a:p>
        </p:txBody>
      </p:sp>
      <p:sp>
        <p:nvSpPr>
          <p:cNvPr id="3" name="Slide Number Placeholder 2"/>
          <p:cNvSpPr>
            <a:spLocks noGrp="1"/>
          </p:cNvSpPr>
          <p:nvPr>
            <p:ph type="sldNum" sz="quarter" idx="12"/>
          </p:nvPr>
        </p:nvSpPr>
        <p:spPr/>
        <p:txBody>
          <a:bodyPr/>
          <a:lstStyle/>
          <a:p>
            <a:fld id="{200B2350-5261-4F5C-9DF5-EF0D264FC8D2}" type="slidenum">
              <a:rPr lang="en-US" smtClean="0"/>
              <a:pPr/>
              <a:t>2</a:t>
            </a:fld>
            <a:endParaRPr lang="en-US" dirty="0"/>
          </a:p>
        </p:txBody>
      </p:sp>
    </p:spTree>
    <p:extLst>
      <p:ext uri="{BB962C8B-B14F-4D97-AF65-F5344CB8AC3E}">
        <p14:creationId xmlns:p14="http://schemas.microsoft.com/office/powerpoint/2010/main" val="143313135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15372"/>
            <a:ext cx="7620000" cy="1097280"/>
          </a:xfrm>
        </p:spPr>
        <p:txBody>
          <a:bodyPr/>
          <a:lstStyle/>
          <a:p>
            <a:r>
              <a:rPr lang="en-US" dirty="0" smtClean="0"/>
              <a:t>Cradle to Grave Design Animation</a:t>
            </a:r>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20</a:t>
            </a:fld>
            <a:endParaRPr lang="en-US" dirty="0"/>
          </a:p>
        </p:txBody>
      </p:sp>
      <p:pic>
        <p:nvPicPr>
          <p:cNvPr id="5" name="Picture 4"/>
          <p:cNvPicPr>
            <a:picLocks noChangeAspect="1"/>
          </p:cNvPicPr>
          <p:nvPr/>
        </p:nvPicPr>
        <p:blipFill>
          <a:blip r:embed="rId4"/>
          <a:stretch>
            <a:fillRect/>
          </a:stretch>
        </p:blipFill>
        <p:spPr>
          <a:xfrm>
            <a:off x="128475" y="265060"/>
            <a:ext cx="932769" cy="926672"/>
          </a:xfrm>
          <a:prstGeom prst="rect">
            <a:avLst/>
          </a:prstGeom>
        </p:spPr>
      </p:pic>
      <p:pic>
        <p:nvPicPr>
          <p:cNvPr id="6" name="Cradle_to_Grave_Design">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549275" y="1447800"/>
            <a:ext cx="8045450" cy="4525963"/>
          </a:xfrm>
        </p:spPr>
      </p:pic>
    </p:spTree>
    <p:extLst>
      <p:ext uri="{BB962C8B-B14F-4D97-AF65-F5344CB8AC3E}">
        <p14:creationId xmlns:p14="http://schemas.microsoft.com/office/powerpoint/2010/main" val="1967196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15372"/>
            <a:ext cx="8915400" cy="1097280"/>
          </a:xfrm>
        </p:spPr>
        <p:txBody>
          <a:bodyPr/>
          <a:lstStyle/>
          <a:p>
            <a:r>
              <a:rPr lang="en-US" dirty="0"/>
              <a:t>CRADLE-TO-GRAVE &amp; CRADLE-TO-CRADLE </a:t>
            </a:r>
            <a:r>
              <a:rPr lang="en-US" dirty="0" smtClean="0"/>
              <a:t>2. </a:t>
            </a:r>
            <a:endParaRPr lang="en-US" dirty="0"/>
          </a:p>
        </p:txBody>
      </p:sp>
      <p:sp>
        <p:nvSpPr>
          <p:cNvPr id="3" name="Content Placeholder 2"/>
          <p:cNvSpPr>
            <a:spLocks noGrp="1"/>
          </p:cNvSpPr>
          <p:nvPr>
            <p:ph idx="1"/>
          </p:nvPr>
        </p:nvSpPr>
        <p:spPr/>
        <p:txBody>
          <a:bodyPr/>
          <a:lstStyle/>
          <a:p>
            <a:r>
              <a:rPr lang="en-US" b="1" dirty="0" smtClean="0">
                <a:solidFill>
                  <a:srgbClr val="00B050"/>
                </a:solidFill>
              </a:rPr>
              <a:t>Cradle-to-Cradle </a:t>
            </a:r>
            <a:r>
              <a:rPr lang="en-US" b="1" dirty="0">
                <a:solidFill>
                  <a:srgbClr val="00B050"/>
                </a:solidFill>
              </a:rPr>
              <a:t>(</a:t>
            </a:r>
            <a:r>
              <a:rPr lang="en-US" b="1" dirty="0" smtClean="0">
                <a:solidFill>
                  <a:srgbClr val="00B050"/>
                </a:solidFill>
              </a:rPr>
              <a:t>C2C) </a:t>
            </a:r>
          </a:p>
          <a:p>
            <a:pPr lvl="1"/>
            <a:r>
              <a:rPr lang="en-US" dirty="0" smtClean="0"/>
              <a:t>Life-cycle </a:t>
            </a:r>
            <a:r>
              <a:rPr lang="en-US" dirty="0"/>
              <a:t>analysis </a:t>
            </a:r>
            <a:endParaRPr lang="en-US" dirty="0" smtClean="0"/>
          </a:p>
          <a:p>
            <a:pPr lvl="1"/>
            <a:r>
              <a:rPr lang="en-US" dirty="0" smtClean="0"/>
              <a:t>Describe </a:t>
            </a:r>
            <a:r>
              <a:rPr lang="en-US" dirty="0"/>
              <a:t>a material or product </a:t>
            </a:r>
            <a:endParaRPr lang="en-US" dirty="0" smtClean="0"/>
          </a:p>
          <a:p>
            <a:pPr lvl="2"/>
            <a:r>
              <a:rPr lang="en-US" dirty="0" smtClean="0"/>
              <a:t>Recycled </a:t>
            </a:r>
            <a:r>
              <a:rPr lang="en-US" dirty="0"/>
              <a:t>into a new product at the end of its </a:t>
            </a:r>
            <a:r>
              <a:rPr lang="en-US" dirty="0" smtClean="0"/>
              <a:t>life</a:t>
            </a:r>
          </a:p>
          <a:p>
            <a:pPr lvl="2"/>
            <a:r>
              <a:rPr lang="en-US" dirty="0" smtClean="0"/>
              <a:t>There </a:t>
            </a:r>
            <a:r>
              <a:rPr lang="en-US" dirty="0"/>
              <a:t>is no </a:t>
            </a:r>
            <a:r>
              <a:rPr lang="en-US" dirty="0" smtClean="0"/>
              <a:t>waste</a:t>
            </a:r>
          </a:p>
          <a:p>
            <a:pPr lvl="2"/>
            <a:r>
              <a:rPr lang="en-US" dirty="0"/>
              <a:t>B</a:t>
            </a:r>
            <a:r>
              <a:rPr lang="en-US" dirty="0" smtClean="0"/>
              <a:t>iomimetic </a:t>
            </a:r>
            <a:r>
              <a:rPr lang="en-US" dirty="0"/>
              <a:t>approach to </a:t>
            </a:r>
            <a:r>
              <a:rPr lang="en-US" dirty="0" smtClean="0"/>
              <a:t>design </a:t>
            </a:r>
            <a:r>
              <a:rPr lang="en-US" dirty="0"/>
              <a:t>of products </a:t>
            </a:r>
            <a:r>
              <a:rPr lang="en-US" dirty="0" smtClean="0"/>
              <a:t>&amp; systems</a:t>
            </a:r>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21</a:t>
            </a:fld>
            <a:endParaRPr lang="en-US" dirty="0"/>
          </a:p>
        </p:txBody>
      </p:sp>
    </p:spTree>
    <p:extLst>
      <p:ext uri="{BB962C8B-B14F-4D97-AF65-F5344CB8AC3E}">
        <p14:creationId xmlns:p14="http://schemas.microsoft.com/office/powerpoint/2010/main" val="1051131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534400" cy="1236452"/>
          </a:xfrm>
        </p:spPr>
        <p:txBody>
          <a:bodyPr/>
          <a:lstStyle/>
          <a:p>
            <a:r>
              <a:rPr lang="en-US" sz="2200" dirty="0"/>
              <a:t>FIGURE </a:t>
            </a:r>
            <a:r>
              <a:rPr lang="en-US" sz="2200" dirty="0" smtClean="0"/>
              <a:t>16-6 Cradle-to-cradle </a:t>
            </a:r>
            <a:r>
              <a:rPr lang="en-US" sz="2200" dirty="0"/>
              <a:t>(C2C, cradle 2 cradle, regenerative design) is a term used in life-cycle analysis to describe a material or product that is recycled into a new product at the end of its life, so that ultimately there is no waste </a:t>
            </a:r>
          </a:p>
        </p:txBody>
      </p:sp>
      <p:pic>
        <p:nvPicPr>
          <p:cNvPr id="5" name="Content Placeholder 4"/>
          <p:cNvPicPr>
            <a:picLocks noGrp="1" noChangeAspect="1"/>
          </p:cNvPicPr>
          <p:nvPr>
            <p:ph idx="1"/>
          </p:nvPr>
        </p:nvPicPr>
        <p:blipFill>
          <a:blip r:embed="rId2"/>
          <a:stretch>
            <a:fillRect/>
          </a:stretch>
        </p:blipFill>
        <p:spPr>
          <a:xfrm>
            <a:off x="1342478" y="1417684"/>
            <a:ext cx="6131615" cy="4678316"/>
          </a:xfrm>
          <a:prstGeom prst="rect">
            <a:avLst/>
          </a:prstGeom>
        </p:spPr>
      </p:pic>
      <p:sp>
        <p:nvSpPr>
          <p:cNvPr id="4" name="Slide Number Placeholder 3"/>
          <p:cNvSpPr>
            <a:spLocks noGrp="1"/>
          </p:cNvSpPr>
          <p:nvPr>
            <p:ph type="sldNum" sz="quarter" idx="12"/>
          </p:nvPr>
        </p:nvSpPr>
        <p:spPr/>
        <p:txBody>
          <a:bodyPr/>
          <a:lstStyle/>
          <a:p>
            <a:fld id="{200B2350-5261-4F5C-9DF5-EF0D264FC8D2}" type="slidenum">
              <a:rPr lang="en-US" smtClean="0"/>
              <a:pPr/>
              <a:t>22</a:t>
            </a:fld>
            <a:endParaRPr lang="en-US" dirty="0"/>
          </a:p>
        </p:txBody>
      </p:sp>
    </p:spTree>
    <p:extLst>
      <p:ext uri="{BB962C8B-B14F-4D97-AF65-F5344CB8AC3E}">
        <p14:creationId xmlns:p14="http://schemas.microsoft.com/office/powerpoint/2010/main" val="55344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CRADLE-TO-GRAVE &amp; </a:t>
            </a:r>
            <a:r>
              <a:rPr lang="en-US" dirty="0" smtClean="0"/>
              <a:t>CRADLE-TO-CRADLE 3.</a:t>
            </a:r>
            <a:endParaRPr lang="en-US" dirty="0"/>
          </a:p>
        </p:txBody>
      </p:sp>
      <p:sp>
        <p:nvSpPr>
          <p:cNvPr id="3" name="Content Placeholder 2"/>
          <p:cNvSpPr>
            <a:spLocks noGrp="1"/>
          </p:cNvSpPr>
          <p:nvPr>
            <p:ph idx="1"/>
          </p:nvPr>
        </p:nvSpPr>
        <p:spPr/>
        <p:txBody>
          <a:bodyPr/>
          <a:lstStyle/>
          <a:p>
            <a:r>
              <a:rPr lang="en-US" b="1" dirty="0"/>
              <a:t>Cradle to Cradle </a:t>
            </a:r>
            <a:endParaRPr lang="en-US" b="1" dirty="0" smtClean="0"/>
          </a:p>
          <a:p>
            <a:pPr lvl="1"/>
            <a:r>
              <a:rPr lang="en-US" dirty="0" smtClean="0"/>
              <a:t>Wholistic </a:t>
            </a:r>
            <a:r>
              <a:rPr lang="en-US" dirty="0"/>
              <a:t>(whole is greater than </a:t>
            </a:r>
            <a:r>
              <a:rPr lang="en-US" dirty="0" smtClean="0"/>
              <a:t>sum </a:t>
            </a:r>
            <a:r>
              <a:rPr lang="en-US" dirty="0"/>
              <a:t>of its parts) </a:t>
            </a:r>
            <a:endParaRPr lang="en-US" dirty="0" smtClean="0"/>
          </a:p>
          <a:p>
            <a:pPr lvl="2"/>
            <a:r>
              <a:rPr lang="en-US" dirty="0" smtClean="0"/>
              <a:t>Economic</a:t>
            </a:r>
            <a:r>
              <a:rPr lang="en-US" dirty="0"/>
              <a:t>, industrial and social framework </a:t>
            </a:r>
            <a:endParaRPr lang="en-US" dirty="0" smtClean="0"/>
          </a:p>
          <a:p>
            <a:pPr lvl="2"/>
            <a:r>
              <a:rPr lang="en-US" dirty="0" smtClean="0"/>
              <a:t>Seeks </a:t>
            </a:r>
            <a:r>
              <a:rPr lang="en-US" dirty="0"/>
              <a:t>to create systems that are </a:t>
            </a:r>
            <a:r>
              <a:rPr lang="en-US" dirty="0" smtClean="0"/>
              <a:t>efficient &amp; waste free</a:t>
            </a:r>
          </a:p>
          <a:p>
            <a:pPr lvl="2"/>
            <a:r>
              <a:rPr lang="en-US" dirty="0" smtClean="0"/>
              <a:t>Not </a:t>
            </a:r>
            <a:r>
              <a:rPr lang="en-US" dirty="0"/>
              <a:t>limited to industrial design and </a:t>
            </a:r>
            <a:r>
              <a:rPr lang="en-US" dirty="0" smtClean="0"/>
              <a:t>manufacturing</a:t>
            </a:r>
          </a:p>
          <a:p>
            <a:pPr lvl="2"/>
            <a:r>
              <a:rPr lang="en-US" dirty="0" smtClean="0"/>
              <a:t>Applied </a:t>
            </a:r>
            <a:r>
              <a:rPr lang="en-US" dirty="0"/>
              <a:t>to many aspects of human civilization </a:t>
            </a:r>
            <a:endParaRPr lang="en-US" dirty="0" smtClean="0"/>
          </a:p>
          <a:p>
            <a:pPr lvl="3"/>
            <a:r>
              <a:rPr lang="en-US" dirty="0" smtClean="0"/>
              <a:t>Urban </a:t>
            </a:r>
            <a:r>
              <a:rPr lang="en-US" dirty="0"/>
              <a:t>environments, buildings, economics and social systems.</a:t>
            </a:r>
          </a:p>
        </p:txBody>
      </p:sp>
      <p:sp>
        <p:nvSpPr>
          <p:cNvPr id="4" name="Slide Number Placeholder 3"/>
          <p:cNvSpPr>
            <a:spLocks noGrp="1"/>
          </p:cNvSpPr>
          <p:nvPr>
            <p:ph type="sldNum" sz="quarter" idx="12"/>
          </p:nvPr>
        </p:nvSpPr>
        <p:spPr/>
        <p:txBody>
          <a:bodyPr/>
          <a:lstStyle/>
          <a:p>
            <a:fld id="{200B2350-5261-4F5C-9DF5-EF0D264FC8D2}" type="slidenum">
              <a:rPr lang="en-US" smtClean="0"/>
              <a:pPr/>
              <a:t>23</a:t>
            </a:fld>
            <a:endParaRPr lang="en-US" dirty="0"/>
          </a:p>
        </p:txBody>
      </p:sp>
    </p:spTree>
    <p:extLst>
      <p:ext uri="{BB962C8B-B14F-4D97-AF65-F5344CB8AC3E}">
        <p14:creationId xmlns:p14="http://schemas.microsoft.com/office/powerpoint/2010/main" val="4030405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15372"/>
            <a:ext cx="8229600" cy="1097280"/>
          </a:xfrm>
        </p:spPr>
        <p:txBody>
          <a:bodyPr/>
          <a:lstStyle/>
          <a:p>
            <a:r>
              <a:rPr lang="en-US" sz="3200" dirty="0" smtClean="0"/>
              <a:t>QUESTION </a:t>
            </a:r>
            <a:r>
              <a:rPr lang="en-US" sz="3200" dirty="0" smtClean="0"/>
              <a:t>3: </a:t>
            </a:r>
            <a:endParaRPr lang="en-US" dirty="0">
              <a:solidFill>
                <a:srgbClr val="F8F9D3"/>
              </a:solidFill>
            </a:endParaRPr>
          </a:p>
        </p:txBody>
      </p:sp>
      <p:sp>
        <p:nvSpPr>
          <p:cNvPr id="3" name="Rectangle 2"/>
          <p:cNvSpPr/>
          <p:nvPr/>
        </p:nvSpPr>
        <p:spPr>
          <a:xfrm>
            <a:off x="152400" y="1447800"/>
            <a:ext cx="8991600" cy="5078313"/>
          </a:xfrm>
          <a:prstGeom prst="rect">
            <a:avLst/>
          </a:prstGeom>
        </p:spPr>
        <p:txBody>
          <a:bodyPr wrap="square">
            <a:spAutoFit/>
          </a:bodyPr>
          <a:lstStyle/>
          <a:p>
            <a:r>
              <a:rPr lang="en-US" sz="3600" dirty="0" smtClean="0">
                <a:solidFill>
                  <a:srgbClr val="000000"/>
                </a:solidFill>
              </a:rPr>
              <a:t>Which </a:t>
            </a:r>
            <a:r>
              <a:rPr lang="en-US" sz="3600" dirty="0">
                <a:solidFill>
                  <a:srgbClr val="000000"/>
                </a:solidFill>
              </a:rPr>
              <a:t>of these is a term used in life-cycle analysis to describe a material or product that is recycled into a new product at the end of its life, so that ultimately there is no waste?</a:t>
            </a:r>
          </a:p>
          <a:p>
            <a:r>
              <a:rPr lang="en-US" sz="3600" dirty="0">
                <a:solidFill>
                  <a:srgbClr val="000000"/>
                </a:solidFill>
              </a:rPr>
              <a:t>a.	Cradle-to-Cradle </a:t>
            </a:r>
          </a:p>
          <a:p>
            <a:r>
              <a:rPr lang="en-US" sz="3600" dirty="0">
                <a:solidFill>
                  <a:srgbClr val="000000"/>
                </a:solidFill>
              </a:rPr>
              <a:t>b.	Cradle-to-Grave</a:t>
            </a:r>
          </a:p>
          <a:p>
            <a:r>
              <a:rPr lang="en-US" sz="3600" dirty="0">
                <a:solidFill>
                  <a:srgbClr val="000000"/>
                </a:solidFill>
              </a:rPr>
              <a:t>c.	Sustainability</a:t>
            </a:r>
          </a:p>
          <a:p>
            <a:r>
              <a:rPr lang="en-US" sz="3600" dirty="0">
                <a:solidFill>
                  <a:srgbClr val="000000"/>
                </a:solidFill>
              </a:rPr>
              <a:t>d.	Deconstruction </a:t>
            </a:r>
          </a:p>
        </p:txBody>
      </p:sp>
      <p:sp>
        <p:nvSpPr>
          <p:cNvPr id="4" name="Slide Number Placeholder 3"/>
          <p:cNvSpPr>
            <a:spLocks noGrp="1"/>
          </p:cNvSpPr>
          <p:nvPr>
            <p:ph type="sldNum" sz="quarter" idx="12"/>
          </p:nvPr>
        </p:nvSpPr>
        <p:spPr>
          <a:xfrm>
            <a:off x="8469312" y="0"/>
            <a:ext cx="674688" cy="295952"/>
          </a:xfrm>
        </p:spPr>
        <p:txBody>
          <a:bodyPr/>
          <a:lstStyle/>
          <a:p>
            <a:fld id="{200B2350-5261-4F5C-9DF5-EF0D264FC8D2}" type="slidenum">
              <a:rPr lang="en-US" smtClean="0"/>
              <a:pPr/>
              <a:t>24</a:t>
            </a:fld>
            <a:endParaRPr lang="en-US" dirty="0"/>
          </a:p>
        </p:txBody>
      </p:sp>
    </p:spTree>
    <p:extLst>
      <p:ext uri="{BB962C8B-B14F-4D97-AF65-F5344CB8AC3E}">
        <p14:creationId xmlns:p14="http://schemas.microsoft.com/office/powerpoint/2010/main" val="4108597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15372"/>
            <a:ext cx="8229600" cy="1097280"/>
          </a:xfrm>
        </p:spPr>
        <p:txBody>
          <a:bodyPr/>
          <a:lstStyle/>
          <a:p>
            <a:r>
              <a:rPr lang="en-US" sz="3200" dirty="0" smtClean="0"/>
              <a:t>ANSWER </a:t>
            </a:r>
            <a:r>
              <a:rPr lang="en-US" sz="3200" dirty="0" smtClean="0"/>
              <a:t>3:</a:t>
            </a:r>
            <a:endParaRPr lang="en-US" sz="3200" dirty="0">
              <a:solidFill>
                <a:srgbClr val="F8F9D3"/>
              </a:solidFill>
            </a:endParaRPr>
          </a:p>
        </p:txBody>
      </p:sp>
      <p:sp>
        <p:nvSpPr>
          <p:cNvPr id="6" name="Rectangle 5"/>
          <p:cNvSpPr/>
          <p:nvPr/>
        </p:nvSpPr>
        <p:spPr>
          <a:xfrm>
            <a:off x="486032" y="1657737"/>
            <a:ext cx="8534400" cy="707886"/>
          </a:xfrm>
          <a:prstGeom prst="rect">
            <a:avLst/>
          </a:prstGeom>
        </p:spPr>
        <p:txBody>
          <a:bodyPr wrap="square">
            <a:spAutoFit/>
          </a:bodyPr>
          <a:lstStyle/>
          <a:p>
            <a:r>
              <a:rPr lang="en-US" sz="4000" dirty="0">
                <a:solidFill>
                  <a:srgbClr val="000000"/>
                </a:solidFill>
              </a:rPr>
              <a:t>Cradle-to-Cradle</a:t>
            </a:r>
            <a:endParaRPr lang="en-US" sz="4000" dirty="0">
              <a:solidFill>
                <a:srgbClr val="000000"/>
              </a:solidFill>
            </a:endParaRPr>
          </a:p>
        </p:txBody>
      </p:sp>
      <p:sp>
        <p:nvSpPr>
          <p:cNvPr id="3" name="Slide Number Placeholder 2"/>
          <p:cNvSpPr>
            <a:spLocks noGrp="1"/>
          </p:cNvSpPr>
          <p:nvPr>
            <p:ph type="sldNum" sz="quarter" idx="12"/>
          </p:nvPr>
        </p:nvSpPr>
        <p:spPr>
          <a:xfrm>
            <a:off x="8469312" y="0"/>
            <a:ext cx="674688" cy="295952"/>
          </a:xfrm>
        </p:spPr>
        <p:txBody>
          <a:bodyPr/>
          <a:lstStyle/>
          <a:p>
            <a:fld id="{200B2350-5261-4F5C-9DF5-EF0D264FC8D2}" type="slidenum">
              <a:rPr lang="en-US" smtClean="0"/>
              <a:pPr/>
              <a:t>25</a:t>
            </a:fld>
            <a:endParaRPr lang="en-US" dirty="0"/>
          </a:p>
        </p:txBody>
      </p:sp>
    </p:spTree>
    <p:extLst>
      <p:ext uri="{BB962C8B-B14F-4D97-AF65-F5344CB8AC3E}">
        <p14:creationId xmlns:p14="http://schemas.microsoft.com/office/powerpoint/2010/main" val="641799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3350" y="304800"/>
            <a:ext cx="5181600" cy="1097280"/>
          </a:xfrm>
        </p:spPr>
        <p:txBody>
          <a:bodyPr/>
          <a:lstStyle/>
          <a:p>
            <a:r>
              <a:rPr lang="en-US" sz="3600" dirty="0" smtClean="0"/>
              <a:t>STUDENT ACTIVITY 1.</a:t>
            </a:r>
            <a:endParaRPr lang="en-US" sz="3600" dirty="0"/>
          </a:p>
        </p:txBody>
      </p:sp>
      <p:sp>
        <p:nvSpPr>
          <p:cNvPr id="5" name="TextBox 4"/>
          <p:cNvSpPr txBox="1"/>
          <p:nvPr/>
        </p:nvSpPr>
        <p:spPr>
          <a:xfrm>
            <a:off x="381000" y="1676400"/>
            <a:ext cx="8305800" cy="523220"/>
          </a:xfrm>
          <a:prstGeom prst="rect">
            <a:avLst/>
          </a:prstGeom>
          <a:noFill/>
        </p:spPr>
        <p:txBody>
          <a:bodyPr wrap="square" rtlCol="0">
            <a:spAutoFit/>
          </a:bodyPr>
          <a:lstStyle/>
          <a:p>
            <a:r>
              <a:rPr lang="en-US" sz="2800" b="1" dirty="0" smtClean="0">
                <a:solidFill>
                  <a:srgbClr val="0000FF"/>
                </a:solidFill>
              </a:rPr>
              <a:t>Download WORD file</a:t>
            </a:r>
            <a:r>
              <a:rPr lang="en-US" sz="2800" b="1" dirty="0" smtClean="0"/>
              <a:t>: </a:t>
            </a:r>
            <a:r>
              <a:rPr lang="en-US" sz="2800" b="1" dirty="0"/>
              <a:t>Cradle-to-Cradle </a:t>
            </a:r>
            <a:r>
              <a:rPr lang="en-US" sz="2800" b="1" dirty="0" smtClean="0"/>
              <a:t>Project</a:t>
            </a:r>
            <a:endParaRPr lang="en-US" sz="2800" b="1" dirty="0" smtClean="0"/>
          </a:p>
        </p:txBody>
      </p:sp>
      <p:pic>
        <p:nvPicPr>
          <p:cNvPr id="6" name="Picture 5"/>
          <p:cNvPicPr>
            <a:picLocks noChangeAspect="1"/>
          </p:cNvPicPr>
          <p:nvPr/>
        </p:nvPicPr>
        <p:blipFill>
          <a:blip r:embed="rId2"/>
          <a:stretch>
            <a:fillRect/>
          </a:stretch>
        </p:blipFill>
        <p:spPr>
          <a:xfrm>
            <a:off x="152400" y="175887"/>
            <a:ext cx="2106108" cy="1160252"/>
          </a:xfrm>
          <a:prstGeom prst="rect">
            <a:avLst/>
          </a:prstGeom>
        </p:spPr>
      </p:pic>
      <p:pic>
        <p:nvPicPr>
          <p:cNvPr id="7" name="Picture 6"/>
          <p:cNvPicPr>
            <a:picLocks noChangeAspect="1"/>
          </p:cNvPicPr>
          <p:nvPr/>
        </p:nvPicPr>
        <p:blipFill>
          <a:blip r:embed="rId3"/>
          <a:stretch>
            <a:fillRect/>
          </a:stretch>
        </p:blipFill>
        <p:spPr>
          <a:xfrm>
            <a:off x="2209800" y="175887"/>
            <a:ext cx="1266825" cy="1147722"/>
          </a:xfrm>
          <a:prstGeom prst="rect">
            <a:avLst/>
          </a:prstGeom>
        </p:spPr>
      </p:pic>
      <p:sp>
        <p:nvSpPr>
          <p:cNvPr id="3" name="Slide Number Placeholder 2"/>
          <p:cNvSpPr>
            <a:spLocks noGrp="1"/>
          </p:cNvSpPr>
          <p:nvPr>
            <p:ph type="sldNum" sz="quarter" idx="12"/>
          </p:nvPr>
        </p:nvSpPr>
        <p:spPr>
          <a:xfrm>
            <a:off x="8469312" y="0"/>
            <a:ext cx="674688" cy="295952"/>
          </a:xfrm>
        </p:spPr>
        <p:txBody>
          <a:bodyPr/>
          <a:lstStyle/>
          <a:p>
            <a:fld id="{200B2350-5261-4F5C-9DF5-EF0D264FC8D2}" type="slidenum">
              <a:rPr lang="en-US" smtClean="0"/>
              <a:pPr/>
              <a:t>26</a:t>
            </a:fld>
            <a:endParaRPr lang="en-US" dirty="0"/>
          </a:p>
        </p:txBody>
      </p:sp>
    </p:spTree>
    <p:extLst>
      <p:ext uri="{BB962C8B-B14F-4D97-AF65-F5344CB8AC3E}">
        <p14:creationId xmlns:p14="http://schemas.microsoft.com/office/powerpoint/2010/main" val="812616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3350" y="304800"/>
            <a:ext cx="5181600" cy="1097280"/>
          </a:xfrm>
        </p:spPr>
        <p:txBody>
          <a:bodyPr/>
          <a:lstStyle/>
          <a:p>
            <a:r>
              <a:rPr lang="en-US" sz="3600" dirty="0" smtClean="0"/>
              <a:t>STUDENT ACTIVITY 2.</a:t>
            </a:r>
            <a:endParaRPr lang="en-US" sz="3600" dirty="0"/>
          </a:p>
        </p:txBody>
      </p:sp>
      <p:sp>
        <p:nvSpPr>
          <p:cNvPr id="5" name="TextBox 4"/>
          <p:cNvSpPr txBox="1"/>
          <p:nvPr/>
        </p:nvSpPr>
        <p:spPr>
          <a:xfrm>
            <a:off x="381000" y="1676400"/>
            <a:ext cx="8305800" cy="954107"/>
          </a:xfrm>
          <a:prstGeom prst="rect">
            <a:avLst/>
          </a:prstGeom>
          <a:noFill/>
        </p:spPr>
        <p:txBody>
          <a:bodyPr wrap="square" rtlCol="0">
            <a:spAutoFit/>
          </a:bodyPr>
          <a:lstStyle/>
          <a:p>
            <a:r>
              <a:rPr lang="en-US" sz="2800" b="1" dirty="0" smtClean="0">
                <a:solidFill>
                  <a:srgbClr val="0000FF"/>
                </a:solidFill>
              </a:rPr>
              <a:t>Download WORD file</a:t>
            </a:r>
            <a:r>
              <a:rPr lang="en-US" sz="2800" b="1" dirty="0" smtClean="0"/>
              <a:t>: </a:t>
            </a:r>
            <a:r>
              <a:rPr lang="en-US" sz="2800" b="1" dirty="0"/>
              <a:t>Cradle-to-Cradle Product </a:t>
            </a:r>
            <a:r>
              <a:rPr lang="en-US" sz="2800" b="1" dirty="0" smtClean="0"/>
              <a:t>Certification</a:t>
            </a:r>
            <a:endParaRPr lang="en-US" sz="2800" b="1" dirty="0" smtClean="0"/>
          </a:p>
        </p:txBody>
      </p:sp>
      <p:pic>
        <p:nvPicPr>
          <p:cNvPr id="6" name="Picture 5"/>
          <p:cNvPicPr>
            <a:picLocks noChangeAspect="1"/>
          </p:cNvPicPr>
          <p:nvPr/>
        </p:nvPicPr>
        <p:blipFill>
          <a:blip r:embed="rId2"/>
          <a:stretch>
            <a:fillRect/>
          </a:stretch>
        </p:blipFill>
        <p:spPr>
          <a:xfrm>
            <a:off x="152400" y="175887"/>
            <a:ext cx="2106108" cy="1160252"/>
          </a:xfrm>
          <a:prstGeom prst="rect">
            <a:avLst/>
          </a:prstGeom>
        </p:spPr>
      </p:pic>
      <p:pic>
        <p:nvPicPr>
          <p:cNvPr id="7" name="Picture 6"/>
          <p:cNvPicPr>
            <a:picLocks noChangeAspect="1"/>
          </p:cNvPicPr>
          <p:nvPr/>
        </p:nvPicPr>
        <p:blipFill>
          <a:blip r:embed="rId3"/>
          <a:stretch>
            <a:fillRect/>
          </a:stretch>
        </p:blipFill>
        <p:spPr>
          <a:xfrm>
            <a:off x="2209800" y="175887"/>
            <a:ext cx="1266825" cy="1147722"/>
          </a:xfrm>
          <a:prstGeom prst="rect">
            <a:avLst/>
          </a:prstGeom>
        </p:spPr>
      </p:pic>
      <p:sp>
        <p:nvSpPr>
          <p:cNvPr id="3" name="Slide Number Placeholder 2"/>
          <p:cNvSpPr>
            <a:spLocks noGrp="1"/>
          </p:cNvSpPr>
          <p:nvPr>
            <p:ph type="sldNum" sz="quarter" idx="12"/>
          </p:nvPr>
        </p:nvSpPr>
        <p:spPr>
          <a:xfrm>
            <a:off x="8469312" y="0"/>
            <a:ext cx="674688" cy="295952"/>
          </a:xfrm>
        </p:spPr>
        <p:txBody>
          <a:bodyPr/>
          <a:lstStyle/>
          <a:p>
            <a:fld id="{200B2350-5261-4F5C-9DF5-EF0D264FC8D2}" type="slidenum">
              <a:rPr lang="en-US" smtClean="0"/>
              <a:pPr/>
              <a:t>27</a:t>
            </a:fld>
            <a:endParaRPr lang="en-US" dirty="0"/>
          </a:p>
        </p:txBody>
      </p:sp>
    </p:spTree>
    <p:extLst>
      <p:ext uri="{BB962C8B-B14F-4D97-AF65-F5344CB8AC3E}">
        <p14:creationId xmlns:p14="http://schemas.microsoft.com/office/powerpoint/2010/main" val="2119307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DECONSTRUCTION 1.</a:t>
            </a:r>
            <a:endParaRPr lang="en-US" dirty="0"/>
          </a:p>
        </p:txBody>
      </p:sp>
      <p:sp>
        <p:nvSpPr>
          <p:cNvPr id="3" name="Content Placeholder 2"/>
          <p:cNvSpPr>
            <a:spLocks noGrp="1"/>
          </p:cNvSpPr>
          <p:nvPr>
            <p:ph idx="1"/>
          </p:nvPr>
        </p:nvSpPr>
        <p:spPr>
          <a:xfrm>
            <a:off x="457200" y="1447801"/>
            <a:ext cx="8534400" cy="4038600"/>
          </a:xfrm>
        </p:spPr>
        <p:txBody>
          <a:bodyPr/>
          <a:lstStyle/>
          <a:p>
            <a:r>
              <a:rPr lang="en-US" b="1" dirty="0" smtClean="0"/>
              <a:t>Deconstruction</a:t>
            </a:r>
          </a:p>
          <a:p>
            <a:pPr lvl="1"/>
            <a:r>
              <a:rPr lang="en-US" dirty="0" smtClean="0"/>
              <a:t>Construction </a:t>
            </a:r>
            <a:r>
              <a:rPr lang="en-US" dirty="0"/>
              <a:t>in </a:t>
            </a:r>
            <a:r>
              <a:rPr lang="en-US" dirty="0" smtClean="0"/>
              <a:t>reverse</a:t>
            </a:r>
          </a:p>
          <a:p>
            <a:pPr lvl="2"/>
            <a:r>
              <a:rPr lang="en-US" dirty="0" smtClean="0"/>
              <a:t>Taking </a:t>
            </a:r>
            <a:r>
              <a:rPr lang="en-US" dirty="0"/>
              <a:t>apart a building to maximize </a:t>
            </a:r>
            <a:r>
              <a:rPr lang="en-US" dirty="0" smtClean="0"/>
              <a:t>reuse </a:t>
            </a:r>
            <a:r>
              <a:rPr lang="en-US" dirty="0"/>
              <a:t>of </a:t>
            </a:r>
            <a:r>
              <a:rPr lang="en-US" dirty="0" smtClean="0"/>
              <a:t>materials</a:t>
            </a:r>
          </a:p>
          <a:p>
            <a:pPr lvl="2"/>
            <a:r>
              <a:rPr lang="en-US" dirty="0" smtClean="0"/>
              <a:t>Reducing </a:t>
            </a:r>
            <a:r>
              <a:rPr lang="en-US" dirty="0"/>
              <a:t>waste and conserving </a:t>
            </a:r>
            <a:r>
              <a:rPr lang="en-US" dirty="0" smtClean="0"/>
              <a:t>resources</a:t>
            </a:r>
          </a:p>
          <a:p>
            <a:pPr lvl="2"/>
            <a:r>
              <a:rPr lang="en-US" dirty="0" smtClean="0"/>
              <a:t>Capture </a:t>
            </a:r>
            <a:r>
              <a:rPr lang="en-US" dirty="0"/>
              <a:t>materials and some components </a:t>
            </a:r>
            <a:endParaRPr lang="en-US" dirty="0" smtClean="0"/>
          </a:p>
          <a:p>
            <a:pPr lvl="3"/>
            <a:r>
              <a:rPr lang="en-US" dirty="0" smtClean="0"/>
              <a:t>Not </a:t>
            </a:r>
            <a:r>
              <a:rPr lang="en-US" dirty="0"/>
              <a:t>a favored approach from a zero waste point of </a:t>
            </a:r>
            <a:r>
              <a:rPr lang="en-US" dirty="0" smtClean="0"/>
              <a:t>view</a:t>
            </a:r>
          </a:p>
          <a:p>
            <a:pPr lvl="3"/>
            <a:r>
              <a:rPr lang="en-US" dirty="0" smtClean="0"/>
              <a:t>Favors building </a:t>
            </a:r>
            <a:r>
              <a:rPr lang="en-US" dirty="0"/>
              <a:t>designs as assemblages of high level </a:t>
            </a:r>
            <a:r>
              <a:rPr lang="en-US" dirty="0" smtClean="0"/>
              <a:t>components</a:t>
            </a:r>
          </a:p>
          <a:p>
            <a:pPr lvl="3"/>
            <a:r>
              <a:rPr lang="en-US" dirty="0" smtClean="0"/>
              <a:t>Not </a:t>
            </a:r>
            <a:r>
              <a:rPr lang="en-US" dirty="0"/>
              <a:t>their creation from rough materials </a:t>
            </a:r>
            <a:endParaRPr lang="en-US" dirty="0" smtClean="0"/>
          </a:p>
          <a:p>
            <a:pPr lvl="3"/>
            <a:r>
              <a:rPr lang="en-US" dirty="0" smtClean="0"/>
              <a:t>Such </a:t>
            </a:r>
            <a:r>
              <a:rPr lang="en-US" dirty="0"/>
              <a:t>as lumber, cement or plaster. </a:t>
            </a:r>
          </a:p>
        </p:txBody>
      </p:sp>
      <p:sp>
        <p:nvSpPr>
          <p:cNvPr id="4" name="Slide Number Placeholder 3"/>
          <p:cNvSpPr>
            <a:spLocks noGrp="1"/>
          </p:cNvSpPr>
          <p:nvPr>
            <p:ph type="sldNum" sz="quarter" idx="12"/>
          </p:nvPr>
        </p:nvSpPr>
        <p:spPr/>
        <p:txBody>
          <a:bodyPr/>
          <a:lstStyle/>
          <a:p>
            <a:fld id="{200B2350-5261-4F5C-9DF5-EF0D264FC8D2}" type="slidenum">
              <a:rPr lang="en-US" smtClean="0"/>
              <a:pPr/>
              <a:t>28</a:t>
            </a:fld>
            <a:endParaRPr lang="en-US" dirty="0"/>
          </a:p>
        </p:txBody>
      </p:sp>
      <p:pic>
        <p:nvPicPr>
          <p:cNvPr id="5" name="Picture 4"/>
          <p:cNvPicPr>
            <a:picLocks noChangeAspect="1"/>
          </p:cNvPicPr>
          <p:nvPr/>
        </p:nvPicPr>
        <p:blipFill>
          <a:blip r:embed="rId2"/>
          <a:stretch>
            <a:fillRect/>
          </a:stretch>
        </p:blipFill>
        <p:spPr>
          <a:xfrm>
            <a:off x="838200" y="5562247"/>
            <a:ext cx="823031" cy="823031"/>
          </a:xfrm>
          <a:prstGeom prst="rect">
            <a:avLst/>
          </a:prstGeom>
        </p:spPr>
      </p:pic>
      <p:sp>
        <p:nvSpPr>
          <p:cNvPr id="6" name="Rectangle 5"/>
          <p:cNvSpPr/>
          <p:nvPr/>
        </p:nvSpPr>
        <p:spPr>
          <a:xfrm>
            <a:off x="1661231" y="5562247"/>
            <a:ext cx="4301177" cy="369332"/>
          </a:xfrm>
          <a:prstGeom prst="rect">
            <a:avLst/>
          </a:prstGeom>
        </p:spPr>
        <p:txBody>
          <a:bodyPr wrap="none">
            <a:spAutoFit/>
          </a:bodyPr>
          <a:lstStyle/>
          <a:p>
            <a:r>
              <a:rPr lang="en-US" b="1" dirty="0">
                <a:solidFill>
                  <a:srgbClr val="E09900"/>
                </a:solidFill>
                <a:latin typeface="Arial" panose="020B0604020202020204" pitchFamily="34" charset="0"/>
                <a:hlinkClick r:id="rId3"/>
              </a:rPr>
              <a:t>Deconstruction, Salvage, Reuse: 1:09</a:t>
            </a:r>
            <a:endParaRPr lang="en-US" dirty="0"/>
          </a:p>
        </p:txBody>
      </p:sp>
    </p:spTree>
    <p:extLst>
      <p:ext uri="{BB962C8B-B14F-4D97-AF65-F5344CB8AC3E}">
        <p14:creationId xmlns:p14="http://schemas.microsoft.com/office/powerpoint/2010/main" val="1558866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a:t>
            </a:r>
            <a:r>
              <a:rPr lang="en-US" dirty="0" smtClean="0"/>
              <a:t>16-7 Deconstruction </a:t>
            </a:r>
            <a:endParaRPr lang="en-US" dirty="0"/>
          </a:p>
        </p:txBody>
      </p:sp>
      <p:pic>
        <p:nvPicPr>
          <p:cNvPr id="5" name="Content Placeholder 4"/>
          <p:cNvPicPr>
            <a:picLocks noGrp="1" noChangeAspect="1"/>
          </p:cNvPicPr>
          <p:nvPr>
            <p:ph idx="1"/>
          </p:nvPr>
        </p:nvPicPr>
        <p:blipFill>
          <a:blip r:embed="rId2"/>
          <a:stretch>
            <a:fillRect/>
          </a:stretch>
        </p:blipFill>
        <p:spPr>
          <a:xfrm>
            <a:off x="1219200" y="1524000"/>
            <a:ext cx="6179582" cy="4648200"/>
          </a:xfrm>
          <a:prstGeom prst="rect">
            <a:avLst/>
          </a:prstGeom>
        </p:spPr>
      </p:pic>
      <p:sp>
        <p:nvSpPr>
          <p:cNvPr id="4" name="Slide Number Placeholder 3"/>
          <p:cNvSpPr>
            <a:spLocks noGrp="1"/>
          </p:cNvSpPr>
          <p:nvPr>
            <p:ph type="sldNum" sz="quarter" idx="12"/>
          </p:nvPr>
        </p:nvSpPr>
        <p:spPr/>
        <p:txBody>
          <a:bodyPr/>
          <a:lstStyle/>
          <a:p>
            <a:fld id="{200B2350-5261-4F5C-9DF5-EF0D264FC8D2}" type="slidenum">
              <a:rPr lang="en-US" smtClean="0"/>
              <a:pPr/>
              <a:t>29</a:t>
            </a:fld>
            <a:endParaRPr lang="en-US" dirty="0"/>
          </a:p>
        </p:txBody>
      </p:sp>
    </p:spTree>
    <p:extLst>
      <p:ext uri="{BB962C8B-B14F-4D97-AF65-F5344CB8AC3E}">
        <p14:creationId xmlns:p14="http://schemas.microsoft.com/office/powerpoint/2010/main" val="4166504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endParaRPr lang="en-US" dirty="0"/>
          </a:p>
        </p:txBody>
      </p:sp>
      <p:sp>
        <p:nvSpPr>
          <p:cNvPr id="3" name="Content Placeholder 2"/>
          <p:cNvSpPr>
            <a:spLocks noGrp="1"/>
          </p:cNvSpPr>
          <p:nvPr>
            <p:ph idx="1"/>
          </p:nvPr>
        </p:nvSpPr>
        <p:spPr>
          <a:xfrm>
            <a:off x="457200" y="1447800"/>
            <a:ext cx="8382000" cy="4525963"/>
          </a:xfrm>
        </p:spPr>
        <p:txBody>
          <a:bodyPr/>
          <a:lstStyle/>
          <a:p>
            <a:r>
              <a:rPr lang="en-US" b="1" dirty="0" smtClean="0"/>
              <a:t>Zero Waste</a:t>
            </a:r>
          </a:p>
          <a:p>
            <a:pPr lvl="1"/>
            <a:r>
              <a:rPr lang="en-US" dirty="0" smtClean="0"/>
              <a:t>Hierarchy </a:t>
            </a:r>
            <a:r>
              <a:rPr lang="en-US" dirty="0"/>
              <a:t>of </a:t>
            </a:r>
            <a:r>
              <a:rPr lang="en-US" dirty="0" smtClean="0"/>
              <a:t>3Rs </a:t>
            </a:r>
            <a:r>
              <a:rPr lang="en-US" dirty="0"/>
              <a:t>(Reduce, Reuse, Recycle) </a:t>
            </a:r>
            <a:endParaRPr lang="en-US" dirty="0" smtClean="0"/>
          </a:p>
          <a:p>
            <a:pPr lvl="2"/>
            <a:r>
              <a:rPr lang="en-US" dirty="0" smtClean="0"/>
              <a:t>4th </a:t>
            </a:r>
            <a:r>
              <a:rPr lang="en-US" dirty="0"/>
              <a:t>R Recovery </a:t>
            </a:r>
            <a:r>
              <a:rPr lang="en-US" dirty="0" smtClean="0"/>
              <a:t>used </a:t>
            </a:r>
            <a:r>
              <a:rPr lang="en-US" dirty="0"/>
              <a:t>in </a:t>
            </a:r>
            <a:r>
              <a:rPr lang="en-US" dirty="0" smtClean="0"/>
              <a:t>process </a:t>
            </a:r>
            <a:r>
              <a:rPr lang="en-US" dirty="0"/>
              <a:t>of planet </a:t>
            </a:r>
            <a:r>
              <a:rPr lang="en-US" dirty="0" smtClean="0"/>
              <a:t>sustainability</a:t>
            </a:r>
          </a:p>
          <a:p>
            <a:pPr lvl="2"/>
            <a:r>
              <a:rPr lang="en-US" dirty="0" smtClean="0"/>
              <a:t>Deconstruction</a:t>
            </a:r>
          </a:p>
          <a:p>
            <a:pPr lvl="3"/>
            <a:r>
              <a:rPr lang="en-US" dirty="0" smtClean="0"/>
              <a:t>Construction </a:t>
            </a:r>
            <a:r>
              <a:rPr lang="en-US" dirty="0"/>
              <a:t>in reverse that involves taking </a:t>
            </a:r>
            <a:r>
              <a:rPr lang="en-US" dirty="0" smtClean="0"/>
              <a:t>apart</a:t>
            </a:r>
          </a:p>
          <a:p>
            <a:pPr lvl="3"/>
            <a:r>
              <a:rPr lang="en-US" dirty="0" smtClean="0"/>
              <a:t>Building </a:t>
            </a:r>
            <a:r>
              <a:rPr lang="en-US" dirty="0"/>
              <a:t>to maximize </a:t>
            </a:r>
            <a:r>
              <a:rPr lang="en-US" dirty="0" smtClean="0"/>
              <a:t>reuse </a:t>
            </a:r>
            <a:r>
              <a:rPr lang="en-US" dirty="0"/>
              <a:t>of </a:t>
            </a:r>
            <a:r>
              <a:rPr lang="en-US" dirty="0" smtClean="0"/>
              <a:t>materials</a:t>
            </a:r>
          </a:p>
          <a:p>
            <a:pPr lvl="3"/>
            <a:r>
              <a:rPr lang="en-US" dirty="0" smtClean="0"/>
              <a:t>Reducing </a:t>
            </a:r>
            <a:r>
              <a:rPr lang="en-US" dirty="0"/>
              <a:t>waste and conserving </a:t>
            </a:r>
            <a:r>
              <a:rPr lang="en-US" dirty="0" smtClean="0"/>
              <a:t>resources</a:t>
            </a:r>
          </a:p>
          <a:p>
            <a:pPr lvl="2"/>
            <a:r>
              <a:rPr lang="en-US" dirty="0" smtClean="0"/>
              <a:t>Extended </a:t>
            </a:r>
            <a:r>
              <a:rPr lang="en-US" dirty="0"/>
              <a:t>Producer Responsibility (EPR</a:t>
            </a:r>
            <a:r>
              <a:rPr lang="en-US" dirty="0" smtClean="0"/>
              <a:t>)</a:t>
            </a:r>
          </a:p>
          <a:p>
            <a:pPr lvl="3"/>
            <a:r>
              <a:rPr lang="en-US" dirty="0" smtClean="0"/>
              <a:t>Make product </a:t>
            </a:r>
            <a:r>
              <a:rPr lang="en-US" dirty="0"/>
              <a:t>manufacturer responsible </a:t>
            </a:r>
            <a:endParaRPr lang="en-US" dirty="0" smtClean="0"/>
          </a:p>
          <a:p>
            <a:pPr lvl="3"/>
            <a:r>
              <a:rPr lang="en-US" dirty="0" smtClean="0"/>
              <a:t>For </a:t>
            </a:r>
            <a:r>
              <a:rPr lang="en-US" dirty="0"/>
              <a:t>their product toward planet </a:t>
            </a:r>
            <a:r>
              <a:rPr lang="en-US" dirty="0" smtClean="0"/>
              <a:t>sustainability</a:t>
            </a:r>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3</a:t>
            </a:fld>
            <a:endParaRPr lang="en-US" dirty="0"/>
          </a:p>
        </p:txBody>
      </p:sp>
    </p:spTree>
    <p:extLst>
      <p:ext uri="{BB962C8B-B14F-4D97-AF65-F5344CB8AC3E}">
        <p14:creationId xmlns:p14="http://schemas.microsoft.com/office/powerpoint/2010/main" val="340533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15372"/>
            <a:ext cx="8229600" cy="1097280"/>
          </a:xfrm>
        </p:spPr>
        <p:txBody>
          <a:bodyPr/>
          <a:lstStyle/>
          <a:p>
            <a:r>
              <a:rPr lang="en-US" sz="3200" dirty="0" smtClean="0"/>
              <a:t>QUESTION </a:t>
            </a:r>
            <a:r>
              <a:rPr lang="en-US" sz="3200" dirty="0" smtClean="0"/>
              <a:t>4: </a:t>
            </a:r>
            <a:endParaRPr lang="en-US" dirty="0">
              <a:solidFill>
                <a:srgbClr val="F8F9D3"/>
              </a:solidFill>
            </a:endParaRPr>
          </a:p>
        </p:txBody>
      </p:sp>
      <p:sp>
        <p:nvSpPr>
          <p:cNvPr id="3" name="Rectangle 2"/>
          <p:cNvSpPr/>
          <p:nvPr/>
        </p:nvSpPr>
        <p:spPr>
          <a:xfrm>
            <a:off x="152400" y="1447800"/>
            <a:ext cx="8991600" cy="4524315"/>
          </a:xfrm>
          <a:prstGeom prst="rect">
            <a:avLst/>
          </a:prstGeom>
        </p:spPr>
        <p:txBody>
          <a:bodyPr wrap="square">
            <a:spAutoFit/>
          </a:bodyPr>
          <a:lstStyle/>
          <a:p>
            <a:r>
              <a:rPr lang="en-US" sz="3600" dirty="0" smtClean="0">
                <a:solidFill>
                  <a:srgbClr val="000000"/>
                </a:solidFill>
              </a:rPr>
              <a:t>Which </a:t>
            </a:r>
            <a:r>
              <a:rPr lang="en-US" sz="3600" dirty="0">
                <a:solidFill>
                  <a:srgbClr val="000000"/>
                </a:solidFill>
              </a:rPr>
              <a:t>of these involves carefully taking apart a building to maximize the reuse of materials, thereby reducing waste and conserving resources?</a:t>
            </a:r>
          </a:p>
          <a:p>
            <a:r>
              <a:rPr lang="en-US" sz="3600" dirty="0">
                <a:solidFill>
                  <a:srgbClr val="000000"/>
                </a:solidFill>
              </a:rPr>
              <a:t>a.	Zero Waste Strategy </a:t>
            </a:r>
          </a:p>
          <a:p>
            <a:r>
              <a:rPr lang="en-US" sz="3600" dirty="0">
                <a:solidFill>
                  <a:srgbClr val="000000"/>
                </a:solidFill>
              </a:rPr>
              <a:t>b.	Sustainability </a:t>
            </a:r>
          </a:p>
          <a:p>
            <a:r>
              <a:rPr lang="en-US" sz="3600" dirty="0">
                <a:solidFill>
                  <a:srgbClr val="000000"/>
                </a:solidFill>
              </a:rPr>
              <a:t>c.	Zero Waste Hierarchy</a:t>
            </a:r>
          </a:p>
          <a:p>
            <a:r>
              <a:rPr lang="en-US" sz="3600" dirty="0">
                <a:solidFill>
                  <a:srgbClr val="000000"/>
                </a:solidFill>
              </a:rPr>
              <a:t>d.	</a:t>
            </a:r>
            <a:r>
              <a:rPr lang="en-US" sz="3600" dirty="0" smtClean="0">
                <a:solidFill>
                  <a:srgbClr val="000000"/>
                </a:solidFill>
              </a:rPr>
              <a:t>Deconstruction</a:t>
            </a:r>
            <a:endParaRPr lang="en-US" sz="3600" dirty="0">
              <a:solidFill>
                <a:srgbClr val="000000"/>
              </a:solidFill>
            </a:endParaRPr>
          </a:p>
        </p:txBody>
      </p:sp>
      <p:sp>
        <p:nvSpPr>
          <p:cNvPr id="4" name="Slide Number Placeholder 3"/>
          <p:cNvSpPr>
            <a:spLocks noGrp="1"/>
          </p:cNvSpPr>
          <p:nvPr>
            <p:ph type="sldNum" sz="quarter" idx="12"/>
          </p:nvPr>
        </p:nvSpPr>
        <p:spPr>
          <a:xfrm>
            <a:off x="8469312" y="0"/>
            <a:ext cx="674688" cy="295952"/>
          </a:xfrm>
        </p:spPr>
        <p:txBody>
          <a:bodyPr/>
          <a:lstStyle/>
          <a:p>
            <a:fld id="{200B2350-5261-4F5C-9DF5-EF0D264FC8D2}" type="slidenum">
              <a:rPr lang="en-US" smtClean="0"/>
              <a:pPr/>
              <a:t>30</a:t>
            </a:fld>
            <a:endParaRPr lang="en-US" dirty="0"/>
          </a:p>
        </p:txBody>
      </p:sp>
    </p:spTree>
    <p:extLst>
      <p:ext uri="{BB962C8B-B14F-4D97-AF65-F5344CB8AC3E}">
        <p14:creationId xmlns:p14="http://schemas.microsoft.com/office/powerpoint/2010/main" val="2386764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15372"/>
            <a:ext cx="8229600" cy="1097280"/>
          </a:xfrm>
        </p:spPr>
        <p:txBody>
          <a:bodyPr/>
          <a:lstStyle/>
          <a:p>
            <a:r>
              <a:rPr lang="en-US" sz="3200" dirty="0" smtClean="0"/>
              <a:t>ANSWER </a:t>
            </a:r>
            <a:r>
              <a:rPr lang="en-US" sz="3200" dirty="0" smtClean="0"/>
              <a:t>4:</a:t>
            </a:r>
            <a:endParaRPr lang="en-US" sz="3200" dirty="0">
              <a:solidFill>
                <a:srgbClr val="F8F9D3"/>
              </a:solidFill>
            </a:endParaRPr>
          </a:p>
        </p:txBody>
      </p:sp>
      <p:sp>
        <p:nvSpPr>
          <p:cNvPr id="6" name="Rectangle 5"/>
          <p:cNvSpPr/>
          <p:nvPr/>
        </p:nvSpPr>
        <p:spPr>
          <a:xfrm>
            <a:off x="286265" y="1855161"/>
            <a:ext cx="8534400" cy="707886"/>
          </a:xfrm>
          <a:prstGeom prst="rect">
            <a:avLst/>
          </a:prstGeom>
        </p:spPr>
        <p:txBody>
          <a:bodyPr wrap="square">
            <a:spAutoFit/>
          </a:bodyPr>
          <a:lstStyle/>
          <a:p>
            <a:r>
              <a:rPr lang="en-US" sz="4000" dirty="0">
                <a:solidFill>
                  <a:srgbClr val="000000"/>
                </a:solidFill>
              </a:rPr>
              <a:t>Deconstruction</a:t>
            </a:r>
            <a:endParaRPr lang="en-US" sz="4000" dirty="0">
              <a:solidFill>
                <a:srgbClr val="000000"/>
              </a:solidFill>
            </a:endParaRPr>
          </a:p>
        </p:txBody>
      </p:sp>
      <p:sp>
        <p:nvSpPr>
          <p:cNvPr id="3" name="Slide Number Placeholder 2"/>
          <p:cNvSpPr>
            <a:spLocks noGrp="1"/>
          </p:cNvSpPr>
          <p:nvPr>
            <p:ph type="sldNum" sz="quarter" idx="12"/>
          </p:nvPr>
        </p:nvSpPr>
        <p:spPr>
          <a:xfrm>
            <a:off x="8469312" y="0"/>
            <a:ext cx="674688" cy="295952"/>
          </a:xfrm>
        </p:spPr>
        <p:txBody>
          <a:bodyPr/>
          <a:lstStyle/>
          <a:p>
            <a:fld id="{200B2350-5261-4F5C-9DF5-EF0D264FC8D2}" type="slidenum">
              <a:rPr lang="en-US" smtClean="0"/>
              <a:pPr/>
              <a:t>31</a:t>
            </a:fld>
            <a:endParaRPr lang="en-US" dirty="0"/>
          </a:p>
        </p:txBody>
      </p:sp>
    </p:spTree>
    <p:extLst>
      <p:ext uri="{BB962C8B-B14F-4D97-AF65-F5344CB8AC3E}">
        <p14:creationId xmlns:p14="http://schemas.microsoft.com/office/powerpoint/2010/main" val="3787753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DECONSTRUCTION 2.</a:t>
            </a:r>
            <a:endParaRPr lang="en-US" dirty="0"/>
          </a:p>
        </p:txBody>
      </p:sp>
      <p:sp>
        <p:nvSpPr>
          <p:cNvPr id="3" name="Content Placeholder 2"/>
          <p:cNvSpPr>
            <a:spLocks noGrp="1"/>
          </p:cNvSpPr>
          <p:nvPr>
            <p:ph idx="1"/>
          </p:nvPr>
        </p:nvSpPr>
        <p:spPr>
          <a:xfrm>
            <a:off x="457200" y="1447800"/>
            <a:ext cx="8686800" cy="4525963"/>
          </a:xfrm>
        </p:spPr>
        <p:txBody>
          <a:bodyPr/>
          <a:lstStyle/>
          <a:p>
            <a:r>
              <a:rPr lang="en-US" b="1" dirty="0"/>
              <a:t>Zero Waste Goal</a:t>
            </a:r>
          </a:p>
          <a:p>
            <a:pPr lvl="1"/>
            <a:r>
              <a:rPr lang="en-US" dirty="0" smtClean="0"/>
              <a:t>Build </a:t>
            </a:r>
            <a:r>
              <a:rPr lang="en-US" dirty="0"/>
              <a:t>entire rooms, </a:t>
            </a:r>
            <a:r>
              <a:rPr lang="en-US" dirty="0" smtClean="0"/>
              <a:t>walls</a:t>
            </a:r>
            <a:r>
              <a:rPr lang="en-US" dirty="0"/>
              <a:t>, roofs or floors or </a:t>
            </a:r>
            <a:r>
              <a:rPr lang="en-US" dirty="0" smtClean="0"/>
              <a:t>utility systems</a:t>
            </a:r>
          </a:p>
          <a:p>
            <a:pPr lvl="2"/>
            <a:r>
              <a:rPr lang="en-US" dirty="0" smtClean="0"/>
              <a:t>Pre-built </a:t>
            </a:r>
            <a:r>
              <a:rPr lang="en-US" dirty="0"/>
              <a:t>and installed as completed </a:t>
            </a:r>
            <a:r>
              <a:rPr lang="en-US" dirty="0" smtClean="0"/>
              <a:t>components</a:t>
            </a:r>
          </a:p>
          <a:p>
            <a:pPr lvl="2"/>
            <a:r>
              <a:rPr lang="en-US" dirty="0" smtClean="0"/>
              <a:t>Until </a:t>
            </a:r>
            <a:r>
              <a:rPr lang="en-US" dirty="0"/>
              <a:t>buildings are built as components </a:t>
            </a:r>
            <a:endParaRPr lang="en-US" dirty="0" smtClean="0"/>
          </a:p>
          <a:p>
            <a:pPr lvl="2"/>
            <a:r>
              <a:rPr lang="en-US" dirty="0" smtClean="0"/>
              <a:t>Capable </a:t>
            </a:r>
            <a:r>
              <a:rPr lang="en-US" dirty="0"/>
              <a:t>of later </a:t>
            </a:r>
            <a:r>
              <a:rPr lang="en-US" dirty="0" smtClean="0"/>
              <a:t>dismantling</a:t>
            </a:r>
          </a:p>
          <a:p>
            <a:pPr lvl="2"/>
            <a:r>
              <a:rPr lang="en-US" dirty="0" smtClean="0"/>
              <a:t>Deconstruction </a:t>
            </a:r>
            <a:r>
              <a:rPr lang="en-US" dirty="0"/>
              <a:t>is a stop-gap </a:t>
            </a:r>
            <a:r>
              <a:rPr lang="en-US" dirty="0" smtClean="0"/>
              <a:t>procedure</a:t>
            </a:r>
          </a:p>
          <a:p>
            <a:pPr lvl="2"/>
            <a:r>
              <a:rPr lang="en-US" dirty="0" smtClean="0"/>
              <a:t>To </a:t>
            </a:r>
            <a:r>
              <a:rPr lang="en-US" dirty="0"/>
              <a:t>minimize the waste of building </a:t>
            </a:r>
            <a:r>
              <a:rPr lang="en-US" dirty="0" smtClean="0"/>
              <a:t>materials</a:t>
            </a:r>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32</a:t>
            </a:fld>
            <a:endParaRPr lang="en-US" dirty="0"/>
          </a:p>
        </p:txBody>
      </p:sp>
    </p:spTree>
    <p:extLst>
      <p:ext uri="{BB962C8B-B14F-4D97-AF65-F5344CB8AC3E}">
        <p14:creationId xmlns:p14="http://schemas.microsoft.com/office/powerpoint/2010/main" val="2954641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DECONSTRUCTION 3.</a:t>
            </a:r>
            <a:endParaRPr lang="en-US" dirty="0"/>
          </a:p>
        </p:txBody>
      </p:sp>
      <p:sp>
        <p:nvSpPr>
          <p:cNvPr id="3" name="Content Placeholder 2"/>
          <p:cNvSpPr>
            <a:spLocks noGrp="1"/>
          </p:cNvSpPr>
          <p:nvPr>
            <p:ph idx="1"/>
          </p:nvPr>
        </p:nvSpPr>
        <p:spPr/>
        <p:txBody>
          <a:bodyPr/>
          <a:lstStyle/>
          <a:p>
            <a:r>
              <a:rPr lang="en-US" b="1" dirty="0" smtClean="0"/>
              <a:t>Brick, Wood &amp; Stone </a:t>
            </a:r>
          </a:p>
          <a:p>
            <a:pPr lvl="1"/>
            <a:r>
              <a:rPr lang="en-US" dirty="0" smtClean="0"/>
              <a:t>Oldest </a:t>
            </a:r>
            <a:r>
              <a:rPr lang="en-US" dirty="0"/>
              <a:t>truly recyclable materials used in </a:t>
            </a:r>
            <a:r>
              <a:rPr lang="en-US" dirty="0" smtClean="0"/>
              <a:t>construction</a:t>
            </a:r>
          </a:p>
          <a:p>
            <a:pPr lvl="1"/>
            <a:r>
              <a:rPr lang="en-US" dirty="0" smtClean="0"/>
              <a:t>Historic </a:t>
            </a:r>
            <a:r>
              <a:rPr lang="en-US" dirty="0"/>
              <a:t>review of old buildings, barns and bridges </a:t>
            </a:r>
            <a:endParaRPr lang="en-US" dirty="0" smtClean="0"/>
          </a:p>
          <a:p>
            <a:pPr lvl="2"/>
            <a:r>
              <a:rPr lang="en-US" dirty="0" smtClean="0"/>
              <a:t>Shows </a:t>
            </a:r>
            <a:r>
              <a:rPr lang="en-US" dirty="0"/>
              <a:t>that brick, stones and timber are </a:t>
            </a:r>
            <a:r>
              <a:rPr lang="en-US" dirty="0" smtClean="0"/>
              <a:t>reused</a:t>
            </a:r>
          </a:p>
          <a:p>
            <a:pPr lvl="2"/>
            <a:r>
              <a:rPr lang="en-US" dirty="0" smtClean="0"/>
              <a:t>Some </a:t>
            </a:r>
            <a:r>
              <a:rPr lang="en-US" dirty="0"/>
              <a:t>of </a:t>
            </a:r>
            <a:r>
              <a:rPr lang="en-US" dirty="0" smtClean="0"/>
              <a:t>oldest </a:t>
            </a:r>
            <a:r>
              <a:rPr lang="en-US" dirty="0"/>
              <a:t>structures </a:t>
            </a:r>
            <a:r>
              <a:rPr lang="en-US" dirty="0" smtClean="0"/>
              <a:t>were built </a:t>
            </a:r>
            <a:r>
              <a:rPr lang="en-US" dirty="0"/>
              <a:t>with </a:t>
            </a:r>
            <a:r>
              <a:rPr lang="en-US" dirty="0" smtClean="0"/>
              <a:t>materials</a:t>
            </a:r>
          </a:p>
          <a:p>
            <a:pPr lvl="2"/>
            <a:r>
              <a:rPr lang="en-US" dirty="0" smtClean="0"/>
              <a:t>Recycled </a:t>
            </a:r>
            <a:r>
              <a:rPr lang="en-US" dirty="0"/>
              <a:t>from previous </a:t>
            </a:r>
            <a:r>
              <a:rPr lang="en-US" dirty="0" smtClean="0"/>
              <a:t>structures</a:t>
            </a:r>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33</a:t>
            </a:fld>
            <a:endParaRPr lang="en-US" dirty="0"/>
          </a:p>
        </p:txBody>
      </p:sp>
    </p:spTree>
    <p:extLst>
      <p:ext uri="{BB962C8B-B14F-4D97-AF65-F5344CB8AC3E}">
        <p14:creationId xmlns:p14="http://schemas.microsoft.com/office/powerpoint/2010/main" val="2299831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DECONSTRUCTION 4.</a:t>
            </a:r>
            <a:endParaRPr lang="en-US" dirty="0"/>
          </a:p>
        </p:txBody>
      </p:sp>
      <p:sp>
        <p:nvSpPr>
          <p:cNvPr id="3" name="Content Placeholder 2"/>
          <p:cNvSpPr>
            <a:spLocks noGrp="1"/>
          </p:cNvSpPr>
          <p:nvPr>
            <p:ph idx="1"/>
          </p:nvPr>
        </p:nvSpPr>
        <p:spPr/>
        <p:txBody>
          <a:bodyPr/>
          <a:lstStyle/>
          <a:p>
            <a:r>
              <a:rPr lang="en-US" b="1" dirty="0" smtClean="0"/>
              <a:t>Building Code Officials BIAS</a:t>
            </a:r>
          </a:p>
          <a:p>
            <a:pPr lvl="1"/>
            <a:r>
              <a:rPr lang="en-US" dirty="0" smtClean="0"/>
              <a:t>Discriminate </a:t>
            </a:r>
            <a:r>
              <a:rPr lang="en-US" dirty="0"/>
              <a:t>against reusing materials </a:t>
            </a:r>
            <a:endParaRPr lang="en-US" dirty="0" smtClean="0"/>
          </a:p>
          <a:p>
            <a:pPr lvl="1"/>
            <a:r>
              <a:rPr lang="en-US" dirty="0" smtClean="0"/>
              <a:t>One </a:t>
            </a:r>
            <a:r>
              <a:rPr lang="en-US" dirty="0"/>
              <a:t>of deconstruction’s </a:t>
            </a:r>
            <a:r>
              <a:rPr lang="en-US" dirty="0" smtClean="0"/>
              <a:t>barriers</a:t>
            </a:r>
          </a:p>
          <a:p>
            <a:pPr lvl="1"/>
            <a:r>
              <a:rPr lang="en-US" dirty="0" smtClean="0"/>
              <a:t>Codes </a:t>
            </a:r>
            <a:r>
              <a:rPr lang="en-US" dirty="0"/>
              <a:t>and building departments require compliance </a:t>
            </a:r>
            <a:endParaRPr lang="en-US" dirty="0" smtClean="0"/>
          </a:p>
          <a:p>
            <a:pPr lvl="1"/>
            <a:r>
              <a:rPr lang="en-US" dirty="0" smtClean="0"/>
              <a:t>To codes</a:t>
            </a:r>
            <a:r>
              <a:rPr lang="en-US" dirty="0"/>
              <a:t>, including the source of </a:t>
            </a:r>
            <a:r>
              <a:rPr lang="en-US" dirty="0" smtClean="0"/>
              <a:t>materials</a:t>
            </a:r>
          </a:p>
          <a:p>
            <a:pPr lvl="1"/>
            <a:r>
              <a:rPr lang="en-US" dirty="0" smtClean="0"/>
              <a:t>Contractor </a:t>
            </a:r>
            <a:r>
              <a:rPr lang="en-US" dirty="0"/>
              <a:t>cannot use salvaged floor joists </a:t>
            </a:r>
            <a:endParaRPr lang="en-US" dirty="0" smtClean="0"/>
          </a:p>
          <a:p>
            <a:pPr lvl="1"/>
            <a:r>
              <a:rPr lang="en-US" dirty="0" smtClean="0"/>
              <a:t>Building </a:t>
            </a:r>
            <a:r>
              <a:rPr lang="en-US" dirty="0"/>
              <a:t>department requires a graded </a:t>
            </a:r>
            <a:r>
              <a:rPr lang="en-US" dirty="0" smtClean="0"/>
              <a:t>joist</a:t>
            </a:r>
          </a:p>
          <a:p>
            <a:pPr lvl="1"/>
            <a:r>
              <a:rPr lang="en-US" dirty="0" smtClean="0"/>
              <a:t>Find engineer to </a:t>
            </a:r>
            <a:r>
              <a:rPr lang="en-US" dirty="0"/>
              <a:t>verify </a:t>
            </a:r>
            <a:r>
              <a:rPr lang="en-US" dirty="0" smtClean="0"/>
              <a:t>material suitability</a:t>
            </a:r>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34</a:t>
            </a:fld>
            <a:endParaRPr lang="en-US" dirty="0"/>
          </a:p>
        </p:txBody>
      </p:sp>
    </p:spTree>
    <p:extLst>
      <p:ext uri="{BB962C8B-B14F-4D97-AF65-F5344CB8AC3E}">
        <p14:creationId xmlns:p14="http://schemas.microsoft.com/office/powerpoint/2010/main" val="2112421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QUESTION </a:t>
            </a:r>
            <a:r>
              <a:rPr lang="en-US" sz="3200" dirty="0" smtClean="0"/>
              <a:t>5: </a:t>
            </a:r>
            <a:endParaRPr lang="en-US" dirty="0">
              <a:solidFill>
                <a:srgbClr val="F8F9D3"/>
              </a:solidFill>
            </a:endParaRPr>
          </a:p>
        </p:txBody>
      </p:sp>
      <p:sp>
        <p:nvSpPr>
          <p:cNvPr id="3" name="Rectangle 2"/>
          <p:cNvSpPr/>
          <p:nvPr/>
        </p:nvSpPr>
        <p:spPr>
          <a:xfrm>
            <a:off x="152400" y="1447800"/>
            <a:ext cx="8991600" cy="2677656"/>
          </a:xfrm>
          <a:prstGeom prst="rect">
            <a:avLst/>
          </a:prstGeom>
        </p:spPr>
        <p:txBody>
          <a:bodyPr wrap="square">
            <a:spAutoFit/>
          </a:bodyPr>
          <a:lstStyle/>
          <a:p>
            <a:r>
              <a:rPr lang="en-US" sz="2800" dirty="0" smtClean="0">
                <a:solidFill>
                  <a:srgbClr val="000000"/>
                </a:solidFill>
              </a:rPr>
              <a:t>What </a:t>
            </a:r>
            <a:r>
              <a:rPr lang="en-US" sz="2800" dirty="0">
                <a:solidFill>
                  <a:srgbClr val="000000"/>
                </a:solidFill>
              </a:rPr>
              <a:t>group discriminate against reusing materials and is one of deconstruction’s barriers?</a:t>
            </a:r>
          </a:p>
          <a:p>
            <a:r>
              <a:rPr lang="en-US" sz="2800" dirty="0">
                <a:solidFill>
                  <a:srgbClr val="000000"/>
                </a:solidFill>
              </a:rPr>
              <a:t>a.	Building code </a:t>
            </a:r>
            <a:r>
              <a:rPr lang="en-US" sz="2800" dirty="0" smtClean="0">
                <a:solidFill>
                  <a:srgbClr val="000000"/>
                </a:solidFill>
              </a:rPr>
              <a:t>officials</a:t>
            </a:r>
            <a:endParaRPr lang="en-US" sz="2800" dirty="0">
              <a:solidFill>
                <a:srgbClr val="000000"/>
              </a:solidFill>
            </a:endParaRPr>
          </a:p>
          <a:p>
            <a:r>
              <a:rPr lang="en-US" sz="2800" dirty="0">
                <a:solidFill>
                  <a:srgbClr val="000000"/>
                </a:solidFill>
              </a:rPr>
              <a:t>b.	Builders</a:t>
            </a:r>
          </a:p>
          <a:p>
            <a:r>
              <a:rPr lang="en-US" sz="2800" dirty="0">
                <a:solidFill>
                  <a:srgbClr val="000000"/>
                </a:solidFill>
              </a:rPr>
              <a:t>c.	Federal Government</a:t>
            </a:r>
          </a:p>
          <a:p>
            <a:r>
              <a:rPr lang="en-US" sz="2800" dirty="0">
                <a:solidFill>
                  <a:srgbClr val="000000"/>
                </a:solidFill>
              </a:rPr>
              <a:t>d.	Zero waste Community </a:t>
            </a:r>
          </a:p>
        </p:txBody>
      </p:sp>
      <p:sp>
        <p:nvSpPr>
          <p:cNvPr id="4" name="Slide Number Placeholder 3"/>
          <p:cNvSpPr>
            <a:spLocks noGrp="1"/>
          </p:cNvSpPr>
          <p:nvPr>
            <p:ph type="sldNum" sz="quarter" idx="12"/>
          </p:nvPr>
        </p:nvSpPr>
        <p:spPr>
          <a:xfrm>
            <a:off x="8469312" y="0"/>
            <a:ext cx="674688" cy="295952"/>
          </a:xfrm>
        </p:spPr>
        <p:txBody>
          <a:bodyPr/>
          <a:lstStyle/>
          <a:p>
            <a:fld id="{200B2350-5261-4F5C-9DF5-EF0D264FC8D2}" type="slidenum">
              <a:rPr lang="en-US" smtClean="0"/>
              <a:pPr/>
              <a:t>35</a:t>
            </a:fld>
            <a:endParaRPr lang="en-US" dirty="0"/>
          </a:p>
        </p:txBody>
      </p:sp>
    </p:spTree>
    <p:extLst>
      <p:ext uri="{BB962C8B-B14F-4D97-AF65-F5344CB8AC3E}">
        <p14:creationId xmlns:p14="http://schemas.microsoft.com/office/powerpoint/2010/main" val="1257022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ANSWER </a:t>
            </a:r>
            <a:r>
              <a:rPr lang="en-US" sz="3200" dirty="0" smtClean="0"/>
              <a:t>5:</a:t>
            </a:r>
            <a:endParaRPr lang="en-US" sz="3200" dirty="0">
              <a:solidFill>
                <a:srgbClr val="F8F9D3"/>
              </a:solidFill>
            </a:endParaRPr>
          </a:p>
        </p:txBody>
      </p:sp>
      <p:sp>
        <p:nvSpPr>
          <p:cNvPr id="6" name="Rectangle 5"/>
          <p:cNvSpPr/>
          <p:nvPr/>
        </p:nvSpPr>
        <p:spPr>
          <a:xfrm>
            <a:off x="286265" y="1855161"/>
            <a:ext cx="8534400" cy="707886"/>
          </a:xfrm>
          <a:prstGeom prst="rect">
            <a:avLst/>
          </a:prstGeom>
        </p:spPr>
        <p:txBody>
          <a:bodyPr wrap="square">
            <a:spAutoFit/>
          </a:bodyPr>
          <a:lstStyle/>
          <a:p>
            <a:r>
              <a:rPr lang="en-US" sz="4000" dirty="0">
                <a:solidFill>
                  <a:srgbClr val="000000"/>
                </a:solidFill>
              </a:rPr>
              <a:t>Building code </a:t>
            </a:r>
            <a:r>
              <a:rPr lang="en-US" sz="4000" dirty="0" smtClean="0">
                <a:solidFill>
                  <a:srgbClr val="000000"/>
                </a:solidFill>
              </a:rPr>
              <a:t>officials</a:t>
            </a:r>
            <a:endParaRPr lang="en-US" sz="4000" dirty="0">
              <a:solidFill>
                <a:srgbClr val="000000"/>
              </a:solidFill>
            </a:endParaRPr>
          </a:p>
        </p:txBody>
      </p:sp>
      <p:sp>
        <p:nvSpPr>
          <p:cNvPr id="3" name="Slide Number Placeholder 2"/>
          <p:cNvSpPr>
            <a:spLocks noGrp="1"/>
          </p:cNvSpPr>
          <p:nvPr>
            <p:ph type="sldNum" sz="quarter" idx="12"/>
          </p:nvPr>
        </p:nvSpPr>
        <p:spPr>
          <a:xfrm>
            <a:off x="8469312" y="0"/>
            <a:ext cx="674688" cy="295952"/>
          </a:xfrm>
        </p:spPr>
        <p:txBody>
          <a:bodyPr/>
          <a:lstStyle/>
          <a:p>
            <a:fld id="{200B2350-5261-4F5C-9DF5-EF0D264FC8D2}" type="slidenum">
              <a:rPr lang="en-US" smtClean="0"/>
              <a:pPr/>
              <a:t>36</a:t>
            </a:fld>
            <a:endParaRPr lang="en-US" dirty="0"/>
          </a:p>
        </p:txBody>
      </p:sp>
    </p:spTree>
    <p:extLst>
      <p:ext uri="{BB962C8B-B14F-4D97-AF65-F5344CB8AC3E}">
        <p14:creationId xmlns:p14="http://schemas.microsoft.com/office/powerpoint/2010/main" val="1185777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3350" y="304800"/>
            <a:ext cx="5181600" cy="1097280"/>
          </a:xfrm>
        </p:spPr>
        <p:txBody>
          <a:bodyPr/>
          <a:lstStyle/>
          <a:p>
            <a:r>
              <a:rPr lang="en-US" sz="3600" dirty="0" smtClean="0"/>
              <a:t>STUDENT ACTIVITY 3.</a:t>
            </a:r>
            <a:endParaRPr lang="en-US" sz="3600" dirty="0"/>
          </a:p>
        </p:txBody>
      </p:sp>
      <p:sp>
        <p:nvSpPr>
          <p:cNvPr id="5" name="TextBox 4"/>
          <p:cNvSpPr txBox="1"/>
          <p:nvPr/>
        </p:nvSpPr>
        <p:spPr>
          <a:xfrm>
            <a:off x="381000" y="1676400"/>
            <a:ext cx="8305800" cy="523220"/>
          </a:xfrm>
          <a:prstGeom prst="rect">
            <a:avLst/>
          </a:prstGeom>
          <a:noFill/>
        </p:spPr>
        <p:txBody>
          <a:bodyPr wrap="square" rtlCol="0">
            <a:spAutoFit/>
          </a:bodyPr>
          <a:lstStyle/>
          <a:p>
            <a:r>
              <a:rPr lang="en-US" sz="2800" b="1" dirty="0" smtClean="0">
                <a:solidFill>
                  <a:srgbClr val="0000FF"/>
                </a:solidFill>
              </a:rPr>
              <a:t>Download WORD file</a:t>
            </a:r>
            <a:r>
              <a:rPr lang="en-US" sz="2800" b="1" dirty="0" smtClean="0"/>
              <a:t>: </a:t>
            </a:r>
            <a:r>
              <a:rPr lang="en-US" sz="2800" b="1" dirty="0"/>
              <a:t>Deconstruction </a:t>
            </a:r>
            <a:r>
              <a:rPr lang="en-US" sz="2800" b="1" dirty="0" smtClean="0"/>
              <a:t>Project</a:t>
            </a:r>
            <a:endParaRPr lang="en-US" sz="2800" b="1" dirty="0" smtClean="0"/>
          </a:p>
        </p:txBody>
      </p:sp>
      <p:pic>
        <p:nvPicPr>
          <p:cNvPr id="6" name="Picture 5"/>
          <p:cNvPicPr>
            <a:picLocks noChangeAspect="1"/>
          </p:cNvPicPr>
          <p:nvPr/>
        </p:nvPicPr>
        <p:blipFill>
          <a:blip r:embed="rId2"/>
          <a:stretch>
            <a:fillRect/>
          </a:stretch>
        </p:blipFill>
        <p:spPr>
          <a:xfrm>
            <a:off x="152400" y="175887"/>
            <a:ext cx="2106108" cy="1160252"/>
          </a:xfrm>
          <a:prstGeom prst="rect">
            <a:avLst/>
          </a:prstGeom>
        </p:spPr>
      </p:pic>
      <p:pic>
        <p:nvPicPr>
          <p:cNvPr id="7" name="Picture 6"/>
          <p:cNvPicPr>
            <a:picLocks noChangeAspect="1"/>
          </p:cNvPicPr>
          <p:nvPr/>
        </p:nvPicPr>
        <p:blipFill>
          <a:blip r:embed="rId3"/>
          <a:stretch>
            <a:fillRect/>
          </a:stretch>
        </p:blipFill>
        <p:spPr>
          <a:xfrm>
            <a:off x="2209800" y="175887"/>
            <a:ext cx="1266825" cy="1147722"/>
          </a:xfrm>
          <a:prstGeom prst="rect">
            <a:avLst/>
          </a:prstGeom>
        </p:spPr>
      </p:pic>
      <p:sp>
        <p:nvSpPr>
          <p:cNvPr id="3" name="Slide Number Placeholder 2"/>
          <p:cNvSpPr>
            <a:spLocks noGrp="1"/>
          </p:cNvSpPr>
          <p:nvPr>
            <p:ph type="sldNum" sz="quarter" idx="12"/>
          </p:nvPr>
        </p:nvSpPr>
        <p:spPr>
          <a:xfrm>
            <a:off x="8469312" y="0"/>
            <a:ext cx="674688" cy="295952"/>
          </a:xfrm>
        </p:spPr>
        <p:txBody>
          <a:bodyPr/>
          <a:lstStyle/>
          <a:p>
            <a:fld id="{200B2350-5261-4F5C-9DF5-EF0D264FC8D2}" type="slidenum">
              <a:rPr lang="en-US" smtClean="0"/>
              <a:pPr/>
              <a:t>37</a:t>
            </a:fld>
            <a:endParaRPr lang="en-US" dirty="0"/>
          </a:p>
        </p:txBody>
      </p:sp>
    </p:spTree>
    <p:extLst>
      <p:ext uri="{BB962C8B-B14F-4D97-AF65-F5344CB8AC3E}">
        <p14:creationId xmlns:p14="http://schemas.microsoft.com/office/powerpoint/2010/main" val="3810540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839200" cy="1312652"/>
          </a:xfrm>
        </p:spPr>
        <p:txBody>
          <a:bodyPr/>
          <a:lstStyle/>
          <a:p>
            <a:r>
              <a:rPr lang="en-US" sz="2800" dirty="0"/>
              <a:t>FIGURE 16-7 </a:t>
            </a:r>
            <a:r>
              <a:rPr lang="en-US" sz="2800" dirty="0" smtClean="0"/>
              <a:t>zero-waste </a:t>
            </a:r>
            <a:r>
              <a:rPr lang="en-US" sz="2800" dirty="0"/>
              <a:t>community is a collection of all members of </a:t>
            </a:r>
            <a:r>
              <a:rPr lang="en-US" sz="2800" dirty="0" smtClean="0"/>
              <a:t>community </a:t>
            </a:r>
            <a:r>
              <a:rPr lang="en-US" sz="2800" dirty="0"/>
              <a:t>to share in </a:t>
            </a:r>
            <a:r>
              <a:rPr lang="en-US" sz="2800" dirty="0" smtClean="0"/>
              <a:t>reduction </a:t>
            </a:r>
            <a:r>
              <a:rPr lang="en-US" sz="2800" dirty="0"/>
              <a:t>of waste to bring it to </a:t>
            </a:r>
            <a:r>
              <a:rPr lang="en-US" sz="2800" dirty="0" smtClean="0"/>
              <a:t>zero</a:t>
            </a:r>
            <a:endParaRPr lang="en-US" sz="2800" dirty="0"/>
          </a:p>
        </p:txBody>
      </p:sp>
      <p:pic>
        <p:nvPicPr>
          <p:cNvPr id="5" name="Content Placeholder 4"/>
          <p:cNvPicPr>
            <a:picLocks noGrp="1" noChangeAspect="1"/>
          </p:cNvPicPr>
          <p:nvPr>
            <p:ph idx="1"/>
          </p:nvPr>
        </p:nvPicPr>
        <p:blipFill>
          <a:blip r:embed="rId2"/>
          <a:stretch>
            <a:fillRect/>
          </a:stretch>
        </p:blipFill>
        <p:spPr>
          <a:xfrm>
            <a:off x="1371599" y="1371600"/>
            <a:ext cx="6406117" cy="4953000"/>
          </a:xfrm>
          <a:prstGeom prst="rect">
            <a:avLst/>
          </a:prstGeom>
        </p:spPr>
      </p:pic>
      <p:sp>
        <p:nvSpPr>
          <p:cNvPr id="4" name="Slide Number Placeholder 3"/>
          <p:cNvSpPr>
            <a:spLocks noGrp="1"/>
          </p:cNvSpPr>
          <p:nvPr>
            <p:ph type="sldNum" sz="quarter" idx="12"/>
          </p:nvPr>
        </p:nvSpPr>
        <p:spPr/>
        <p:txBody>
          <a:bodyPr/>
          <a:lstStyle/>
          <a:p>
            <a:fld id="{200B2350-5261-4F5C-9DF5-EF0D264FC8D2}" type="slidenum">
              <a:rPr lang="en-US" smtClean="0"/>
              <a:pPr/>
              <a:t>38</a:t>
            </a:fld>
            <a:endParaRPr lang="en-US" dirty="0"/>
          </a:p>
        </p:txBody>
      </p:sp>
    </p:spTree>
    <p:extLst>
      <p:ext uri="{BB962C8B-B14F-4D97-AF65-F5344CB8AC3E}">
        <p14:creationId xmlns:p14="http://schemas.microsoft.com/office/powerpoint/2010/main" val="3981109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ZERO WASTE COMMUNITY </a:t>
            </a:r>
            <a:r>
              <a:rPr lang="en-US" dirty="0" smtClean="0"/>
              <a:t>1.</a:t>
            </a:r>
            <a:endParaRPr lang="en-US" dirty="0"/>
          </a:p>
        </p:txBody>
      </p:sp>
      <p:sp>
        <p:nvSpPr>
          <p:cNvPr id="3" name="Content Placeholder 2"/>
          <p:cNvSpPr>
            <a:spLocks noGrp="1"/>
          </p:cNvSpPr>
          <p:nvPr>
            <p:ph idx="1"/>
          </p:nvPr>
        </p:nvSpPr>
        <p:spPr>
          <a:xfrm>
            <a:off x="457200" y="1447800"/>
            <a:ext cx="8534400" cy="4525963"/>
          </a:xfrm>
        </p:spPr>
        <p:txBody>
          <a:bodyPr/>
          <a:lstStyle/>
          <a:p>
            <a:r>
              <a:rPr lang="en-US" b="1" dirty="0" smtClean="0"/>
              <a:t>Zero-Waste Community </a:t>
            </a:r>
          </a:p>
          <a:p>
            <a:pPr lvl="1"/>
            <a:r>
              <a:rPr lang="en-US" dirty="0" smtClean="0"/>
              <a:t>Find </a:t>
            </a:r>
            <a:r>
              <a:rPr lang="en-US" dirty="0"/>
              <a:t>new homes for unused </a:t>
            </a:r>
            <a:r>
              <a:rPr lang="en-US" dirty="0" smtClean="0"/>
              <a:t>chemicals</a:t>
            </a:r>
          </a:p>
          <a:p>
            <a:pPr lvl="1"/>
            <a:r>
              <a:rPr lang="en-US" dirty="0" smtClean="0"/>
              <a:t>Budding </a:t>
            </a:r>
            <a:r>
              <a:rPr lang="en-US" dirty="0"/>
              <a:t>electronics </a:t>
            </a:r>
            <a:r>
              <a:rPr lang="en-US" dirty="0" smtClean="0"/>
              <a:t>industry</a:t>
            </a:r>
          </a:p>
          <a:p>
            <a:pPr lvl="2"/>
            <a:r>
              <a:rPr lang="en-US" dirty="0" smtClean="0"/>
              <a:t>Accepted </a:t>
            </a:r>
            <a:r>
              <a:rPr lang="en-US" dirty="0"/>
              <a:t>free of charge, large quantities of </a:t>
            </a:r>
            <a:endParaRPr lang="en-US" dirty="0" smtClean="0"/>
          </a:p>
          <a:p>
            <a:pPr lvl="2"/>
            <a:r>
              <a:rPr lang="en-US" dirty="0" smtClean="0"/>
              <a:t>New </a:t>
            </a:r>
            <a:r>
              <a:rPr lang="en-US" dirty="0"/>
              <a:t>and usable laboratory </a:t>
            </a:r>
            <a:r>
              <a:rPr lang="en-US" dirty="0" smtClean="0"/>
              <a:t>chemicals</a:t>
            </a:r>
          </a:p>
          <a:p>
            <a:pPr lvl="2"/>
            <a:r>
              <a:rPr lang="en-US" dirty="0" smtClean="0"/>
              <a:t>ZWS </a:t>
            </a:r>
            <a:r>
              <a:rPr lang="en-US" dirty="0"/>
              <a:t>had </a:t>
            </a:r>
            <a:r>
              <a:rPr lang="en-US" dirty="0" smtClean="0"/>
              <a:t>largest </a:t>
            </a:r>
            <a:r>
              <a:rPr lang="en-US" dirty="0"/>
              <a:t>inventory of laboratory </a:t>
            </a:r>
            <a:r>
              <a:rPr lang="en-US" dirty="0" smtClean="0"/>
              <a:t>chemicals in CA</a:t>
            </a:r>
          </a:p>
          <a:p>
            <a:pPr lvl="2"/>
            <a:r>
              <a:rPr lang="en-US" dirty="0"/>
              <a:t>C</a:t>
            </a:r>
            <a:r>
              <a:rPr lang="en-US" dirty="0" smtClean="0"/>
              <a:t>ollected </a:t>
            </a:r>
            <a:r>
              <a:rPr lang="en-US" dirty="0"/>
              <a:t>all of </a:t>
            </a:r>
            <a:r>
              <a:rPr lang="en-US" dirty="0" smtClean="0"/>
              <a:t>solvent </a:t>
            </a:r>
            <a:r>
              <a:rPr lang="en-US" dirty="0"/>
              <a:t>produced by </a:t>
            </a:r>
            <a:r>
              <a:rPr lang="en-US" dirty="0" smtClean="0"/>
              <a:t>electronics </a:t>
            </a:r>
            <a:r>
              <a:rPr lang="en-US" dirty="0"/>
              <a:t>industry </a:t>
            </a:r>
            <a:endParaRPr lang="en-US" dirty="0" smtClean="0"/>
          </a:p>
          <a:p>
            <a:pPr lvl="2"/>
            <a:r>
              <a:rPr lang="en-US" dirty="0" smtClean="0"/>
              <a:t>Put </a:t>
            </a:r>
            <a:r>
              <a:rPr lang="en-US" dirty="0"/>
              <a:t>into small cans and sold as </a:t>
            </a:r>
            <a:r>
              <a:rPr lang="en-US" dirty="0" smtClean="0"/>
              <a:t>lacquer thinner </a:t>
            </a:r>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39</a:t>
            </a:fld>
            <a:endParaRPr lang="en-US" dirty="0"/>
          </a:p>
        </p:txBody>
      </p:sp>
    </p:spTree>
    <p:extLst>
      <p:ext uri="{BB962C8B-B14F-4D97-AF65-F5344CB8AC3E}">
        <p14:creationId xmlns:p14="http://schemas.microsoft.com/office/powerpoint/2010/main" val="2086290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 y="76200"/>
            <a:ext cx="8915401" cy="1236452"/>
          </a:xfrm>
        </p:spPr>
        <p:txBody>
          <a:bodyPr/>
          <a:lstStyle/>
          <a:p>
            <a:r>
              <a:rPr lang="en-US" sz="2200" dirty="0"/>
              <a:t>FIGURE </a:t>
            </a:r>
            <a:r>
              <a:rPr lang="en-US" sz="2200" dirty="0" smtClean="0"/>
              <a:t>16-1 </a:t>
            </a:r>
            <a:r>
              <a:rPr lang="en-US" sz="2200" dirty="0" smtClean="0">
                <a:solidFill>
                  <a:srgbClr val="00B050"/>
                </a:solidFill>
              </a:rPr>
              <a:t>Zero </a:t>
            </a:r>
            <a:r>
              <a:rPr lang="en-US" sz="2200" dirty="0">
                <a:solidFill>
                  <a:srgbClr val="00B050"/>
                </a:solidFill>
              </a:rPr>
              <a:t>Waste </a:t>
            </a:r>
            <a:r>
              <a:rPr lang="en-US" sz="2200" dirty="0" smtClean="0">
                <a:solidFill>
                  <a:srgbClr val="00B050"/>
                </a:solidFill>
              </a:rPr>
              <a:t>Strategy: </a:t>
            </a:r>
            <a:r>
              <a:rPr lang="en-US" sz="2200" dirty="0" smtClean="0"/>
              <a:t>philosophy </a:t>
            </a:r>
            <a:r>
              <a:rPr lang="en-US" sz="2200" dirty="0"/>
              <a:t>that encourages </a:t>
            </a:r>
            <a:r>
              <a:rPr lang="en-US" sz="2200" dirty="0" smtClean="0"/>
              <a:t>redesign </a:t>
            </a:r>
            <a:r>
              <a:rPr lang="en-US" sz="2200" dirty="0"/>
              <a:t>of resource life cycles so that all products are reused.  No trash is sent to landfills or incinerators and the process is done in a way that resources are reused in nature.  </a:t>
            </a:r>
          </a:p>
        </p:txBody>
      </p:sp>
      <p:pic>
        <p:nvPicPr>
          <p:cNvPr id="5" name="Content Placeholder 4"/>
          <p:cNvPicPr>
            <a:picLocks noGrp="1" noChangeAspect="1"/>
          </p:cNvPicPr>
          <p:nvPr>
            <p:ph idx="1"/>
          </p:nvPr>
        </p:nvPicPr>
        <p:blipFill>
          <a:blip r:embed="rId2"/>
          <a:stretch>
            <a:fillRect/>
          </a:stretch>
        </p:blipFill>
        <p:spPr>
          <a:xfrm>
            <a:off x="201828" y="1981200"/>
            <a:ext cx="8664141" cy="3048000"/>
          </a:xfrm>
          <a:prstGeom prst="rect">
            <a:avLst/>
          </a:prstGeom>
        </p:spPr>
      </p:pic>
      <p:sp>
        <p:nvSpPr>
          <p:cNvPr id="4" name="Slide Number Placeholder 3"/>
          <p:cNvSpPr>
            <a:spLocks noGrp="1"/>
          </p:cNvSpPr>
          <p:nvPr>
            <p:ph type="sldNum" sz="quarter" idx="12"/>
          </p:nvPr>
        </p:nvSpPr>
        <p:spPr/>
        <p:txBody>
          <a:bodyPr/>
          <a:lstStyle/>
          <a:p>
            <a:fld id="{200B2350-5261-4F5C-9DF5-EF0D264FC8D2}" type="slidenum">
              <a:rPr lang="en-US" smtClean="0"/>
              <a:pPr/>
              <a:t>4</a:t>
            </a:fld>
            <a:endParaRPr lang="en-US" dirty="0"/>
          </a:p>
        </p:txBody>
      </p:sp>
    </p:spTree>
    <p:extLst>
      <p:ext uri="{BB962C8B-B14F-4D97-AF65-F5344CB8AC3E}">
        <p14:creationId xmlns:p14="http://schemas.microsoft.com/office/powerpoint/2010/main" val="558868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ZERO WASTE COMMUNITY </a:t>
            </a:r>
            <a:r>
              <a:rPr lang="en-US" dirty="0" smtClean="0"/>
              <a:t>2.</a:t>
            </a:r>
            <a:endParaRPr lang="en-US" dirty="0"/>
          </a:p>
        </p:txBody>
      </p:sp>
      <p:sp>
        <p:nvSpPr>
          <p:cNvPr id="3" name="Content Placeholder 2"/>
          <p:cNvSpPr>
            <a:spLocks noGrp="1"/>
          </p:cNvSpPr>
          <p:nvPr>
            <p:ph idx="1"/>
          </p:nvPr>
        </p:nvSpPr>
        <p:spPr>
          <a:xfrm>
            <a:off x="457200" y="1447801"/>
            <a:ext cx="8686800" cy="2133600"/>
          </a:xfrm>
        </p:spPr>
        <p:txBody>
          <a:bodyPr/>
          <a:lstStyle/>
          <a:p>
            <a:r>
              <a:rPr lang="en-US" b="1" dirty="0" smtClean="0"/>
              <a:t>USA Zero-Waste Organization </a:t>
            </a:r>
          </a:p>
          <a:p>
            <a:pPr lvl="1"/>
            <a:r>
              <a:rPr lang="en-US" dirty="0" smtClean="0"/>
              <a:t>Called </a:t>
            </a:r>
            <a:r>
              <a:rPr lang="en-US" dirty="0"/>
              <a:t>the </a:t>
            </a:r>
            <a:r>
              <a:rPr lang="en-US" sz="2800" b="1" i="1" dirty="0">
                <a:solidFill>
                  <a:srgbClr val="00B050"/>
                </a:solidFill>
              </a:rPr>
              <a:t>GrassRoots Recycling Network </a:t>
            </a:r>
            <a:endParaRPr lang="en-US" sz="2800" b="1" i="1" dirty="0" smtClean="0">
              <a:solidFill>
                <a:srgbClr val="00B050"/>
              </a:solidFill>
            </a:endParaRPr>
          </a:p>
          <a:p>
            <a:pPr lvl="1"/>
            <a:r>
              <a:rPr lang="en-US" b="1" dirty="0" smtClean="0">
                <a:solidFill>
                  <a:srgbClr val="0000FF"/>
                </a:solidFill>
              </a:rPr>
              <a:t>Figure 16-8 </a:t>
            </a:r>
            <a:r>
              <a:rPr lang="en-US" b="1" dirty="0">
                <a:solidFill>
                  <a:srgbClr val="0000FF"/>
                </a:solidFill>
              </a:rPr>
              <a:t>shows their web </a:t>
            </a:r>
            <a:r>
              <a:rPr lang="en-US" b="1" dirty="0" smtClean="0">
                <a:solidFill>
                  <a:srgbClr val="0000FF"/>
                </a:solidFill>
              </a:rPr>
              <a:t>site, NEXT SLIDE</a:t>
            </a:r>
          </a:p>
          <a:p>
            <a:pPr lvl="1"/>
            <a:r>
              <a:rPr lang="en-US" dirty="0" smtClean="0"/>
              <a:t>Workshops &amp; conferences </a:t>
            </a:r>
            <a:r>
              <a:rPr lang="en-US" dirty="0"/>
              <a:t>about zero-waste </a:t>
            </a:r>
            <a:r>
              <a:rPr lang="en-US" dirty="0" smtClean="0"/>
              <a:t>activities</a:t>
            </a:r>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40</a:t>
            </a:fld>
            <a:endParaRPr lang="en-US" dirty="0"/>
          </a:p>
        </p:txBody>
      </p:sp>
      <p:pic>
        <p:nvPicPr>
          <p:cNvPr id="5" name="Picture 4"/>
          <p:cNvPicPr>
            <a:picLocks noChangeAspect="1"/>
          </p:cNvPicPr>
          <p:nvPr/>
        </p:nvPicPr>
        <p:blipFill>
          <a:blip r:embed="rId2"/>
          <a:stretch>
            <a:fillRect/>
          </a:stretch>
        </p:blipFill>
        <p:spPr>
          <a:xfrm>
            <a:off x="1143000" y="5277642"/>
            <a:ext cx="823031" cy="823031"/>
          </a:xfrm>
          <a:prstGeom prst="rect">
            <a:avLst/>
          </a:prstGeom>
        </p:spPr>
      </p:pic>
      <p:sp>
        <p:nvSpPr>
          <p:cNvPr id="6" name="Rectangle 5"/>
          <p:cNvSpPr/>
          <p:nvPr/>
        </p:nvSpPr>
        <p:spPr>
          <a:xfrm>
            <a:off x="1966031" y="5410200"/>
            <a:ext cx="6019800" cy="369332"/>
          </a:xfrm>
          <a:prstGeom prst="rect">
            <a:avLst/>
          </a:prstGeom>
        </p:spPr>
        <p:txBody>
          <a:bodyPr wrap="square">
            <a:spAutoFit/>
          </a:bodyPr>
          <a:lstStyle/>
          <a:p>
            <a:r>
              <a:rPr lang="en-US" b="1" dirty="0">
                <a:solidFill>
                  <a:srgbClr val="E09900"/>
                </a:solidFill>
                <a:latin typeface="Arial" panose="020B0604020202020204" pitchFamily="34" charset="0"/>
                <a:hlinkClick r:id="rId3"/>
              </a:rPr>
              <a:t>Benefits of a Zero Waste Strategy for the Home: 9:10</a:t>
            </a:r>
            <a:endParaRPr lang="en-US" dirty="0"/>
          </a:p>
        </p:txBody>
      </p:sp>
    </p:spTree>
    <p:extLst>
      <p:ext uri="{BB962C8B-B14F-4D97-AF65-F5344CB8AC3E}">
        <p14:creationId xmlns:p14="http://schemas.microsoft.com/office/powerpoint/2010/main" val="147644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15372"/>
            <a:ext cx="8839200" cy="1097280"/>
          </a:xfrm>
        </p:spPr>
        <p:txBody>
          <a:bodyPr/>
          <a:lstStyle/>
          <a:p>
            <a:r>
              <a:rPr lang="en-US" sz="1800" dirty="0"/>
              <a:t>FIGURE </a:t>
            </a:r>
            <a:r>
              <a:rPr lang="en-US" sz="1800" dirty="0" smtClean="0"/>
              <a:t>16- 8 Grass </a:t>
            </a:r>
            <a:r>
              <a:rPr lang="en-US" sz="1800" dirty="0"/>
              <a:t>Roots Recycling Network web </a:t>
            </a:r>
            <a:r>
              <a:rPr lang="en-US" sz="1800" dirty="0" smtClean="0"/>
              <a:t>site, like </a:t>
            </a:r>
            <a:r>
              <a:rPr lang="en-US" sz="1800" dirty="0"/>
              <a:t>Free Cycle or </a:t>
            </a:r>
            <a:r>
              <a:rPr lang="en-US" sz="1800" dirty="0" smtClean="0"/>
              <a:t>reGives </a:t>
            </a:r>
            <a:r>
              <a:rPr lang="en-US" sz="1800" dirty="0"/>
              <a:t>Network have risen in popularity over the last 10 years where locals can give items that they no longer need to others locally in an effort to keep items out of landfills and work toward a zero waste </a:t>
            </a:r>
            <a:r>
              <a:rPr lang="en-US" sz="1800" dirty="0" smtClean="0"/>
              <a:t>lifestyle.  </a:t>
            </a:r>
            <a:endParaRPr lang="en-US" sz="1800" dirty="0"/>
          </a:p>
        </p:txBody>
      </p:sp>
      <p:pic>
        <p:nvPicPr>
          <p:cNvPr id="5" name="Content Placeholder 4"/>
          <p:cNvPicPr>
            <a:picLocks noGrp="1" noChangeAspect="1"/>
          </p:cNvPicPr>
          <p:nvPr>
            <p:ph idx="1"/>
          </p:nvPr>
        </p:nvPicPr>
        <p:blipFill>
          <a:blip r:embed="rId2"/>
          <a:stretch>
            <a:fillRect/>
          </a:stretch>
        </p:blipFill>
        <p:spPr>
          <a:xfrm>
            <a:off x="263193" y="1524000"/>
            <a:ext cx="8543463" cy="4724400"/>
          </a:xfrm>
          <a:prstGeom prst="rect">
            <a:avLst/>
          </a:prstGeom>
        </p:spPr>
      </p:pic>
      <p:sp>
        <p:nvSpPr>
          <p:cNvPr id="4" name="Slide Number Placeholder 3"/>
          <p:cNvSpPr>
            <a:spLocks noGrp="1"/>
          </p:cNvSpPr>
          <p:nvPr>
            <p:ph type="sldNum" sz="quarter" idx="12"/>
          </p:nvPr>
        </p:nvSpPr>
        <p:spPr/>
        <p:txBody>
          <a:bodyPr/>
          <a:lstStyle/>
          <a:p>
            <a:fld id="{200B2350-5261-4F5C-9DF5-EF0D264FC8D2}" type="slidenum">
              <a:rPr lang="en-US" smtClean="0"/>
              <a:pPr/>
              <a:t>41</a:t>
            </a:fld>
            <a:endParaRPr lang="en-US" dirty="0"/>
          </a:p>
        </p:txBody>
      </p:sp>
    </p:spTree>
    <p:extLst>
      <p:ext uri="{BB962C8B-B14F-4D97-AF65-F5344CB8AC3E}">
        <p14:creationId xmlns:p14="http://schemas.microsoft.com/office/powerpoint/2010/main" val="1145392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QUESTION </a:t>
            </a:r>
            <a:r>
              <a:rPr lang="en-US" sz="3200" dirty="0" smtClean="0"/>
              <a:t>6: </a:t>
            </a:r>
            <a:endParaRPr lang="en-US" dirty="0">
              <a:solidFill>
                <a:srgbClr val="F8F9D3"/>
              </a:solidFill>
            </a:endParaRPr>
          </a:p>
        </p:txBody>
      </p:sp>
      <p:sp>
        <p:nvSpPr>
          <p:cNvPr id="3" name="Rectangle 2"/>
          <p:cNvSpPr/>
          <p:nvPr/>
        </p:nvSpPr>
        <p:spPr>
          <a:xfrm>
            <a:off x="152400" y="1447800"/>
            <a:ext cx="8991600" cy="3416320"/>
          </a:xfrm>
          <a:prstGeom prst="rect">
            <a:avLst/>
          </a:prstGeom>
        </p:spPr>
        <p:txBody>
          <a:bodyPr wrap="square">
            <a:spAutoFit/>
          </a:bodyPr>
          <a:lstStyle/>
          <a:p>
            <a:r>
              <a:rPr lang="en-US" sz="3600" dirty="0" smtClean="0">
                <a:solidFill>
                  <a:srgbClr val="000000"/>
                </a:solidFill>
              </a:rPr>
              <a:t>Which </a:t>
            </a:r>
            <a:r>
              <a:rPr lang="en-US" sz="3600" dirty="0">
                <a:solidFill>
                  <a:srgbClr val="000000"/>
                </a:solidFill>
              </a:rPr>
              <a:t>of these groups is a USA zero-waste organization?</a:t>
            </a:r>
          </a:p>
          <a:p>
            <a:r>
              <a:rPr lang="en-US" sz="3600" dirty="0">
                <a:solidFill>
                  <a:srgbClr val="000000"/>
                </a:solidFill>
              </a:rPr>
              <a:t>a.	National Builders Association</a:t>
            </a:r>
          </a:p>
          <a:p>
            <a:r>
              <a:rPr lang="en-US" sz="3600" dirty="0">
                <a:solidFill>
                  <a:srgbClr val="000000"/>
                </a:solidFill>
              </a:rPr>
              <a:t>b.	GrassRoots Recycling </a:t>
            </a:r>
            <a:r>
              <a:rPr lang="en-US" sz="3600" dirty="0" smtClean="0">
                <a:solidFill>
                  <a:srgbClr val="000000"/>
                </a:solidFill>
              </a:rPr>
              <a:t>Network</a:t>
            </a:r>
            <a:endParaRPr lang="en-US" sz="3600" dirty="0">
              <a:solidFill>
                <a:srgbClr val="000000"/>
              </a:solidFill>
            </a:endParaRPr>
          </a:p>
          <a:p>
            <a:r>
              <a:rPr lang="en-US" sz="3600" dirty="0">
                <a:solidFill>
                  <a:srgbClr val="000000"/>
                </a:solidFill>
              </a:rPr>
              <a:t>c.	Local building code officials</a:t>
            </a:r>
          </a:p>
          <a:p>
            <a:r>
              <a:rPr lang="en-US" sz="3600" dirty="0">
                <a:solidFill>
                  <a:srgbClr val="000000"/>
                </a:solidFill>
              </a:rPr>
              <a:t>d.	Local Carpenters Union</a:t>
            </a:r>
          </a:p>
        </p:txBody>
      </p:sp>
      <p:sp>
        <p:nvSpPr>
          <p:cNvPr id="4" name="Slide Number Placeholder 3"/>
          <p:cNvSpPr>
            <a:spLocks noGrp="1"/>
          </p:cNvSpPr>
          <p:nvPr>
            <p:ph type="sldNum" sz="quarter" idx="12"/>
          </p:nvPr>
        </p:nvSpPr>
        <p:spPr>
          <a:xfrm>
            <a:off x="8469312" y="0"/>
            <a:ext cx="674688" cy="295952"/>
          </a:xfrm>
        </p:spPr>
        <p:txBody>
          <a:bodyPr/>
          <a:lstStyle/>
          <a:p>
            <a:fld id="{200B2350-5261-4F5C-9DF5-EF0D264FC8D2}" type="slidenum">
              <a:rPr lang="en-US" smtClean="0"/>
              <a:pPr/>
              <a:t>42</a:t>
            </a:fld>
            <a:endParaRPr lang="en-US" dirty="0"/>
          </a:p>
        </p:txBody>
      </p:sp>
    </p:spTree>
    <p:extLst>
      <p:ext uri="{BB962C8B-B14F-4D97-AF65-F5344CB8AC3E}">
        <p14:creationId xmlns:p14="http://schemas.microsoft.com/office/powerpoint/2010/main" val="1398451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ANSWER </a:t>
            </a:r>
            <a:r>
              <a:rPr lang="en-US" sz="3200" dirty="0" smtClean="0"/>
              <a:t>6:</a:t>
            </a:r>
            <a:endParaRPr lang="en-US" sz="3200" dirty="0">
              <a:solidFill>
                <a:srgbClr val="F8F9D3"/>
              </a:solidFill>
            </a:endParaRPr>
          </a:p>
        </p:txBody>
      </p:sp>
      <p:sp>
        <p:nvSpPr>
          <p:cNvPr id="6" name="Rectangle 5"/>
          <p:cNvSpPr/>
          <p:nvPr/>
        </p:nvSpPr>
        <p:spPr>
          <a:xfrm>
            <a:off x="286265" y="1855161"/>
            <a:ext cx="8534400" cy="707886"/>
          </a:xfrm>
          <a:prstGeom prst="rect">
            <a:avLst/>
          </a:prstGeom>
        </p:spPr>
        <p:txBody>
          <a:bodyPr wrap="square">
            <a:spAutoFit/>
          </a:bodyPr>
          <a:lstStyle/>
          <a:p>
            <a:r>
              <a:rPr lang="en-US" sz="4000" dirty="0">
                <a:solidFill>
                  <a:srgbClr val="000000"/>
                </a:solidFill>
              </a:rPr>
              <a:t>GrassRoots Recycling </a:t>
            </a:r>
            <a:r>
              <a:rPr lang="en-US" sz="4000" dirty="0" smtClean="0">
                <a:solidFill>
                  <a:srgbClr val="000000"/>
                </a:solidFill>
              </a:rPr>
              <a:t>Network</a:t>
            </a:r>
            <a:endParaRPr lang="en-US" sz="4000" dirty="0">
              <a:solidFill>
                <a:srgbClr val="000000"/>
              </a:solidFill>
            </a:endParaRPr>
          </a:p>
        </p:txBody>
      </p:sp>
      <p:sp>
        <p:nvSpPr>
          <p:cNvPr id="3" name="Slide Number Placeholder 2"/>
          <p:cNvSpPr>
            <a:spLocks noGrp="1"/>
          </p:cNvSpPr>
          <p:nvPr>
            <p:ph type="sldNum" sz="quarter" idx="12"/>
          </p:nvPr>
        </p:nvSpPr>
        <p:spPr>
          <a:xfrm>
            <a:off x="8469312" y="0"/>
            <a:ext cx="674688" cy="295952"/>
          </a:xfrm>
        </p:spPr>
        <p:txBody>
          <a:bodyPr/>
          <a:lstStyle/>
          <a:p>
            <a:fld id="{200B2350-5261-4F5C-9DF5-EF0D264FC8D2}" type="slidenum">
              <a:rPr lang="en-US" smtClean="0"/>
              <a:pPr/>
              <a:t>43</a:t>
            </a:fld>
            <a:endParaRPr lang="en-US" dirty="0"/>
          </a:p>
        </p:txBody>
      </p:sp>
    </p:spTree>
    <p:extLst>
      <p:ext uri="{BB962C8B-B14F-4D97-AF65-F5344CB8AC3E}">
        <p14:creationId xmlns:p14="http://schemas.microsoft.com/office/powerpoint/2010/main" val="3021151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3350" y="304800"/>
            <a:ext cx="5181600" cy="1097280"/>
          </a:xfrm>
        </p:spPr>
        <p:txBody>
          <a:bodyPr/>
          <a:lstStyle/>
          <a:p>
            <a:r>
              <a:rPr lang="en-US" sz="3600" dirty="0" smtClean="0"/>
              <a:t>STUDENT ACTIVITY 4.</a:t>
            </a:r>
            <a:endParaRPr lang="en-US" sz="3600" dirty="0"/>
          </a:p>
        </p:txBody>
      </p:sp>
      <p:sp>
        <p:nvSpPr>
          <p:cNvPr id="5" name="TextBox 4"/>
          <p:cNvSpPr txBox="1"/>
          <p:nvPr/>
        </p:nvSpPr>
        <p:spPr>
          <a:xfrm>
            <a:off x="381000" y="1676400"/>
            <a:ext cx="8305800" cy="954107"/>
          </a:xfrm>
          <a:prstGeom prst="rect">
            <a:avLst/>
          </a:prstGeom>
          <a:noFill/>
        </p:spPr>
        <p:txBody>
          <a:bodyPr wrap="square" rtlCol="0">
            <a:spAutoFit/>
          </a:bodyPr>
          <a:lstStyle/>
          <a:p>
            <a:r>
              <a:rPr lang="en-US" sz="2800" b="1" dirty="0" smtClean="0">
                <a:solidFill>
                  <a:srgbClr val="0000FF"/>
                </a:solidFill>
              </a:rPr>
              <a:t>Download WORD file</a:t>
            </a:r>
            <a:r>
              <a:rPr lang="en-US" sz="2800" b="1" dirty="0" smtClean="0"/>
              <a:t>: </a:t>
            </a:r>
            <a:r>
              <a:rPr lang="en-US" sz="2800" b="1" dirty="0"/>
              <a:t>What Can You Do to Get to Zero Waste</a:t>
            </a:r>
            <a:r>
              <a:rPr lang="en-US" sz="2800" b="1" dirty="0" smtClean="0"/>
              <a:t>?</a:t>
            </a:r>
            <a:endParaRPr lang="en-US" sz="2800" b="1" dirty="0" smtClean="0"/>
          </a:p>
        </p:txBody>
      </p:sp>
      <p:pic>
        <p:nvPicPr>
          <p:cNvPr id="6" name="Picture 5"/>
          <p:cNvPicPr>
            <a:picLocks noChangeAspect="1"/>
          </p:cNvPicPr>
          <p:nvPr/>
        </p:nvPicPr>
        <p:blipFill>
          <a:blip r:embed="rId2"/>
          <a:stretch>
            <a:fillRect/>
          </a:stretch>
        </p:blipFill>
        <p:spPr>
          <a:xfrm>
            <a:off x="152400" y="175887"/>
            <a:ext cx="2106108" cy="1160252"/>
          </a:xfrm>
          <a:prstGeom prst="rect">
            <a:avLst/>
          </a:prstGeom>
        </p:spPr>
      </p:pic>
      <p:pic>
        <p:nvPicPr>
          <p:cNvPr id="7" name="Picture 6"/>
          <p:cNvPicPr>
            <a:picLocks noChangeAspect="1"/>
          </p:cNvPicPr>
          <p:nvPr/>
        </p:nvPicPr>
        <p:blipFill>
          <a:blip r:embed="rId3"/>
          <a:stretch>
            <a:fillRect/>
          </a:stretch>
        </p:blipFill>
        <p:spPr>
          <a:xfrm>
            <a:off x="2209800" y="175887"/>
            <a:ext cx="1266825" cy="1147722"/>
          </a:xfrm>
          <a:prstGeom prst="rect">
            <a:avLst/>
          </a:prstGeom>
        </p:spPr>
      </p:pic>
      <p:sp>
        <p:nvSpPr>
          <p:cNvPr id="3" name="Slide Number Placeholder 2"/>
          <p:cNvSpPr>
            <a:spLocks noGrp="1"/>
          </p:cNvSpPr>
          <p:nvPr>
            <p:ph type="sldNum" sz="quarter" idx="12"/>
          </p:nvPr>
        </p:nvSpPr>
        <p:spPr>
          <a:xfrm>
            <a:off x="8469312" y="0"/>
            <a:ext cx="674688" cy="295952"/>
          </a:xfrm>
        </p:spPr>
        <p:txBody>
          <a:bodyPr/>
          <a:lstStyle/>
          <a:p>
            <a:fld id="{200B2350-5261-4F5C-9DF5-EF0D264FC8D2}" type="slidenum">
              <a:rPr lang="en-US" smtClean="0"/>
              <a:pPr/>
              <a:t>44</a:t>
            </a:fld>
            <a:endParaRPr lang="en-US" dirty="0"/>
          </a:p>
        </p:txBody>
      </p:sp>
    </p:spTree>
    <p:extLst>
      <p:ext uri="{BB962C8B-B14F-4D97-AF65-F5344CB8AC3E}">
        <p14:creationId xmlns:p14="http://schemas.microsoft.com/office/powerpoint/2010/main" val="237618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EXTENDED PRODUCER RESPONSIBILITY (EPR</a:t>
            </a:r>
            <a:r>
              <a:rPr lang="en-US" dirty="0" smtClean="0"/>
              <a:t>) 1.</a:t>
            </a:r>
            <a:endParaRPr lang="en-US" dirty="0"/>
          </a:p>
        </p:txBody>
      </p:sp>
      <p:sp>
        <p:nvSpPr>
          <p:cNvPr id="3" name="Content Placeholder 2"/>
          <p:cNvSpPr>
            <a:spLocks noGrp="1"/>
          </p:cNvSpPr>
          <p:nvPr>
            <p:ph idx="1"/>
          </p:nvPr>
        </p:nvSpPr>
        <p:spPr>
          <a:xfrm>
            <a:off x="457200" y="1447800"/>
            <a:ext cx="8534400" cy="4525963"/>
          </a:xfrm>
        </p:spPr>
        <p:txBody>
          <a:bodyPr/>
          <a:lstStyle/>
          <a:p>
            <a:r>
              <a:rPr lang="en-US" b="1" dirty="0"/>
              <a:t>Extended Producer Responsibility (EPR</a:t>
            </a:r>
            <a:r>
              <a:rPr lang="en-US" b="1" dirty="0" smtClean="0"/>
              <a:t>)</a:t>
            </a:r>
          </a:p>
          <a:p>
            <a:pPr lvl="1"/>
            <a:r>
              <a:rPr lang="en-US" dirty="0" smtClean="0"/>
              <a:t>Strategy </a:t>
            </a:r>
            <a:r>
              <a:rPr lang="en-US" dirty="0"/>
              <a:t>designed to promote </a:t>
            </a:r>
            <a:r>
              <a:rPr lang="en-US" dirty="0" smtClean="0"/>
              <a:t>integration</a:t>
            </a:r>
          </a:p>
          <a:p>
            <a:pPr lvl="2"/>
            <a:r>
              <a:rPr lang="en-US" dirty="0" smtClean="0"/>
              <a:t>Environmental </a:t>
            </a:r>
            <a:r>
              <a:rPr lang="en-US" dirty="0"/>
              <a:t>costs associated with goods throughout </a:t>
            </a:r>
            <a:r>
              <a:rPr lang="en-US" dirty="0" smtClean="0"/>
              <a:t>life </a:t>
            </a:r>
            <a:r>
              <a:rPr lang="en-US" dirty="0"/>
              <a:t>cycles </a:t>
            </a:r>
            <a:endParaRPr lang="en-US" dirty="0" smtClean="0"/>
          </a:p>
          <a:p>
            <a:pPr lvl="2"/>
            <a:r>
              <a:rPr lang="en-US" dirty="0" smtClean="0"/>
              <a:t>Into product price</a:t>
            </a:r>
          </a:p>
          <a:p>
            <a:pPr lvl="2"/>
            <a:r>
              <a:rPr lang="en-US" dirty="0" smtClean="0"/>
              <a:t>Environmental </a:t>
            </a:r>
            <a:r>
              <a:rPr lang="en-US" dirty="0"/>
              <a:t>protection strategy to </a:t>
            </a:r>
            <a:r>
              <a:rPr lang="en-US" dirty="0" smtClean="0"/>
              <a:t>reach</a:t>
            </a:r>
          </a:p>
          <a:p>
            <a:pPr lvl="2"/>
            <a:r>
              <a:rPr lang="en-US" dirty="0" smtClean="0"/>
              <a:t>Environmental </a:t>
            </a:r>
            <a:r>
              <a:rPr lang="en-US" dirty="0"/>
              <a:t>objective of </a:t>
            </a:r>
            <a:r>
              <a:rPr lang="en-US" dirty="0" smtClean="0"/>
              <a:t>decreased </a:t>
            </a:r>
            <a:r>
              <a:rPr lang="en-US" dirty="0"/>
              <a:t>total environmental impact </a:t>
            </a:r>
            <a:endParaRPr lang="en-US" dirty="0" smtClean="0"/>
          </a:p>
          <a:p>
            <a:pPr lvl="2"/>
            <a:r>
              <a:rPr lang="en-US" dirty="0" smtClean="0"/>
              <a:t>Making manufacturer responsible </a:t>
            </a:r>
            <a:r>
              <a:rPr lang="en-US" dirty="0"/>
              <a:t>for </a:t>
            </a:r>
            <a:r>
              <a:rPr lang="en-US" dirty="0" smtClean="0"/>
              <a:t>entire life-cycle</a:t>
            </a:r>
          </a:p>
          <a:p>
            <a:pPr lvl="2"/>
            <a:r>
              <a:rPr lang="en-US" dirty="0" smtClean="0"/>
              <a:t>Especially </a:t>
            </a:r>
            <a:r>
              <a:rPr lang="en-US" dirty="0"/>
              <a:t>for the take-back, recycling and final </a:t>
            </a:r>
            <a:r>
              <a:rPr lang="en-US" dirty="0" smtClean="0"/>
              <a:t>disposal</a:t>
            </a:r>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45</a:t>
            </a:fld>
            <a:endParaRPr lang="en-US" dirty="0"/>
          </a:p>
        </p:txBody>
      </p:sp>
    </p:spTree>
    <p:extLst>
      <p:ext uri="{BB962C8B-B14F-4D97-AF65-F5344CB8AC3E}">
        <p14:creationId xmlns:p14="http://schemas.microsoft.com/office/powerpoint/2010/main" val="1499444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EXTENDED PRODUCER RESPONSIBILITY (EPR) </a:t>
            </a:r>
            <a:r>
              <a:rPr lang="en-US" dirty="0" smtClean="0"/>
              <a:t>2.</a:t>
            </a:r>
            <a:endParaRPr lang="en-US" dirty="0"/>
          </a:p>
        </p:txBody>
      </p:sp>
      <p:sp>
        <p:nvSpPr>
          <p:cNvPr id="3" name="Content Placeholder 2"/>
          <p:cNvSpPr>
            <a:spLocks noGrp="1"/>
          </p:cNvSpPr>
          <p:nvPr>
            <p:ph idx="1"/>
          </p:nvPr>
        </p:nvSpPr>
        <p:spPr>
          <a:xfrm>
            <a:off x="457200" y="1447800"/>
            <a:ext cx="8458200" cy="4525963"/>
          </a:xfrm>
        </p:spPr>
        <p:txBody>
          <a:bodyPr/>
          <a:lstStyle/>
          <a:p>
            <a:r>
              <a:rPr lang="en-US" b="1" dirty="0"/>
              <a:t>Take-Back Programs</a:t>
            </a:r>
          </a:p>
          <a:p>
            <a:pPr lvl="1"/>
            <a:r>
              <a:rPr lang="en-US" dirty="0" smtClean="0"/>
              <a:t>Waste </a:t>
            </a:r>
            <a:r>
              <a:rPr lang="en-US" dirty="0"/>
              <a:t>management regulations </a:t>
            </a:r>
            <a:endParaRPr lang="en-US" dirty="0" smtClean="0"/>
          </a:p>
          <a:p>
            <a:pPr lvl="1"/>
            <a:r>
              <a:rPr lang="en-US" dirty="0" smtClean="0"/>
              <a:t>Manufacturers responsible </a:t>
            </a:r>
            <a:r>
              <a:rPr lang="en-US" dirty="0"/>
              <a:t>for taking back their products </a:t>
            </a:r>
            <a:endParaRPr lang="en-US" dirty="0" smtClean="0"/>
          </a:p>
          <a:p>
            <a:pPr lvl="2"/>
            <a:r>
              <a:rPr lang="en-US" dirty="0" smtClean="0"/>
              <a:t>From </a:t>
            </a:r>
            <a:r>
              <a:rPr lang="en-US" dirty="0"/>
              <a:t>end users at the end of the product life </a:t>
            </a:r>
            <a:r>
              <a:rPr lang="en-US" dirty="0" smtClean="0"/>
              <a:t>cycle</a:t>
            </a:r>
          </a:p>
          <a:p>
            <a:pPr lvl="2"/>
            <a:r>
              <a:rPr lang="en-US" dirty="0" smtClean="0"/>
              <a:t>Partially </a:t>
            </a:r>
            <a:r>
              <a:rPr lang="en-US" dirty="0"/>
              <a:t>financing a collection and recycling </a:t>
            </a:r>
            <a:r>
              <a:rPr lang="en-US" dirty="0" smtClean="0"/>
              <a:t>infrastructure</a:t>
            </a:r>
          </a:p>
          <a:p>
            <a:pPr lvl="2"/>
            <a:r>
              <a:rPr lang="en-US" dirty="0" smtClean="0"/>
              <a:t>Regulations adopted </a:t>
            </a:r>
            <a:r>
              <a:rPr lang="en-US" dirty="0"/>
              <a:t>due to </a:t>
            </a:r>
            <a:r>
              <a:rPr lang="en-US" dirty="0" smtClean="0"/>
              <a:t>lack </a:t>
            </a:r>
            <a:r>
              <a:rPr lang="en-US" dirty="0"/>
              <a:t>of collection </a:t>
            </a:r>
            <a:r>
              <a:rPr lang="en-US" dirty="0" smtClean="0"/>
              <a:t>infrastructure</a:t>
            </a:r>
          </a:p>
          <a:p>
            <a:pPr lvl="2"/>
            <a:r>
              <a:rPr lang="en-US" dirty="0" smtClean="0"/>
              <a:t>Products </a:t>
            </a:r>
            <a:r>
              <a:rPr lang="en-US" dirty="0"/>
              <a:t>that contain hazardous materials </a:t>
            </a:r>
            <a:endParaRPr lang="en-US" dirty="0" smtClean="0"/>
          </a:p>
          <a:p>
            <a:pPr lvl="2"/>
            <a:r>
              <a:rPr lang="en-US" dirty="0" smtClean="0"/>
              <a:t>Goal is </a:t>
            </a:r>
            <a:r>
              <a:rPr lang="en-US" dirty="0"/>
              <a:t>to partner with </a:t>
            </a:r>
            <a:r>
              <a:rPr lang="en-US" dirty="0" smtClean="0"/>
              <a:t>industry </a:t>
            </a:r>
            <a:r>
              <a:rPr lang="en-US" dirty="0"/>
              <a:t>to make sure </a:t>
            </a:r>
            <a:endParaRPr lang="en-US" dirty="0" smtClean="0"/>
          </a:p>
          <a:p>
            <a:pPr lvl="2"/>
            <a:r>
              <a:rPr lang="en-US" dirty="0" smtClean="0"/>
              <a:t>Waste managed to protect </a:t>
            </a:r>
            <a:r>
              <a:rPr lang="en-US" dirty="0"/>
              <a:t>public health and </a:t>
            </a:r>
            <a:r>
              <a:rPr lang="en-US" dirty="0" smtClean="0"/>
              <a:t>sustainability</a:t>
            </a:r>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46</a:t>
            </a:fld>
            <a:endParaRPr lang="en-US" dirty="0"/>
          </a:p>
        </p:txBody>
      </p:sp>
    </p:spTree>
    <p:extLst>
      <p:ext uri="{BB962C8B-B14F-4D97-AF65-F5344CB8AC3E}">
        <p14:creationId xmlns:p14="http://schemas.microsoft.com/office/powerpoint/2010/main" val="1051918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EXTENDED PRODUCER RESPONSIBILITY (EPR) </a:t>
            </a:r>
            <a:r>
              <a:rPr lang="en-US" dirty="0" smtClean="0"/>
              <a:t>3.</a:t>
            </a:r>
            <a:endParaRPr lang="en-US" dirty="0"/>
          </a:p>
        </p:txBody>
      </p:sp>
      <p:sp>
        <p:nvSpPr>
          <p:cNvPr id="3" name="Content Placeholder 2"/>
          <p:cNvSpPr>
            <a:spLocks noGrp="1"/>
          </p:cNvSpPr>
          <p:nvPr>
            <p:ph idx="1"/>
          </p:nvPr>
        </p:nvSpPr>
        <p:spPr>
          <a:xfrm>
            <a:off x="457200" y="1447800"/>
            <a:ext cx="8610600" cy="4525963"/>
          </a:xfrm>
        </p:spPr>
        <p:txBody>
          <a:bodyPr/>
          <a:lstStyle/>
          <a:p>
            <a:r>
              <a:rPr lang="en-US" b="1" dirty="0" smtClean="0"/>
              <a:t>Take-Back Laws</a:t>
            </a:r>
          </a:p>
          <a:p>
            <a:pPr lvl="1"/>
            <a:r>
              <a:rPr lang="en-US" dirty="0" smtClean="0"/>
              <a:t>Do following</a:t>
            </a:r>
            <a:r>
              <a:rPr lang="en-US" dirty="0"/>
              <a:t>:</a:t>
            </a:r>
          </a:p>
          <a:p>
            <a:pPr marL="1371600" lvl="2" indent="-457200">
              <a:buFont typeface="+mj-lt"/>
              <a:buAutoNum type="arabicPeriod"/>
            </a:pPr>
            <a:r>
              <a:rPr lang="en-US" dirty="0" smtClean="0"/>
              <a:t>Encourage design </a:t>
            </a:r>
            <a:r>
              <a:rPr lang="en-US" dirty="0"/>
              <a:t>for reuse, recyclability, </a:t>
            </a:r>
            <a:r>
              <a:rPr lang="en-US" dirty="0" smtClean="0"/>
              <a:t>&amp; materials </a:t>
            </a:r>
            <a:r>
              <a:rPr lang="en-US" dirty="0"/>
              <a:t>reduction</a:t>
            </a:r>
          </a:p>
          <a:p>
            <a:pPr marL="1371600" lvl="2" indent="-457200">
              <a:buFont typeface="+mj-lt"/>
              <a:buAutoNum type="arabicPeriod"/>
            </a:pPr>
            <a:r>
              <a:rPr lang="en-US" dirty="0" smtClean="0"/>
              <a:t>Inform </a:t>
            </a:r>
            <a:r>
              <a:rPr lang="en-US" dirty="0"/>
              <a:t>and educate </a:t>
            </a:r>
            <a:r>
              <a:rPr lang="en-US" dirty="0" smtClean="0"/>
              <a:t>consumer </a:t>
            </a:r>
            <a:r>
              <a:rPr lang="en-US" dirty="0"/>
              <a:t>that waste management </a:t>
            </a:r>
            <a:r>
              <a:rPr lang="en-US" dirty="0" smtClean="0"/>
              <a:t>costs </a:t>
            </a:r>
          </a:p>
          <a:p>
            <a:pPr lvl="3">
              <a:buFont typeface="Wingdings" panose="05000000000000000000" pitchFamily="2" charset="2"/>
              <a:buChar char="§"/>
            </a:pPr>
            <a:r>
              <a:rPr lang="en-US" dirty="0" smtClean="0"/>
              <a:t>Are </a:t>
            </a:r>
            <a:r>
              <a:rPr lang="en-US" dirty="0"/>
              <a:t>included into </a:t>
            </a:r>
            <a:r>
              <a:rPr lang="en-US" dirty="0" smtClean="0"/>
              <a:t>price </a:t>
            </a:r>
            <a:r>
              <a:rPr lang="en-US" dirty="0"/>
              <a:t>of </a:t>
            </a:r>
            <a:r>
              <a:rPr lang="en-US" dirty="0" smtClean="0"/>
              <a:t>product</a:t>
            </a:r>
            <a:endParaRPr lang="en-US" dirty="0"/>
          </a:p>
          <a:p>
            <a:pPr marL="1371600" lvl="2" indent="-457200">
              <a:buFont typeface="+mj-lt"/>
              <a:buAutoNum type="arabicPeriod"/>
            </a:pPr>
            <a:r>
              <a:rPr lang="en-US" dirty="0" smtClean="0"/>
              <a:t>Promoting </a:t>
            </a:r>
            <a:r>
              <a:rPr lang="en-US" dirty="0"/>
              <a:t>innovation in recycling technology</a:t>
            </a:r>
          </a:p>
          <a:p>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47</a:t>
            </a:fld>
            <a:endParaRPr lang="en-US" dirty="0"/>
          </a:p>
        </p:txBody>
      </p:sp>
    </p:spTree>
    <p:extLst>
      <p:ext uri="{BB962C8B-B14F-4D97-AF65-F5344CB8AC3E}">
        <p14:creationId xmlns:p14="http://schemas.microsoft.com/office/powerpoint/2010/main" val="2958036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QUESTION 7: </a:t>
            </a:r>
            <a:endParaRPr lang="en-US" dirty="0">
              <a:solidFill>
                <a:srgbClr val="F8F9D3"/>
              </a:solidFill>
            </a:endParaRPr>
          </a:p>
        </p:txBody>
      </p:sp>
      <p:sp>
        <p:nvSpPr>
          <p:cNvPr id="3" name="Rectangle 2"/>
          <p:cNvSpPr/>
          <p:nvPr/>
        </p:nvSpPr>
        <p:spPr>
          <a:xfrm>
            <a:off x="152400" y="1447800"/>
            <a:ext cx="8991600" cy="3539430"/>
          </a:xfrm>
          <a:prstGeom prst="rect">
            <a:avLst/>
          </a:prstGeom>
        </p:spPr>
        <p:txBody>
          <a:bodyPr wrap="square">
            <a:spAutoFit/>
          </a:bodyPr>
          <a:lstStyle/>
          <a:p>
            <a:r>
              <a:rPr lang="en-US" sz="2800" dirty="0" smtClean="0">
                <a:solidFill>
                  <a:srgbClr val="000000"/>
                </a:solidFill>
              </a:rPr>
              <a:t>What </a:t>
            </a:r>
            <a:r>
              <a:rPr lang="en-US" sz="2800" dirty="0">
                <a:solidFill>
                  <a:srgbClr val="000000"/>
                </a:solidFill>
              </a:rPr>
              <a:t>is the program where the manufacturers is responsible for taking back their products from end users at the end of the product life cycle, or partially financing a collection and recycling infrastructure?</a:t>
            </a:r>
          </a:p>
          <a:p>
            <a:r>
              <a:rPr lang="en-US" sz="2800" dirty="0">
                <a:solidFill>
                  <a:srgbClr val="000000"/>
                </a:solidFill>
              </a:rPr>
              <a:t>a.	Take-Back </a:t>
            </a:r>
            <a:r>
              <a:rPr lang="en-US" sz="2800" dirty="0" smtClean="0">
                <a:solidFill>
                  <a:srgbClr val="000000"/>
                </a:solidFill>
              </a:rPr>
              <a:t>Program</a:t>
            </a:r>
            <a:endParaRPr lang="en-US" sz="2800" dirty="0">
              <a:solidFill>
                <a:srgbClr val="000000"/>
              </a:solidFill>
            </a:endParaRPr>
          </a:p>
          <a:p>
            <a:r>
              <a:rPr lang="en-US" sz="2800" dirty="0">
                <a:solidFill>
                  <a:srgbClr val="000000"/>
                </a:solidFill>
              </a:rPr>
              <a:t>b.	Remanufacturing Program</a:t>
            </a:r>
          </a:p>
          <a:p>
            <a:r>
              <a:rPr lang="en-US" sz="2800" dirty="0">
                <a:solidFill>
                  <a:srgbClr val="000000"/>
                </a:solidFill>
              </a:rPr>
              <a:t>c.	Reuse Program</a:t>
            </a:r>
          </a:p>
          <a:p>
            <a:r>
              <a:rPr lang="en-US" sz="2800" dirty="0">
                <a:solidFill>
                  <a:srgbClr val="000000"/>
                </a:solidFill>
              </a:rPr>
              <a:t>d.	The Return Program</a:t>
            </a:r>
          </a:p>
        </p:txBody>
      </p:sp>
      <p:sp>
        <p:nvSpPr>
          <p:cNvPr id="4" name="Slide Number Placeholder 3"/>
          <p:cNvSpPr>
            <a:spLocks noGrp="1"/>
          </p:cNvSpPr>
          <p:nvPr>
            <p:ph type="sldNum" sz="quarter" idx="12"/>
          </p:nvPr>
        </p:nvSpPr>
        <p:spPr>
          <a:xfrm>
            <a:off x="8469312" y="0"/>
            <a:ext cx="674688" cy="295952"/>
          </a:xfrm>
        </p:spPr>
        <p:txBody>
          <a:bodyPr/>
          <a:lstStyle/>
          <a:p>
            <a:fld id="{200B2350-5261-4F5C-9DF5-EF0D264FC8D2}" type="slidenum">
              <a:rPr lang="en-US" smtClean="0"/>
              <a:pPr/>
              <a:t>48</a:t>
            </a:fld>
            <a:endParaRPr lang="en-US" dirty="0"/>
          </a:p>
        </p:txBody>
      </p:sp>
    </p:spTree>
    <p:extLst>
      <p:ext uri="{BB962C8B-B14F-4D97-AF65-F5344CB8AC3E}">
        <p14:creationId xmlns:p14="http://schemas.microsoft.com/office/powerpoint/2010/main" val="2968081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ANSWER 7:</a:t>
            </a:r>
            <a:endParaRPr lang="en-US" sz="3200" dirty="0">
              <a:solidFill>
                <a:srgbClr val="F8F9D3"/>
              </a:solidFill>
            </a:endParaRPr>
          </a:p>
        </p:txBody>
      </p:sp>
      <p:sp>
        <p:nvSpPr>
          <p:cNvPr id="6" name="Rectangle 5"/>
          <p:cNvSpPr/>
          <p:nvPr/>
        </p:nvSpPr>
        <p:spPr>
          <a:xfrm>
            <a:off x="286265" y="1855161"/>
            <a:ext cx="8534400" cy="707886"/>
          </a:xfrm>
          <a:prstGeom prst="rect">
            <a:avLst/>
          </a:prstGeom>
        </p:spPr>
        <p:txBody>
          <a:bodyPr wrap="square">
            <a:spAutoFit/>
          </a:bodyPr>
          <a:lstStyle/>
          <a:p>
            <a:r>
              <a:rPr lang="en-US" sz="4000" dirty="0">
                <a:solidFill>
                  <a:srgbClr val="000000"/>
                </a:solidFill>
              </a:rPr>
              <a:t>Take-Back </a:t>
            </a:r>
            <a:r>
              <a:rPr lang="en-US" sz="4000" dirty="0" smtClean="0">
                <a:solidFill>
                  <a:srgbClr val="000000"/>
                </a:solidFill>
              </a:rPr>
              <a:t>Program</a:t>
            </a:r>
            <a:endParaRPr lang="en-US" sz="4000" dirty="0">
              <a:solidFill>
                <a:srgbClr val="000000"/>
              </a:solidFill>
            </a:endParaRPr>
          </a:p>
        </p:txBody>
      </p:sp>
      <p:sp>
        <p:nvSpPr>
          <p:cNvPr id="3" name="Slide Number Placeholder 2"/>
          <p:cNvSpPr>
            <a:spLocks noGrp="1"/>
          </p:cNvSpPr>
          <p:nvPr>
            <p:ph type="sldNum" sz="quarter" idx="12"/>
          </p:nvPr>
        </p:nvSpPr>
        <p:spPr>
          <a:xfrm>
            <a:off x="8469312" y="0"/>
            <a:ext cx="674688" cy="295952"/>
          </a:xfrm>
        </p:spPr>
        <p:txBody>
          <a:bodyPr/>
          <a:lstStyle/>
          <a:p>
            <a:fld id="{200B2350-5261-4F5C-9DF5-EF0D264FC8D2}" type="slidenum">
              <a:rPr lang="en-US" smtClean="0"/>
              <a:pPr/>
              <a:t>49</a:t>
            </a:fld>
            <a:endParaRPr lang="en-US" dirty="0"/>
          </a:p>
        </p:txBody>
      </p:sp>
    </p:spTree>
    <p:extLst>
      <p:ext uri="{BB962C8B-B14F-4D97-AF65-F5344CB8AC3E}">
        <p14:creationId xmlns:p14="http://schemas.microsoft.com/office/powerpoint/2010/main" val="4174775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ZERO WASTE </a:t>
            </a:r>
            <a:r>
              <a:rPr lang="en-US" dirty="0" smtClean="0"/>
              <a:t>STRATEGY 1.</a:t>
            </a:r>
            <a:endParaRPr lang="en-US" dirty="0"/>
          </a:p>
        </p:txBody>
      </p:sp>
      <p:sp>
        <p:nvSpPr>
          <p:cNvPr id="3" name="Content Placeholder 2"/>
          <p:cNvSpPr>
            <a:spLocks noGrp="1"/>
          </p:cNvSpPr>
          <p:nvPr>
            <p:ph idx="1"/>
          </p:nvPr>
        </p:nvSpPr>
        <p:spPr>
          <a:xfrm>
            <a:off x="457200" y="1447800"/>
            <a:ext cx="8610600" cy="4724400"/>
          </a:xfrm>
        </p:spPr>
        <p:txBody>
          <a:bodyPr/>
          <a:lstStyle/>
          <a:p>
            <a:r>
              <a:rPr lang="en-US" b="1" dirty="0" smtClean="0"/>
              <a:t>Zero </a:t>
            </a:r>
            <a:r>
              <a:rPr lang="en-US" b="1" dirty="0"/>
              <a:t>Waste International Alliance (ZWIA</a:t>
            </a:r>
            <a:r>
              <a:rPr lang="en-US" b="1" dirty="0" smtClean="0"/>
              <a:t>)</a:t>
            </a:r>
          </a:p>
          <a:p>
            <a:pPr lvl="1"/>
            <a:r>
              <a:rPr lang="en-US" dirty="0" smtClean="0"/>
              <a:t>Designed </a:t>
            </a:r>
            <a:r>
              <a:rPr lang="en-US" dirty="0"/>
              <a:t>as follow:</a:t>
            </a:r>
          </a:p>
          <a:p>
            <a:pPr lvl="2"/>
            <a:r>
              <a:rPr lang="en-US" b="1" dirty="0" smtClean="0"/>
              <a:t>Zero Waste: </a:t>
            </a:r>
            <a:r>
              <a:rPr lang="en-US" dirty="0" smtClean="0"/>
              <a:t>ethical</a:t>
            </a:r>
            <a:r>
              <a:rPr lang="en-US" dirty="0"/>
              <a:t>, economical, efficient </a:t>
            </a:r>
            <a:r>
              <a:rPr lang="en-US" dirty="0" smtClean="0"/>
              <a:t>&amp; to </a:t>
            </a:r>
            <a:r>
              <a:rPr lang="en-US" dirty="0"/>
              <a:t>guide people in changing their lifestyles </a:t>
            </a:r>
            <a:r>
              <a:rPr lang="en-US" dirty="0" smtClean="0"/>
              <a:t>&amp; practices </a:t>
            </a:r>
            <a:r>
              <a:rPr lang="en-US" dirty="0"/>
              <a:t>to emulate sustainable natural cycles, </a:t>
            </a:r>
            <a:r>
              <a:rPr lang="en-US" dirty="0" smtClean="0"/>
              <a:t>all </a:t>
            </a:r>
            <a:r>
              <a:rPr lang="en-US" dirty="0"/>
              <a:t>discarded materials are designed to become resources for others to </a:t>
            </a:r>
            <a:r>
              <a:rPr lang="en-US" dirty="0" smtClean="0"/>
              <a:t>use</a:t>
            </a:r>
          </a:p>
          <a:p>
            <a:pPr lvl="2"/>
            <a:r>
              <a:rPr lang="en-US" b="1" dirty="0" smtClean="0"/>
              <a:t>Zero Waste: </a:t>
            </a:r>
            <a:r>
              <a:rPr lang="en-US" dirty="0" smtClean="0"/>
              <a:t>designing &amp; managing products, processes </a:t>
            </a:r>
            <a:r>
              <a:rPr lang="en-US" dirty="0"/>
              <a:t>to systematically avoid and eliminate volume </a:t>
            </a:r>
            <a:r>
              <a:rPr lang="en-US" dirty="0" smtClean="0"/>
              <a:t>&amp; toxicity </a:t>
            </a:r>
            <a:r>
              <a:rPr lang="en-US" dirty="0"/>
              <a:t>of waste and materials, conserve and recover all resources, </a:t>
            </a:r>
            <a:r>
              <a:rPr lang="en-US" dirty="0" smtClean="0"/>
              <a:t>not </a:t>
            </a:r>
            <a:r>
              <a:rPr lang="en-US" dirty="0"/>
              <a:t>burn or bury </a:t>
            </a:r>
            <a:r>
              <a:rPr lang="en-US" dirty="0" smtClean="0"/>
              <a:t>them</a:t>
            </a:r>
            <a:endParaRPr lang="en-US" dirty="0"/>
          </a:p>
          <a:p>
            <a:pPr lvl="2"/>
            <a:r>
              <a:rPr lang="en-US" b="1" dirty="0" smtClean="0"/>
              <a:t>Implementing </a:t>
            </a:r>
            <a:r>
              <a:rPr lang="en-US" b="1" dirty="0"/>
              <a:t>Zero Waste </a:t>
            </a:r>
            <a:r>
              <a:rPr lang="en-US" dirty="0"/>
              <a:t>eliminates all discharges to land, water or air that are </a:t>
            </a:r>
            <a:r>
              <a:rPr lang="en-US" dirty="0" smtClean="0"/>
              <a:t>threat </a:t>
            </a:r>
            <a:r>
              <a:rPr lang="en-US" dirty="0"/>
              <a:t>to planetary, human, animal or plant </a:t>
            </a:r>
            <a:r>
              <a:rPr lang="en-US" dirty="0" smtClean="0"/>
              <a:t>health</a:t>
            </a:r>
            <a:endParaRPr lang="en-US" dirty="0"/>
          </a:p>
          <a:p>
            <a:pPr lvl="2"/>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5</a:t>
            </a:fld>
            <a:endParaRPr lang="en-US" dirty="0"/>
          </a:p>
        </p:txBody>
      </p:sp>
    </p:spTree>
    <p:extLst>
      <p:ext uri="{BB962C8B-B14F-4D97-AF65-F5344CB8AC3E}">
        <p14:creationId xmlns:p14="http://schemas.microsoft.com/office/powerpoint/2010/main" val="963254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Summary (1 of 3)</a:t>
            </a:r>
            <a:endParaRPr lang="en-US" sz="3600" dirty="0"/>
          </a:p>
        </p:txBody>
      </p:sp>
      <p:sp>
        <p:nvSpPr>
          <p:cNvPr id="46083" name="Content Placeholder 2"/>
          <p:cNvSpPr>
            <a:spLocks noGrp="1"/>
          </p:cNvSpPr>
          <p:nvPr>
            <p:ph idx="1"/>
          </p:nvPr>
        </p:nvSpPr>
        <p:spPr>
          <a:xfrm>
            <a:off x="228600" y="1371600"/>
            <a:ext cx="8915400" cy="4678363"/>
          </a:xfrm>
        </p:spPr>
        <p:txBody>
          <a:bodyPr/>
          <a:lstStyle/>
          <a:p>
            <a:pPr marL="457200" indent="-457200">
              <a:buFont typeface="+mj-lt"/>
              <a:buAutoNum type="arabicPeriod"/>
            </a:pPr>
            <a:r>
              <a:rPr lang="en-US" sz="2000" dirty="0" smtClean="0"/>
              <a:t>Zero </a:t>
            </a:r>
            <a:r>
              <a:rPr lang="en-US" sz="2000" dirty="0"/>
              <a:t>Waste Strategy is a thinking that encourages the redesign of resource life cycles so that all products are reused.  No trash is sent to landfills or incinerators and the process is done in a way that resources are reused in nature.  </a:t>
            </a:r>
          </a:p>
          <a:p>
            <a:pPr marL="457200" indent="-457200">
              <a:buFont typeface="+mj-lt"/>
              <a:buAutoNum type="arabicPeriod"/>
            </a:pPr>
            <a:r>
              <a:rPr lang="en-US" sz="2000" dirty="0" smtClean="0"/>
              <a:t>Zero </a:t>
            </a:r>
            <a:r>
              <a:rPr lang="en-US" sz="2000" dirty="0"/>
              <a:t>Waste means designing and managing products and processes to systematically avoid and eliminate volume and toxicity of waste and materials, conserve and recover all resources, and not burn or bury them.</a:t>
            </a:r>
          </a:p>
          <a:p>
            <a:pPr marL="457200" indent="-457200">
              <a:buFont typeface="+mj-lt"/>
              <a:buAutoNum type="arabicPeriod"/>
            </a:pPr>
            <a:r>
              <a:rPr lang="en-US" sz="2000" dirty="0" smtClean="0"/>
              <a:t>Zero </a:t>
            </a:r>
            <a:r>
              <a:rPr lang="en-US" sz="2000" dirty="0"/>
              <a:t>Waste refers to waste management and planning approaches which emphasize waste prevention as opposed to end-of-pipe waste management.  It is a whole systems approach that aims for a massive change in the way materials flow through society, which results in no waste. Zero waste encompasses more than eliminating waste through recycling and reuse, it focuses on restructuring production and distribution systems to reduce waste. </a:t>
            </a:r>
            <a:endParaRPr lang="en-US" sz="2000" dirty="0"/>
          </a:p>
        </p:txBody>
      </p:sp>
      <p:sp>
        <p:nvSpPr>
          <p:cNvPr id="3" name="Slide Number Placeholder 2"/>
          <p:cNvSpPr>
            <a:spLocks noGrp="1"/>
          </p:cNvSpPr>
          <p:nvPr>
            <p:ph type="sldNum" sz="quarter" idx="12"/>
          </p:nvPr>
        </p:nvSpPr>
        <p:spPr/>
        <p:txBody>
          <a:bodyPr/>
          <a:lstStyle/>
          <a:p>
            <a:fld id="{200B2350-5261-4F5C-9DF5-EF0D264FC8D2}" type="slidenum">
              <a:rPr lang="en-US" smtClean="0"/>
              <a:pPr/>
              <a:t>50</a:t>
            </a:fld>
            <a:endParaRPr lang="en-US" dirty="0"/>
          </a:p>
        </p:txBody>
      </p:sp>
    </p:spTree>
    <p:extLst>
      <p:ext uri="{BB962C8B-B14F-4D97-AF65-F5344CB8AC3E}">
        <p14:creationId xmlns:p14="http://schemas.microsoft.com/office/powerpoint/2010/main" val="393906946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Summary (2 of 3)</a:t>
            </a:r>
            <a:endParaRPr lang="en-US" sz="3600" dirty="0"/>
          </a:p>
        </p:txBody>
      </p:sp>
      <p:sp>
        <p:nvSpPr>
          <p:cNvPr id="47107" name="Content Placeholder 2"/>
          <p:cNvSpPr>
            <a:spLocks noGrp="1"/>
          </p:cNvSpPr>
          <p:nvPr>
            <p:ph idx="1"/>
          </p:nvPr>
        </p:nvSpPr>
        <p:spPr>
          <a:xfrm>
            <a:off x="228600" y="1447800"/>
            <a:ext cx="8839200" cy="4800600"/>
          </a:xfrm>
        </p:spPr>
        <p:txBody>
          <a:bodyPr/>
          <a:lstStyle/>
          <a:p>
            <a:pPr marL="514350" indent="-514350">
              <a:buFont typeface="+mj-lt"/>
              <a:buAutoNum type="arabicPeriod" startAt="4"/>
            </a:pPr>
            <a:r>
              <a:rPr lang="en-US" sz="2000" dirty="0" smtClean="0"/>
              <a:t>Zero </a:t>
            </a:r>
            <a:r>
              <a:rPr lang="en-US" sz="2000" dirty="0"/>
              <a:t>Waste Hierarchy describes a development of policies and a strategy to support </a:t>
            </a:r>
            <a:r>
              <a:rPr lang="en-US" sz="2000" dirty="0" smtClean="0"/>
              <a:t>Zero </a:t>
            </a:r>
            <a:r>
              <a:rPr lang="en-US" sz="2000" dirty="0"/>
              <a:t>Waste system, from highest and lowest use of materials.  It intends to provide more depth to </a:t>
            </a:r>
            <a:r>
              <a:rPr lang="en-US" sz="2000" dirty="0" smtClean="0"/>
              <a:t>recognized </a:t>
            </a:r>
            <a:r>
              <a:rPr lang="en-US" sz="2000" dirty="0"/>
              <a:t>3Rs (Reduce, Reuse, Recycle); to encourage policy, activity and investment at </a:t>
            </a:r>
            <a:r>
              <a:rPr lang="en-US" sz="2000" dirty="0" smtClean="0"/>
              <a:t>top </a:t>
            </a:r>
            <a:r>
              <a:rPr lang="en-US" sz="2000" dirty="0"/>
              <a:t>of </a:t>
            </a:r>
            <a:r>
              <a:rPr lang="en-US" sz="2000" dirty="0" smtClean="0"/>
              <a:t>hierarchy</a:t>
            </a:r>
            <a:r>
              <a:rPr lang="en-US" sz="2000" dirty="0"/>
              <a:t>; and to provide a guide to develop systems or products that move us closer to Zero Waste.</a:t>
            </a:r>
          </a:p>
          <a:p>
            <a:pPr marL="514350" indent="-514350">
              <a:buFont typeface="+mj-lt"/>
              <a:buAutoNum type="arabicPeriod" startAt="4"/>
            </a:pPr>
            <a:r>
              <a:rPr lang="en-US" sz="2000" dirty="0" smtClean="0"/>
              <a:t>The </a:t>
            </a:r>
            <a:r>
              <a:rPr lang="en-US" sz="2000" dirty="0"/>
              <a:t>most effective way to reduce waste is to not generate it in </a:t>
            </a:r>
            <a:r>
              <a:rPr lang="en-US" sz="2000" dirty="0" smtClean="0"/>
              <a:t>first </a:t>
            </a:r>
            <a:r>
              <a:rPr lang="en-US" sz="2000" dirty="0"/>
              <a:t>place.  </a:t>
            </a:r>
          </a:p>
          <a:p>
            <a:pPr marL="514350" indent="-514350">
              <a:buFont typeface="+mj-lt"/>
              <a:buAutoNum type="arabicPeriod" startAt="4"/>
            </a:pPr>
            <a:r>
              <a:rPr lang="en-US" sz="2000" dirty="0" smtClean="0"/>
              <a:t>The </a:t>
            </a:r>
            <a:r>
              <a:rPr lang="en-US" sz="2000" dirty="0"/>
              <a:t>cradle is where life starts, and the grave is where it ends.  In business, the term cradle-to-grave is used in reference to a company’s perspective on the environmental impact created by their products or activities from the beginning of its life cycle to its end or disposal.</a:t>
            </a:r>
          </a:p>
          <a:p>
            <a:pPr marL="514350" indent="-514350">
              <a:buFont typeface="+mj-lt"/>
              <a:buAutoNum type="arabicPeriod" startAt="4"/>
            </a:pPr>
            <a:r>
              <a:rPr lang="en-US" sz="2000" dirty="0" smtClean="0"/>
              <a:t>Deconstruction </a:t>
            </a:r>
            <a:r>
              <a:rPr lang="en-US" sz="2000" dirty="0"/>
              <a:t>is construction in reverse, which involves taking apart a building to maximize the reuse of materials, thereby reducing waste and conserving resources. </a:t>
            </a:r>
            <a:endParaRPr lang="en-US" sz="2000" dirty="0"/>
          </a:p>
        </p:txBody>
      </p:sp>
      <p:sp>
        <p:nvSpPr>
          <p:cNvPr id="3" name="Slide Number Placeholder 2"/>
          <p:cNvSpPr>
            <a:spLocks noGrp="1"/>
          </p:cNvSpPr>
          <p:nvPr>
            <p:ph type="sldNum" sz="quarter" idx="12"/>
          </p:nvPr>
        </p:nvSpPr>
        <p:spPr/>
        <p:txBody>
          <a:bodyPr/>
          <a:lstStyle/>
          <a:p>
            <a:fld id="{200B2350-5261-4F5C-9DF5-EF0D264FC8D2}" type="slidenum">
              <a:rPr lang="en-US" smtClean="0"/>
              <a:pPr/>
              <a:t>51</a:t>
            </a:fld>
            <a:endParaRPr lang="en-US" dirty="0"/>
          </a:p>
        </p:txBody>
      </p:sp>
    </p:spTree>
    <p:extLst>
      <p:ext uri="{BB962C8B-B14F-4D97-AF65-F5344CB8AC3E}">
        <p14:creationId xmlns:p14="http://schemas.microsoft.com/office/powerpoint/2010/main" val="6164730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Summary (3 of 3)</a:t>
            </a:r>
            <a:endParaRPr lang="en-US" sz="3600" dirty="0"/>
          </a:p>
        </p:txBody>
      </p:sp>
      <p:sp>
        <p:nvSpPr>
          <p:cNvPr id="47107" name="Content Placeholder 2"/>
          <p:cNvSpPr>
            <a:spLocks noGrp="1"/>
          </p:cNvSpPr>
          <p:nvPr>
            <p:ph idx="1"/>
          </p:nvPr>
        </p:nvSpPr>
        <p:spPr>
          <a:xfrm>
            <a:off x="228600" y="1524000"/>
            <a:ext cx="8732108" cy="4525963"/>
          </a:xfrm>
        </p:spPr>
        <p:txBody>
          <a:bodyPr/>
          <a:lstStyle/>
          <a:p>
            <a:pPr marL="457200" indent="-457200">
              <a:buFont typeface="+mj-lt"/>
              <a:buAutoNum type="arabicPeriod" startAt="8"/>
            </a:pPr>
            <a:r>
              <a:rPr lang="en-US" sz="2000" dirty="0" smtClean="0"/>
              <a:t>Deconstruction </a:t>
            </a:r>
            <a:r>
              <a:rPr lang="en-US" sz="2000" dirty="0"/>
              <a:t>can capture materials and some components from existing buildings that were poorly designed for high level reuse but it is not a favored approach from a Zero Waste point of view</a:t>
            </a:r>
          </a:p>
          <a:p>
            <a:pPr marL="457200" indent="-457200">
              <a:buFont typeface="+mj-lt"/>
              <a:buAutoNum type="arabicPeriod" startAt="8"/>
            </a:pPr>
            <a:r>
              <a:rPr lang="en-US" sz="2000" dirty="0" smtClean="0"/>
              <a:t>The </a:t>
            </a:r>
            <a:r>
              <a:rPr lang="en-US" sz="2000" dirty="0"/>
              <a:t>zero-waste community is a collection of all members of the community to share in the reduction of waste to bring it to zero.</a:t>
            </a:r>
          </a:p>
          <a:p>
            <a:pPr marL="457200" indent="-457200">
              <a:buFont typeface="+mj-lt"/>
              <a:buAutoNum type="arabicPeriod" startAt="8"/>
            </a:pPr>
            <a:r>
              <a:rPr lang="en-US" sz="2000" dirty="0" smtClean="0"/>
              <a:t>Extended </a:t>
            </a:r>
            <a:r>
              <a:rPr lang="en-US" sz="2000" dirty="0"/>
              <a:t>Producer Responsibility (EPR) is a strategy designed to promote the integration of environmental costs associated with goods throughout their life cycles into the product price.</a:t>
            </a:r>
          </a:p>
          <a:p>
            <a:pPr marL="457200" indent="-457200">
              <a:buFont typeface="+mj-lt"/>
              <a:buAutoNum type="arabicPeriod" startAt="8"/>
            </a:pPr>
            <a:endParaRPr lang="en-US" sz="2000" dirty="0"/>
          </a:p>
        </p:txBody>
      </p:sp>
      <p:sp>
        <p:nvSpPr>
          <p:cNvPr id="3" name="Slide Number Placeholder 2"/>
          <p:cNvSpPr>
            <a:spLocks noGrp="1"/>
          </p:cNvSpPr>
          <p:nvPr>
            <p:ph type="sldNum" sz="quarter" idx="12"/>
          </p:nvPr>
        </p:nvSpPr>
        <p:spPr/>
        <p:txBody>
          <a:bodyPr/>
          <a:lstStyle/>
          <a:p>
            <a:fld id="{200B2350-5261-4F5C-9DF5-EF0D264FC8D2}" type="slidenum">
              <a:rPr lang="en-US" smtClean="0"/>
              <a:pPr/>
              <a:t>52</a:t>
            </a:fld>
            <a:endParaRPr lang="en-US" dirty="0"/>
          </a:p>
        </p:txBody>
      </p:sp>
    </p:spTree>
    <p:extLst>
      <p:ext uri="{BB962C8B-B14F-4D97-AF65-F5344CB8AC3E}">
        <p14:creationId xmlns:p14="http://schemas.microsoft.com/office/powerpoint/2010/main" val="237773939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15372"/>
            <a:ext cx="8229600" cy="1097280"/>
          </a:xfrm>
        </p:spPr>
        <p:txBody>
          <a:bodyPr/>
          <a:lstStyle/>
          <a:p>
            <a:r>
              <a:rPr lang="en-US" sz="3200" dirty="0" smtClean="0"/>
              <a:t>QUESTION </a:t>
            </a:r>
            <a:r>
              <a:rPr lang="en-US" sz="3200" dirty="0"/>
              <a:t>1</a:t>
            </a:r>
            <a:r>
              <a:rPr lang="en-US" sz="3200" dirty="0" smtClean="0"/>
              <a:t>: </a:t>
            </a:r>
            <a:endParaRPr lang="en-US" dirty="0">
              <a:solidFill>
                <a:srgbClr val="F8F9D3"/>
              </a:solidFill>
            </a:endParaRPr>
          </a:p>
        </p:txBody>
      </p:sp>
      <p:sp>
        <p:nvSpPr>
          <p:cNvPr id="3" name="Rectangle 2"/>
          <p:cNvSpPr/>
          <p:nvPr/>
        </p:nvSpPr>
        <p:spPr>
          <a:xfrm>
            <a:off x="152400" y="1447800"/>
            <a:ext cx="8991600" cy="2677656"/>
          </a:xfrm>
          <a:prstGeom prst="rect">
            <a:avLst/>
          </a:prstGeom>
        </p:spPr>
        <p:txBody>
          <a:bodyPr wrap="square">
            <a:spAutoFit/>
          </a:bodyPr>
          <a:lstStyle/>
          <a:p>
            <a:r>
              <a:rPr lang="en-US" sz="2800" dirty="0" smtClean="0">
                <a:solidFill>
                  <a:srgbClr val="000000"/>
                </a:solidFill>
              </a:rPr>
              <a:t>What </a:t>
            </a:r>
            <a:r>
              <a:rPr lang="en-US" sz="2800" dirty="0">
                <a:solidFill>
                  <a:srgbClr val="000000"/>
                </a:solidFill>
              </a:rPr>
              <a:t>is the selling milk in refillable glass bottles an example of?</a:t>
            </a:r>
          </a:p>
          <a:p>
            <a:r>
              <a:rPr lang="en-US" sz="2800" dirty="0">
                <a:solidFill>
                  <a:srgbClr val="000000"/>
                </a:solidFill>
              </a:rPr>
              <a:t>a.	Recycling </a:t>
            </a:r>
          </a:p>
          <a:p>
            <a:r>
              <a:rPr lang="en-US" sz="2800" dirty="0">
                <a:solidFill>
                  <a:srgbClr val="000000"/>
                </a:solidFill>
              </a:rPr>
              <a:t>b.	Reuse </a:t>
            </a:r>
          </a:p>
          <a:p>
            <a:r>
              <a:rPr lang="en-US" sz="2800" dirty="0">
                <a:solidFill>
                  <a:srgbClr val="000000"/>
                </a:solidFill>
              </a:rPr>
              <a:t>c.	Repurpose</a:t>
            </a:r>
          </a:p>
          <a:p>
            <a:r>
              <a:rPr lang="en-US" sz="2800" dirty="0">
                <a:solidFill>
                  <a:srgbClr val="000000"/>
                </a:solidFill>
              </a:rPr>
              <a:t>d.	Remanufacture</a:t>
            </a:r>
          </a:p>
        </p:txBody>
      </p:sp>
      <p:sp>
        <p:nvSpPr>
          <p:cNvPr id="4" name="Slide Number Placeholder 3"/>
          <p:cNvSpPr>
            <a:spLocks noGrp="1"/>
          </p:cNvSpPr>
          <p:nvPr>
            <p:ph type="sldNum" sz="quarter" idx="12"/>
          </p:nvPr>
        </p:nvSpPr>
        <p:spPr>
          <a:xfrm>
            <a:off x="8469312" y="0"/>
            <a:ext cx="674688" cy="295952"/>
          </a:xfrm>
        </p:spPr>
        <p:txBody>
          <a:bodyPr/>
          <a:lstStyle/>
          <a:p>
            <a:fld id="{200B2350-5261-4F5C-9DF5-EF0D264FC8D2}" type="slidenum">
              <a:rPr lang="en-US" smtClean="0"/>
              <a:pPr/>
              <a:t>6</a:t>
            </a:fld>
            <a:endParaRPr lang="en-US" dirty="0"/>
          </a:p>
        </p:txBody>
      </p:sp>
    </p:spTree>
    <p:extLst>
      <p:ext uri="{BB962C8B-B14F-4D97-AF65-F5344CB8AC3E}">
        <p14:creationId xmlns:p14="http://schemas.microsoft.com/office/powerpoint/2010/main" val="2346928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15372"/>
            <a:ext cx="8229600" cy="1097280"/>
          </a:xfrm>
        </p:spPr>
        <p:txBody>
          <a:bodyPr/>
          <a:lstStyle/>
          <a:p>
            <a:r>
              <a:rPr lang="en-US" sz="3200" dirty="0" smtClean="0"/>
              <a:t>ANSWER </a:t>
            </a:r>
            <a:r>
              <a:rPr lang="en-US" sz="3200" dirty="0" smtClean="0"/>
              <a:t>1:</a:t>
            </a:r>
            <a:endParaRPr lang="en-US" sz="3200" dirty="0">
              <a:solidFill>
                <a:srgbClr val="F8F9D3"/>
              </a:solidFill>
            </a:endParaRPr>
          </a:p>
        </p:txBody>
      </p:sp>
      <p:sp>
        <p:nvSpPr>
          <p:cNvPr id="6" name="Rectangle 5"/>
          <p:cNvSpPr/>
          <p:nvPr/>
        </p:nvSpPr>
        <p:spPr>
          <a:xfrm>
            <a:off x="286265" y="1855161"/>
            <a:ext cx="8534400" cy="707886"/>
          </a:xfrm>
          <a:prstGeom prst="rect">
            <a:avLst/>
          </a:prstGeom>
        </p:spPr>
        <p:txBody>
          <a:bodyPr wrap="square">
            <a:spAutoFit/>
          </a:bodyPr>
          <a:lstStyle/>
          <a:p>
            <a:r>
              <a:rPr lang="en-US" sz="4000" dirty="0">
                <a:solidFill>
                  <a:srgbClr val="000000"/>
                </a:solidFill>
              </a:rPr>
              <a:t>Reuse </a:t>
            </a:r>
            <a:endParaRPr lang="en-US" sz="4000" dirty="0">
              <a:solidFill>
                <a:srgbClr val="000000"/>
              </a:solidFill>
            </a:endParaRPr>
          </a:p>
        </p:txBody>
      </p:sp>
      <p:sp>
        <p:nvSpPr>
          <p:cNvPr id="3" name="Slide Number Placeholder 2"/>
          <p:cNvSpPr>
            <a:spLocks noGrp="1"/>
          </p:cNvSpPr>
          <p:nvPr>
            <p:ph type="sldNum" sz="quarter" idx="12"/>
          </p:nvPr>
        </p:nvSpPr>
        <p:spPr>
          <a:xfrm>
            <a:off x="8469312" y="0"/>
            <a:ext cx="674688" cy="295952"/>
          </a:xfrm>
        </p:spPr>
        <p:txBody>
          <a:bodyPr/>
          <a:lstStyle/>
          <a:p>
            <a:fld id="{200B2350-5261-4F5C-9DF5-EF0D264FC8D2}" type="slidenum">
              <a:rPr lang="en-US" smtClean="0"/>
              <a:pPr/>
              <a:t>7</a:t>
            </a:fld>
            <a:endParaRPr lang="en-US" dirty="0"/>
          </a:p>
        </p:txBody>
      </p:sp>
    </p:spTree>
    <p:extLst>
      <p:ext uri="{BB962C8B-B14F-4D97-AF65-F5344CB8AC3E}">
        <p14:creationId xmlns:p14="http://schemas.microsoft.com/office/powerpoint/2010/main" val="1877191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ZERO WASTE </a:t>
            </a:r>
            <a:r>
              <a:rPr lang="en-US" dirty="0" smtClean="0"/>
              <a:t>STRATEGY 2.</a:t>
            </a:r>
            <a:endParaRPr lang="en-US" dirty="0"/>
          </a:p>
        </p:txBody>
      </p:sp>
      <p:sp>
        <p:nvSpPr>
          <p:cNvPr id="3" name="Content Placeholder 2"/>
          <p:cNvSpPr>
            <a:spLocks noGrp="1"/>
          </p:cNvSpPr>
          <p:nvPr>
            <p:ph idx="1"/>
          </p:nvPr>
        </p:nvSpPr>
        <p:spPr/>
        <p:txBody>
          <a:bodyPr/>
          <a:lstStyle/>
          <a:p>
            <a:r>
              <a:rPr lang="en-US" b="1" dirty="0"/>
              <a:t>Zero Waste </a:t>
            </a:r>
            <a:endParaRPr lang="en-US" b="1" dirty="0" smtClean="0"/>
          </a:p>
          <a:p>
            <a:pPr lvl="1"/>
            <a:r>
              <a:rPr lang="en-US" dirty="0" smtClean="0"/>
              <a:t>Waste </a:t>
            </a:r>
            <a:r>
              <a:rPr lang="en-US" dirty="0"/>
              <a:t>management and planning </a:t>
            </a:r>
            <a:r>
              <a:rPr lang="en-US" dirty="0" smtClean="0"/>
              <a:t>approaches</a:t>
            </a:r>
          </a:p>
          <a:p>
            <a:pPr lvl="1"/>
            <a:r>
              <a:rPr lang="en-US" dirty="0" smtClean="0"/>
              <a:t>Emphasize </a:t>
            </a:r>
            <a:r>
              <a:rPr lang="en-US" dirty="0"/>
              <a:t>waste prevention </a:t>
            </a:r>
            <a:endParaRPr lang="en-US" dirty="0" smtClean="0"/>
          </a:p>
          <a:p>
            <a:pPr lvl="1"/>
            <a:r>
              <a:rPr lang="en-US" dirty="0" smtClean="0"/>
              <a:t>Opposed </a:t>
            </a:r>
            <a:r>
              <a:rPr lang="en-US" dirty="0"/>
              <a:t>to end-of-pipe waste </a:t>
            </a:r>
            <a:r>
              <a:rPr lang="en-US" dirty="0" smtClean="0"/>
              <a:t>management</a:t>
            </a:r>
          </a:p>
          <a:p>
            <a:pPr lvl="2"/>
            <a:r>
              <a:rPr lang="en-US" dirty="0" smtClean="0"/>
              <a:t>Massive </a:t>
            </a:r>
            <a:r>
              <a:rPr lang="en-US" dirty="0"/>
              <a:t>change in the way materials flow through society, </a:t>
            </a:r>
            <a:endParaRPr lang="en-US" dirty="0" smtClean="0"/>
          </a:p>
          <a:p>
            <a:pPr lvl="2"/>
            <a:r>
              <a:rPr lang="en-US" dirty="0" smtClean="0"/>
              <a:t>Encompasses </a:t>
            </a:r>
            <a:r>
              <a:rPr lang="en-US" dirty="0"/>
              <a:t>more than eliminating waste </a:t>
            </a:r>
            <a:endParaRPr lang="en-US" dirty="0" smtClean="0"/>
          </a:p>
          <a:p>
            <a:pPr lvl="2"/>
            <a:r>
              <a:rPr lang="en-US" dirty="0"/>
              <a:t>T</a:t>
            </a:r>
            <a:r>
              <a:rPr lang="en-US" dirty="0" smtClean="0"/>
              <a:t>hrough </a:t>
            </a:r>
            <a:r>
              <a:rPr lang="en-US" dirty="0"/>
              <a:t>recycling and </a:t>
            </a:r>
            <a:r>
              <a:rPr lang="en-US" dirty="0" smtClean="0"/>
              <a:t>reuse</a:t>
            </a:r>
          </a:p>
          <a:p>
            <a:pPr lvl="2"/>
            <a:r>
              <a:rPr lang="en-US" dirty="0" smtClean="0"/>
              <a:t>Focuses </a:t>
            </a:r>
            <a:r>
              <a:rPr lang="en-US" dirty="0"/>
              <a:t>on restructuring production </a:t>
            </a:r>
            <a:r>
              <a:rPr lang="en-US" dirty="0" smtClean="0"/>
              <a:t>&amp; distribution </a:t>
            </a:r>
            <a:r>
              <a:rPr lang="en-US" dirty="0"/>
              <a:t>systems </a:t>
            </a:r>
          </a:p>
        </p:txBody>
      </p:sp>
      <p:sp>
        <p:nvSpPr>
          <p:cNvPr id="4" name="Slide Number Placeholder 3"/>
          <p:cNvSpPr>
            <a:spLocks noGrp="1"/>
          </p:cNvSpPr>
          <p:nvPr>
            <p:ph type="sldNum" sz="quarter" idx="12"/>
          </p:nvPr>
        </p:nvSpPr>
        <p:spPr/>
        <p:txBody>
          <a:bodyPr/>
          <a:lstStyle/>
          <a:p>
            <a:fld id="{200B2350-5261-4F5C-9DF5-EF0D264FC8D2}" type="slidenum">
              <a:rPr lang="en-US" smtClean="0"/>
              <a:pPr/>
              <a:t>8</a:t>
            </a:fld>
            <a:endParaRPr lang="en-US" dirty="0"/>
          </a:p>
        </p:txBody>
      </p:sp>
    </p:spTree>
    <p:extLst>
      <p:ext uri="{BB962C8B-B14F-4D97-AF65-F5344CB8AC3E}">
        <p14:creationId xmlns:p14="http://schemas.microsoft.com/office/powerpoint/2010/main" val="4132197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15372"/>
            <a:ext cx="8610600" cy="1097280"/>
          </a:xfrm>
        </p:spPr>
        <p:txBody>
          <a:bodyPr/>
          <a:lstStyle/>
          <a:p>
            <a:r>
              <a:rPr lang="en-US" sz="2200" dirty="0"/>
              <a:t>FIGURE 16-2 Zero Waste Hierarchy 3Rs (Reduce, Reuse, Recycle, Disposal); describes a development of policies and a strategy to support the Zero Waste system, from highest and lowest use of materials</a:t>
            </a:r>
          </a:p>
        </p:txBody>
      </p:sp>
      <p:pic>
        <p:nvPicPr>
          <p:cNvPr id="5" name="Content Placeholder 4"/>
          <p:cNvPicPr>
            <a:picLocks noGrp="1" noChangeAspect="1"/>
          </p:cNvPicPr>
          <p:nvPr>
            <p:ph idx="1"/>
          </p:nvPr>
        </p:nvPicPr>
        <p:blipFill>
          <a:blip r:embed="rId2"/>
          <a:stretch>
            <a:fillRect/>
          </a:stretch>
        </p:blipFill>
        <p:spPr>
          <a:xfrm>
            <a:off x="1600200" y="1409109"/>
            <a:ext cx="6003835" cy="4343400"/>
          </a:xfrm>
          <a:prstGeom prst="rect">
            <a:avLst/>
          </a:prstGeom>
        </p:spPr>
      </p:pic>
      <p:sp>
        <p:nvSpPr>
          <p:cNvPr id="4" name="Slide Number Placeholder 3"/>
          <p:cNvSpPr>
            <a:spLocks noGrp="1"/>
          </p:cNvSpPr>
          <p:nvPr>
            <p:ph type="sldNum" sz="quarter" idx="12"/>
          </p:nvPr>
        </p:nvSpPr>
        <p:spPr/>
        <p:txBody>
          <a:bodyPr/>
          <a:lstStyle/>
          <a:p>
            <a:fld id="{200B2350-5261-4F5C-9DF5-EF0D264FC8D2}" type="slidenum">
              <a:rPr lang="en-US" smtClean="0"/>
              <a:pPr/>
              <a:t>9</a:t>
            </a:fld>
            <a:endParaRPr lang="en-US" dirty="0"/>
          </a:p>
        </p:txBody>
      </p:sp>
      <p:pic>
        <p:nvPicPr>
          <p:cNvPr id="6" name="Picture 5"/>
          <p:cNvPicPr>
            <a:picLocks noChangeAspect="1"/>
          </p:cNvPicPr>
          <p:nvPr/>
        </p:nvPicPr>
        <p:blipFill>
          <a:blip r:embed="rId3"/>
          <a:stretch>
            <a:fillRect/>
          </a:stretch>
        </p:blipFill>
        <p:spPr>
          <a:xfrm>
            <a:off x="152400" y="5532084"/>
            <a:ext cx="823031" cy="823031"/>
          </a:xfrm>
          <a:prstGeom prst="rect">
            <a:avLst/>
          </a:prstGeom>
        </p:spPr>
      </p:pic>
      <p:sp>
        <p:nvSpPr>
          <p:cNvPr id="7" name="Rectangle 6"/>
          <p:cNvSpPr/>
          <p:nvPr/>
        </p:nvSpPr>
        <p:spPr>
          <a:xfrm>
            <a:off x="1066800" y="5943600"/>
            <a:ext cx="3061479" cy="369332"/>
          </a:xfrm>
          <a:prstGeom prst="rect">
            <a:avLst/>
          </a:prstGeom>
        </p:spPr>
        <p:txBody>
          <a:bodyPr wrap="none">
            <a:spAutoFit/>
          </a:bodyPr>
          <a:lstStyle/>
          <a:p>
            <a:r>
              <a:rPr lang="en-US" b="1" dirty="0">
                <a:solidFill>
                  <a:srgbClr val="E09900"/>
                </a:solidFill>
                <a:latin typeface="Arial" panose="020B0604020202020204" pitchFamily="34" charset="0"/>
                <a:hlinkClick r:id="rId4"/>
              </a:rPr>
              <a:t>The Waste Hierarchy: 1:07</a:t>
            </a:r>
            <a:endParaRPr lang="en-US" dirty="0"/>
          </a:p>
        </p:txBody>
      </p:sp>
    </p:spTree>
    <p:extLst>
      <p:ext uri="{BB962C8B-B14F-4D97-AF65-F5344CB8AC3E}">
        <p14:creationId xmlns:p14="http://schemas.microsoft.com/office/powerpoint/2010/main" val="2813291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7454</TotalTime>
  <Words>2192</Words>
  <Application>Microsoft Office PowerPoint</Application>
  <PresentationFormat>On-screen Show (4:3)</PresentationFormat>
  <Paragraphs>317</Paragraphs>
  <Slides>52</Slides>
  <Notes>3</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Arial</vt:lpstr>
      <vt:lpstr>Times New Roman</vt:lpstr>
      <vt:lpstr>Verdana</vt:lpstr>
      <vt:lpstr>Wingdings</vt:lpstr>
      <vt:lpstr>508 Lecture</vt:lpstr>
      <vt:lpstr>Sustainability- Principles and Practices</vt:lpstr>
      <vt:lpstr>LEARNING OBJECTIVES</vt:lpstr>
      <vt:lpstr>INTRODUCTION</vt:lpstr>
      <vt:lpstr>FIGURE 16-1 Zero Waste Strategy: philosophy that encourages redesign of resource life cycles so that all products are reused.  No trash is sent to landfills or incinerators and the process is done in a way that resources are reused in nature.  </vt:lpstr>
      <vt:lpstr>ZERO WASTE STRATEGY 1.</vt:lpstr>
      <vt:lpstr>QUESTION 1: </vt:lpstr>
      <vt:lpstr>ANSWER 1:</vt:lpstr>
      <vt:lpstr>ZERO WASTE STRATEGY 2.</vt:lpstr>
      <vt:lpstr>FIGURE 16-2 Zero Waste Hierarchy 3Rs (Reduce, Reuse, Recycle, Disposal); describes a development of policies and a strategy to support the Zero Waste system, from highest and lowest use of materials</vt:lpstr>
      <vt:lpstr>ZERO WASTE STRATEGY 3.</vt:lpstr>
      <vt:lpstr>ZERO WASTE STRATEGY 4.</vt:lpstr>
      <vt:lpstr>ZERO WASTE STRATEGY 5.</vt:lpstr>
      <vt:lpstr>ZERO WASTE STRATEGY 6.</vt:lpstr>
      <vt:lpstr>FIGURE 16-4 Any process after the product sale involves reverse logistics </vt:lpstr>
      <vt:lpstr>QUESTION 2: </vt:lpstr>
      <vt:lpstr>ANSWER 2:</vt:lpstr>
      <vt:lpstr>ZERO WASTE STRATEGY 7.</vt:lpstr>
      <vt:lpstr>FIGURE 16-5 cradle-to-grave used in reference to a company’s perspective on the environmental impact created by their products or activities from the beginning of its life cycle to its end or disposal.   </vt:lpstr>
      <vt:lpstr>CRADLE-TO-GRAVE &amp; CRADLE-TO-CRADLE 1.</vt:lpstr>
      <vt:lpstr>Cradle to Grave Design Animation</vt:lpstr>
      <vt:lpstr>CRADLE-TO-GRAVE &amp; CRADLE-TO-CRADLE 2. </vt:lpstr>
      <vt:lpstr>FIGURE 16-6 Cradle-to-cradle (C2C, cradle 2 cradle, regenerative design) is a term used in life-cycle analysis to describe a material or product that is recycled into a new product at the end of its life, so that ultimately there is no waste </vt:lpstr>
      <vt:lpstr>CRADLE-TO-GRAVE &amp; CRADLE-TO-CRADLE 3.</vt:lpstr>
      <vt:lpstr>QUESTION 3: </vt:lpstr>
      <vt:lpstr>ANSWER 3:</vt:lpstr>
      <vt:lpstr>STUDENT ACTIVITY 1.</vt:lpstr>
      <vt:lpstr>STUDENT ACTIVITY 2.</vt:lpstr>
      <vt:lpstr>DECONSTRUCTION 1.</vt:lpstr>
      <vt:lpstr>FIGURE 16-7 Deconstruction </vt:lpstr>
      <vt:lpstr>QUESTION 4: </vt:lpstr>
      <vt:lpstr>ANSWER 4:</vt:lpstr>
      <vt:lpstr>DECONSTRUCTION 2.</vt:lpstr>
      <vt:lpstr>DECONSTRUCTION 3.</vt:lpstr>
      <vt:lpstr>DECONSTRUCTION 4.</vt:lpstr>
      <vt:lpstr>QUESTION 5: </vt:lpstr>
      <vt:lpstr>ANSWER 5:</vt:lpstr>
      <vt:lpstr>STUDENT ACTIVITY 3.</vt:lpstr>
      <vt:lpstr>FIGURE 16-7 zero-waste community is a collection of all members of community to share in reduction of waste to bring it to zero</vt:lpstr>
      <vt:lpstr>ZERO WASTE COMMUNITY 1.</vt:lpstr>
      <vt:lpstr>ZERO WASTE COMMUNITY 2.</vt:lpstr>
      <vt:lpstr>FIGURE 16- 8 Grass Roots Recycling Network web site, like Free Cycle or reGives Network have risen in popularity over the last 10 years where locals can give items that they no longer need to others locally in an effort to keep items out of landfills and work toward a zero waste lifestyle.  </vt:lpstr>
      <vt:lpstr>QUESTION 6: </vt:lpstr>
      <vt:lpstr>ANSWER 6:</vt:lpstr>
      <vt:lpstr>STUDENT ACTIVITY 4.</vt:lpstr>
      <vt:lpstr>EXTENDED PRODUCER RESPONSIBILITY (EPR) 1.</vt:lpstr>
      <vt:lpstr>EXTENDED PRODUCER RESPONSIBILITY (EPR) 2.</vt:lpstr>
      <vt:lpstr>EXTENDED PRODUCER RESPONSIBILITY (EPR) 3.</vt:lpstr>
      <vt:lpstr>QUESTION 7: </vt:lpstr>
      <vt:lpstr>ANSWER 7:</vt:lpstr>
      <vt:lpstr>Summary (1 of 3)</vt:lpstr>
      <vt:lpstr>Summary (2 of 3)</vt:lpstr>
      <vt:lpstr>Summary (3 of 3)</vt:lpstr>
    </vt:vector>
  </TitlesOfParts>
  <Company>echosvoice</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Heating and Air-Conditioning Principles</dc:title>
  <dc:subject>Automotive Heating And Air Conditioning</dc:subject>
  <dc:creator>James D. Halderman</dc:creator>
  <cp:keywords>Automotive</cp:keywords>
  <cp:lastModifiedBy>Dr. John KERSHAW</cp:lastModifiedBy>
  <cp:revision>335</cp:revision>
  <dcterms:created xsi:type="dcterms:W3CDTF">2014-07-14T20:04:21Z</dcterms:created>
  <dcterms:modified xsi:type="dcterms:W3CDTF">2020-09-28T17:55:48Z</dcterms:modified>
</cp:coreProperties>
</file>