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tiff" ContentType="image/tiff"/>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omments/comment1.xml" ContentType="application/vnd.openxmlformats-officedocument.presentationml.comments+xml"/>
  <Override PartName="/ppt/comments/comment2.xml" ContentType="application/vnd.openxmlformats-officedocument.presentationml.comments+xml"/>
  <Override PartName="/ppt/comments/comment3.xml" ContentType="application/vnd.openxmlformats-officedocument.presentationml.comments+xml"/>
  <Override PartName="/ppt/comments/comment4.xml" ContentType="application/vnd.openxmlformats-officedocument.presentationml.comments+xml"/>
  <Override PartName="/ppt/notesSlides/notesSlide1.xml" ContentType="application/vnd.openxmlformats-officedocument.presentationml.notesSlide+xml"/>
  <Override PartName="/ppt/comments/comment5.xml" ContentType="application/vnd.openxmlformats-officedocument.presentationml.comments+xml"/>
  <Override PartName="/ppt/comments/comment6.xml" ContentType="application/vnd.openxmlformats-officedocument.presentationml.comments+xml"/>
  <Override PartName="/ppt/comments/comment7.xml" ContentType="application/vnd.openxmlformats-officedocument.presentationml.comments+xml"/>
  <Override PartName="/ppt/comments/comment8.xml" ContentType="application/vnd.openxmlformats-officedocument.presentationml.comments+xml"/>
  <Override PartName="/ppt/comments/comment9.xml" ContentType="application/vnd.openxmlformats-officedocument.presentationml.comments+xml"/>
  <Override PartName="/ppt/comments/comment10.xml" ContentType="application/vnd.openxmlformats-officedocument.presentationml.comments+xml"/>
  <Override PartName="/ppt/comments/comment11.xml" ContentType="application/vnd.openxmlformats-officedocument.presentationml.comments+xml"/>
  <Override PartName="/ppt/comments/comment12.xml" ContentType="application/vnd.openxmlformats-officedocument.presentationml.comments+xml"/>
  <Override PartName="/ppt/comments/comment13.xml" ContentType="application/vnd.openxmlformats-officedocument.presentationml.comment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handoutMasterIdLst>
    <p:handoutMasterId r:id="rId66"/>
  </p:handoutMasterIdLst>
  <p:sldIdLst>
    <p:sldId id="376" r:id="rId2"/>
    <p:sldId id="395" r:id="rId3"/>
    <p:sldId id="397" r:id="rId4"/>
    <p:sldId id="568" r:id="rId5"/>
    <p:sldId id="573" r:id="rId6"/>
    <p:sldId id="646" r:id="rId7"/>
    <p:sldId id="647" r:id="rId8"/>
    <p:sldId id="572" r:id="rId9"/>
    <p:sldId id="571" r:id="rId10"/>
    <p:sldId id="570" r:id="rId11"/>
    <p:sldId id="569" r:id="rId12"/>
    <p:sldId id="502" r:id="rId13"/>
    <p:sldId id="592" r:id="rId14"/>
    <p:sldId id="590" r:id="rId15"/>
    <p:sldId id="591" r:id="rId16"/>
    <p:sldId id="589" r:id="rId17"/>
    <p:sldId id="627" r:id="rId18"/>
    <p:sldId id="628" r:id="rId19"/>
    <p:sldId id="594" r:id="rId20"/>
    <p:sldId id="593" r:id="rId21"/>
    <p:sldId id="648" r:id="rId22"/>
    <p:sldId id="605" r:id="rId23"/>
    <p:sldId id="606" r:id="rId24"/>
    <p:sldId id="607" r:id="rId25"/>
    <p:sldId id="608" r:id="rId26"/>
    <p:sldId id="609" r:id="rId27"/>
    <p:sldId id="629" r:id="rId28"/>
    <p:sldId id="630" r:id="rId29"/>
    <p:sldId id="642" r:id="rId30"/>
    <p:sldId id="644" r:id="rId31"/>
    <p:sldId id="610" r:id="rId32"/>
    <p:sldId id="597" r:id="rId33"/>
    <p:sldId id="596" r:id="rId34"/>
    <p:sldId id="595" r:id="rId35"/>
    <p:sldId id="501" r:id="rId36"/>
    <p:sldId id="598" r:id="rId37"/>
    <p:sldId id="581" r:id="rId38"/>
    <p:sldId id="580" r:id="rId39"/>
    <p:sldId id="631" r:id="rId40"/>
    <p:sldId id="632" r:id="rId41"/>
    <p:sldId id="611" r:id="rId42"/>
    <p:sldId id="617" r:id="rId43"/>
    <p:sldId id="616" r:id="rId44"/>
    <p:sldId id="633" r:id="rId45"/>
    <p:sldId id="634" r:id="rId46"/>
    <p:sldId id="643" r:id="rId47"/>
    <p:sldId id="620" r:id="rId48"/>
    <p:sldId id="623" r:id="rId49"/>
    <p:sldId id="622" r:id="rId50"/>
    <p:sldId id="621" r:id="rId51"/>
    <p:sldId id="624" r:id="rId52"/>
    <p:sldId id="635" r:id="rId53"/>
    <p:sldId id="636" r:id="rId54"/>
    <p:sldId id="645" r:id="rId55"/>
    <p:sldId id="603" r:id="rId56"/>
    <p:sldId id="619" r:id="rId57"/>
    <p:sldId id="637" r:id="rId58"/>
    <p:sldId id="638" r:id="rId59"/>
    <p:sldId id="563" r:id="rId60"/>
    <p:sldId id="564" r:id="rId61"/>
    <p:sldId id="565" r:id="rId62"/>
    <p:sldId id="625" r:id="rId63"/>
    <p:sldId id="626"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Dr. John KERSHAW" initials="DJK" lastIdx="15" clrIdx="0">
    <p:extLst>
      <p:ext uri="{19B8F6BF-5375-455C-9EA6-DF929625EA0E}">
        <p15:presenceInfo xmlns:p15="http://schemas.microsoft.com/office/powerpoint/2012/main" userId="fe804296c06c1dc9"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7EB1DE"/>
    <a:srgbClr val="E3EBF6"/>
    <a:srgbClr val="003057"/>
    <a:srgbClr val="005A70"/>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717" autoAdjust="0"/>
    <p:restoredTop sz="83248" autoAdjust="0"/>
  </p:normalViewPr>
  <p:slideViewPr>
    <p:cSldViewPr>
      <p:cViewPr varScale="1">
        <p:scale>
          <a:sx n="116" d="100"/>
          <a:sy n="116" d="100"/>
        </p:scale>
        <p:origin x="1920" y="60"/>
      </p:cViewPr>
      <p:guideLst>
        <p:guide orient="horz" pos="2160"/>
        <p:guide pos="2880"/>
      </p:guideLst>
    </p:cSldViewPr>
  </p:slideViewPr>
  <p:outlineViewPr>
    <p:cViewPr>
      <p:scale>
        <a:sx n="33" d="100"/>
        <a:sy n="33" d="100"/>
      </p:scale>
      <p:origin x="0" y="29912"/>
    </p:cViewPr>
  </p:outlineViewPr>
  <p:notesTextViewPr>
    <p:cViewPr>
      <p:scale>
        <a:sx n="20" d="100"/>
        <a:sy n="20" d="100"/>
      </p:scale>
      <p:origin x="0" y="0"/>
    </p:cViewPr>
  </p:notesTextViewPr>
  <p:sorterViewPr>
    <p:cViewPr varScale="1">
      <p:scale>
        <a:sx n="100" d="100"/>
        <a:sy n="100" d="100"/>
      </p:scale>
      <p:origin x="0" y="-504"/>
    </p:cViewPr>
  </p:sorterViewPr>
  <p:notesViewPr>
    <p:cSldViewPr>
      <p:cViewPr varScale="1">
        <p:scale>
          <a:sx n="57" d="100"/>
          <a:sy n="57" d="100"/>
        </p:scale>
        <p:origin x="121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presProps" Target="presProps.xml"/><Relationship Id="rId7" Type="http://schemas.openxmlformats.org/officeDocument/2006/relationships/slide" Target="slides/slide6.xml"/><Relationship Id="rId71"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handoutMaster" Target="handoutMasters/handout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commentAuthors" Target="commentAuthor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theme" Target="theme/theme1.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20-09-17T17:14:56.666" idx="12">
    <p:pos x="10" y="10"/>
    <p:text>Spacing increased, caps fixed</p:text>
    <p:extLst>
      <p:ext uri="{C676402C-5697-4E1C-873F-D02D1690AC5C}">
        <p15:threadingInfo xmlns:p15="http://schemas.microsoft.com/office/powerpoint/2012/main" timeZoneBias="240"/>
      </p:ext>
    </p:extLst>
  </p:cm>
</p:cmLst>
</file>

<file path=ppt/comments/comment10.xml><?xml version="1.0" encoding="utf-8"?>
<p:cmLst xmlns:a="http://schemas.openxmlformats.org/drawingml/2006/main" xmlns:r="http://schemas.openxmlformats.org/officeDocument/2006/relationships" xmlns:p="http://schemas.openxmlformats.org/presentationml/2006/main">
  <p:cm authorId="1" dt="2020-09-17T14:36:04.003" idx="5">
    <p:pos x="1987" y="939"/>
    <p:text>QUESTION REWRITE</p:text>
    <p:extLst>
      <p:ext uri="{C676402C-5697-4E1C-873F-D02D1690AC5C}">
        <p15:threadingInfo xmlns:p15="http://schemas.microsoft.com/office/powerpoint/2012/main" timeZoneBias="240"/>
      </p:ext>
    </p:extLst>
  </p:cm>
</p:cmLst>
</file>

<file path=ppt/comments/comment11.xml><?xml version="1.0" encoding="utf-8"?>
<p:cmLst xmlns:a="http://schemas.openxmlformats.org/drawingml/2006/main" xmlns:r="http://schemas.openxmlformats.org/officeDocument/2006/relationships" xmlns:p="http://schemas.openxmlformats.org/presentationml/2006/main">
  <p:cm authorId="1" dt="2020-09-17T14:36:57.433" idx="6">
    <p:pos x="10" y="10"/>
    <p:text>I do not understand the reviewers comment: #43-  can’t read reviewer’s writing</p:text>
    <p:extLst>
      <p:ext uri="{C676402C-5697-4E1C-873F-D02D1690AC5C}">
        <p15:threadingInfo xmlns:p15="http://schemas.microsoft.com/office/powerpoint/2012/main" timeZoneBias="240"/>
      </p:ext>
    </p:extLst>
  </p:cm>
</p:cmLst>
</file>

<file path=ppt/comments/comment12.xml><?xml version="1.0" encoding="utf-8"?>
<p:cmLst xmlns:a="http://schemas.openxmlformats.org/drawingml/2006/main" xmlns:r="http://schemas.openxmlformats.org/officeDocument/2006/relationships" xmlns:p="http://schemas.openxmlformats.org/presentationml/2006/main">
  <p:cm authorId="1" dt="2020-09-17T14:38:15.489" idx="7">
    <p:pos x="10" y="10"/>
    <p:text>What is wrong with the spacing?</p:text>
    <p:extLst>
      <p:ext uri="{C676402C-5697-4E1C-873F-D02D1690AC5C}">
        <p15:threadingInfo xmlns:p15="http://schemas.microsoft.com/office/powerpoint/2012/main" timeZoneBias="240"/>
      </p:ext>
    </p:extLst>
  </p:cm>
  <p:cm authorId="1" dt="2020-09-17T14:38:43.511" idx="8">
    <p:pos x="10" y="106"/>
    <p:text>FIXED</p:text>
    <p:extLst>
      <p:ext uri="{C676402C-5697-4E1C-873F-D02D1690AC5C}">
        <p15:threadingInfo xmlns:p15="http://schemas.microsoft.com/office/powerpoint/2012/main" timeZoneBias="240">
          <p15:parentCm authorId="1" idx="7"/>
        </p15:threadingInfo>
      </p:ext>
    </p:extLst>
  </p:cm>
</p:cmLst>
</file>

<file path=ppt/comments/comment13.xml><?xml version="1.0" encoding="utf-8"?>
<p:cmLst xmlns:a="http://schemas.openxmlformats.org/drawingml/2006/main" xmlns:r="http://schemas.openxmlformats.org/officeDocument/2006/relationships" xmlns:p="http://schemas.openxmlformats.org/presentationml/2006/main">
  <p:cm authorId="1" dt="2020-09-17T14:40:47.416" idx="9">
    <p:pos x="3842" y="954"/>
    <p:text>shortened</p:text>
    <p:extLst>
      <p:ext uri="{C676402C-5697-4E1C-873F-D02D1690AC5C}">
        <p15:threadingInfo xmlns:p15="http://schemas.microsoft.com/office/powerpoint/2012/main" timeZoneBias="240"/>
      </p:ext>
    </p:extLst>
  </p:cm>
</p:cmLst>
</file>

<file path=ppt/comments/comment2.xml><?xml version="1.0" encoding="utf-8"?>
<p:cmLst xmlns:a="http://schemas.openxmlformats.org/drawingml/2006/main" xmlns:r="http://schemas.openxmlformats.org/officeDocument/2006/relationships" xmlns:p="http://schemas.openxmlformats.org/presentationml/2006/main">
  <p:cm authorId="1" dt="2020-09-17T14:42:49.197" idx="11">
    <p:pos x="10" y="10"/>
    <p:text>NEW SLIDE</p:text>
    <p:extLst>
      <p:ext uri="{C676402C-5697-4E1C-873F-D02D1690AC5C}">
        <p15:threadingInfo xmlns:p15="http://schemas.microsoft.com/office/powerpoint/2012/main" timeZoneBias="240"/>
      </p:ext>
    </p:extLst>
  </p:cm>
</p:cmLst>
</file>

<file path=ppt/comments/comment3.xml><?xml version="1.0" encoding="utf-8"?>
<p:cmLst xmlns:a="http://schemas.openxmlformats.org/drawingml/2006/main" xmlns:r="http://schemas.openxmlformats.org/officeDocument/2006/relationships" xmlns:p="http://schemas.openxmlformats.org/presentationml/2006/main">
  <p:cm authorId="1" dt="2020-09-17T14:42:33.509" idx="10">
    <p:pos x="10" y="10"/>
    <p:text>REVISED SLIDE</p:text>
    <p:extLst>
      <p:ext uri="{C676402C-5697-4E1C-873F-D02D1690AC5C}">
        <p15:threadingInfo xmlns:p15="http://schemas.microsoft.com/office/powerpoint/2012/main" timeZoneBias="240"/>
      </p:ext>
    </p:extLst>
  </p:cm>
</p:cmLst>
</file>

<file path=ppt/comments/comment4.xml><?xml version="1.0" encoding="utf-8"?>
<p:cmLst xmlns:a="http://schemas.openxmlformats.org/drawingml/2006/main" xmlns:r="http://schemas.openxmlformats.org/officeDocument/2006/relationships" xmlns:p="http://schemas.openxmlformats.org/presentationml/2006/main">
  <p:cm authorId="1" dt="2020-09-17T17:16:59.282" idx="13">
    <p:pos x="2013" y="1157"/>
    <p:text>Spacing fixed</p:text>
    <p:extLst>
      <p:ext uri="{C676402C-5697-4E1C-873F-D02D1690AC5C}">
        <p15:threadingInfo xmlns:p15="http://schemas.microsoft.com/office/powerpoint/2012/main" timeZoneBias="240"/>
      </p:ext>
    </p:extLst>
  </p:cm>
</p:cmLst>
</file>

<file path=ppt/comments/comment5.xml><?xml version="1.0" encoding="utf-8"?>
<p:cmLst xmlns:a="http://schemas.openxmlformats.org/drawingml/2006/main" xmlns:r="http://schemas.openxmlformats.org/officeDocument/2006/relationships" xmlns:p="http://schemas.openxmlformats.org/presentationml/2006/main">
  <p:cm authorId="1" dt="2020-09-17T17:18:32.697" idx="14">
    <p:pos x="5412" y="3082"/>
    <p:text>Caps fixed</p:text>
    <p:extLst>
      <p:ext uri="{C676402C-5697-4E1C-873F-D02D1690AC5C}">
        <p15:threadingInfo xmlns:p15="http://schemas.microsoft.com/office/powerpoint/2012/main" timeZoneBias="240"/>
      </p:ext>
    </p:extLst>
  </p:cm>
</p:cmLst>
</file>

<file path=ppt/comments/comment6.xml><?xml version="1.0" encoding="utf-8"?>
<p:cmLst xmlns:a="http://schemas.openxmlformats.org/drawingml/2006/main" xmlns:r="http://schemas.openxmlformats.org/officeDocument/2006/relationships" xmlns:p="http://schemas.openxmlformats.org/presentationml/2006/main">
  <p:cm authorId="1" dt="2020-09-17T17:18:52.654" idx="15">
    <p:pos x="10" y="10"/>
    <p:text>Business fixed, text reduced</p:text>
    <p:extLst>
      <p:ext uri="{C676402C-5697-4E1C-873F-D02D1690AC5C}">
        <p15:threadingInfo xmlns:p15="http://schemas.microsoft.com/office/powerpoint/2012/main" timeZoneBias="240"/>
      </p:ext>
    </p:extLst>
  </p:cm>
</p:cmLst>
</file>

<file path=ppt/comments/comment7.xml><?xml version="1.0" encoding="utf-8"?>
<p:cmLst xmlns:a="http://schemas.openxmlformats.org/drawingml/2006/main" xmlns:r="http://schemas.openxmlformats.org/officeDocument/2006/relationships" xmlns:p="http://schemas.openxmlformats.org/presentationml/2006/main">
  <p:cm authorId="1" dt="2020-09-17T14:26:10.733" idx="2">
    <p:pos x="10" y="10"/>
    <p:text>REPLACE THE ILLUSTRATION WITH A CLEARER IMAGE</p:text>
    <p:extLst>
      <p:ext uri="{C676402C-5697-4E1C-873F-D02D1690AC5C}">
        <p15:threadingInfo xmlns:p15="http://schemas.microsoft.com/office/powerpoint/2012/main" timeZoneBias="240"/>
      </p:ext>
    </p:extLst>
  </p:cm>
</p:cmLst>
</file>

<file path=ppt/comments/comment8.xml><?xml version="1.0" encoding="utf-8"?>
<p:cmLst xmlns:a="http://schemas.openxmlformats.org/drawingml/2006/main" xmlns:r="http://schemas.openxmlformats.org/officeDocument/2006/relationships" xmlns:p="http://schemas.openxmlformats.org/presentationml/2006/main">
  <p:cm authorId="1" dt="2020-09-17T14:31:26.452" idx="3">
    <p:pos x="5165" y="873"/>
    <p:text>SLIDE REVISED</p:text>
    <p:extLst>
      <p:ext uri="{C676402C-5697-4E1C-873F-D02D1690AC5C}">
        <p15:threadingInfo xmlns:p15="http://schemas.microsoft.com/office/powerpoint/2012/main" timeZoneBias="240"/>
      </p:ext>
    </p:extLst>
  </p:cm>
</p:cmLst>
</file>

<file path=ppt/comments/comment9.xml><?xml version="1.0" encoding="utf-8"?>
<p:cmLst xmlns:a="http://schemas.openxmlformats.org/drawingml/2006/main" xmlns:r="http://schemas.openxmlformats.org/officeDocument/2006/relationships" xmlns:p="http://schemas.openxmlformats.org/presentationml/2006/main">
  <p:cm authorId="1" dt="2020-09-17T14:34:30.843" idx="4">
    <p:pos x="10" y="10"/>
    <p:text>Question rewrite</p:text>
    <p:extLst>
      <p:ext uri="{C676402C-5697-4E1C-873F-D02D1690AC5C}">
        <p15:threadingInfo xmlns:p15="http://schemas.microsoft.com/office/powerpoint/2012/main" timeZoneBias="24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pPr/>
              <a:t>9/22/2020</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pPr/>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pPr/>
              <a:t>9/22/2020</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pPr/>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A73D6722-9B4D-4E29-B226-C325925A8118}" type="slidenum">
              <a:rPr lang="en-US" smtClean="0"/>
              <a:pPr/>
              <a:t>21</a:t>
            </a:fld>
            <a:endParaRPr lang="en-US" dirty="0"/>
          </a:p>
        </p:txBody>
      </p:sp>
    </p:spTree>
    <p:extLst>
      <p:ext uri="{BB962C8B-B14F-4D97-AF65-F5344CB8AC3E}">
        <p14:creationId xmlns:p14="http://schemas.microsoft.com/office/powerpoint/2010/main" val="28435734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CD384606-EB73-48C3-B9C5-7A3063792774}"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
        <p:nvSpPr>
          <p:cNvPr id="8" name="Rectangle 7"/>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8879806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bwMode="white">
          <a:xfrm>
            <a:off x="-7938" y="6435725"/>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8" name="Group 7"/>
          <p:cNvGrpSpPr/>
          <p:nvPr userDrawn="1"/>
        </p:nvGrpSpPr>
        <p:grpSpPr>
          <a:xfrm>
            <a:off x="93969" y="6408738"/>
            <a:ext cx="9096069" cy="463550"/>
            <a:chOff x="93969" y="6408738"/>
            <a:chExt cx="9096069" cy="463550"/>
          </a:xfrm>
        </p:grpSpPr>
        <p:sp>
          <p:nvSpPr>
            <p:cNvPr id="6" name="Copyright"/>
            <p:cNvSpPr txBox="1">
              <a:spLocks noChangeArrowheads="1"/>
            </p:cNvSpPr>
            <p:nvPr/>
          </p:nvSpPr>
          <p:spPr bwMode="auto">
            <a:xfrm>
              <a:off x="93969" y="6408738"/>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l">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2015, 2012, 2009</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7" name="Pearson Logo" descr="Pearson_Bound_White"/>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1ADFCD56-C18E-4AB8-93B8-6EFFBE00CD79}" type="datetime1">
              <a:rPr lang="en-US" smtClean="0"/>
              <a:t>9/22/2020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11136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DF3237C0-1FCD-43D2-A200-402AA3B03FFF}" type="datetime1">
              <a:rPr lang="en-US" smtClean="0"/>
              <a:t>9/22/2020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3" name="Footer Placeholder 2"/>
          <p:cNvSpPr>
            <a:spLocks noGrp="1"/>
          </p:cNvSpPr>
          <p:nvPr>
            <p:ph type="ftr" sz="quarter" idx="10"/>
          </p:nvPr>
        </p:nvSpPr>
        <p:spPr>
          <a:xfrm>
            <a:off x="93969" y="6622537"/>
            <a:ext cx="8595360" cy="235463"/>
          </a:xfrm>
        </p:spPr>
        <p:txBody>
          <a:bodyPr/>
          <a:lstStyle/>
          <a:p>
            <a:endParaRPr lang="en-US" dirty="0"/>
          </a:p>
        </p:txBody>
      </p:sp>
      <p:sp>
        <p:nvSpPr>
          <p:cNvPr id="4" name="Date Placeholder 3"/>
          <p:cNvSpPr>
            <a:spLocks noGrp="1"/>
          </p:cNvSpPr>
          <p:nvPr>
            <p:ph type="dt" sz="half" idx="11"/>
          </p:nvPr>
        </p:nvSpPr>
        <p:spPr/>
        <p:txBody>
          <a:bodyPr/>
          <a:lstStyle/>
          <a:p>
            <a:fld id="{CB7870EF-29C6-49CF-8FC5-145266706220}" type="datetime1">
              <a:rPr lang="en-US" smtClean="0"/>
              <a:t>9/22/2020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
        <p:nvSpPr>
          <p:cNvPr id="12" name="Rectangle 11"/>
          <p:cNvSpPr/>
          <p:nvPr/>
        </p:nvSpPr>
        <p:spPr bwMode="white">
          <a:xfrm>
            <a:off x="-7938" y="6435725"/>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p:cNvPicPr>
            <a:picLocks noChangeAspect="1"/>
          </p:cNvPicPr>
          <p:nvPr userDrawn="1"/>
        </p:nvPicPr>
        <p:blipFill>
          <a:blip r:embed="rId2"/>
          <a:stretch>
            <a:fillRect/>
          </a:stretch>
        </p:blipFill>
        <p:spPr>
          <a:xfrm>
            <a:off x="228600" y="6475653"/>
            <a:ext cx="365792" cy="365792"/>
          </a:xfrm>
          <a:prstGeom prst="rect">
            <a:avLst/>
          </a:prstGeom>
        </p:spPr>
      </p:pic>
      <p:sp>
        <p:nvSpPr>
          <p:cNvPr id="8" name="TextBox 7"/>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9810628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3" name="Footer Placeholder 2"/>
          <p:cNvSpPr>
            <a:spLocks noGrp="1"/>
          </p:cNvSpPr>
          <p:nvPr>
            <p:ph type="ftr" sz="quarter" idx="10"/>
          </p:nvPr>
        </p:nvSpPr>
        <p:spPr/>
        <p:txBody>
          <a:bodyPr/>
          <a:lstStyle/>
          <a:p>
            <a:endParaRPr lang="en-US" dirty="0"/>
          </a:p>
        </p:txBody>
      </p:sp>
      <p:sp>
        <p:nvSpPr>
          <p:cNvPr id="4" name="Date Placeholder 3"/>
          <p:cNvSpPr>
            <a:spLocks noGrp="1"/>
          </p:cNvSpPr>
          <p:nvPr>
            <p:ph type="dt" sz="half" idx="11"/>
          </p:nvPr>
        </p:nvSpPr>
        <p:spPr/>
        <p:txBody>
          <a:bodyPr/>
          <a:lstStyle/>
          <a:p>
            <a:fld id="{D3B94022-44F6-4F0B-87A8-FB3785567E4E}" type="datetime1">
              <a:rPr lang="en-US" smtClean="0"/>
              <a:t>9/22/2020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1" name="Picture 10"/>
          <p:cNvPicPr>
            <a:picLocks noChangeAspect="1"/>
          </p:cNvPicPr>
          <p:nvPr userDrawn="1"/>
        </p:nvPicPr>
        <p:blipFill>
          <a:blip r:embed="rId2"/>
          <a:stretch>
            <a:fillRect/>
          </a:stretch>
        </p:blipFill>
        <p:spPr>
          <a:xfrm>
            <a:off x="228600" y="6475653"/>
            <a:ext cx="365792" cy="365792"/>
          </a:xfrm>
          <a:prstGeom prst="rect">
            <a:avLst/>
          </a:prstGeom>
        </p:spPr>
      </p:pic>
    </p:spTree>
    <p:extLst>
      <p:ext uri="{BB962C8B-B14F-4D97-AF65-F5344CB8AC3E}">
        <p14:creationId xmlns:p14="http://schemas.microsoft.com/office/powerpoint/2010/main" val="1152463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301F51C6-34B8-49A8-ADAE-B324CBCA6980}"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1210909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DF4BF5BA-A7F8-42F1-A48C-D6D331FE3AB3}"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pic>
        <p:nvPicPr>
          <p:cNvPr id="7" name="Picture 6"/>
          <p:cNvPicPr>
            <a:picLocks noChangeAspect="1"/>
          </p:cNvPicPr>
          <p:nvPr userDrawn="1"/>
        </p:nvPicPr>
        <p:blipFill>
          <a:blip r:embed="rId2"/>
          <a:stretch>
            <a:fillRect/>
          </a:stretch>
        </p:blipFill>
        <p:spPr>
          <a:xfrm>
            <a:off x="228600" y="6475653"/>
            <a:ext cx="365792" cy="365792"/>
          </a:xfrm>
          <a:prstGeom prst="rect">
            <a:avLst/>
          </a:prstGeom>
        </p:spPr>
      </p:pic>
      <p:sp>
        <p:nvSpPr>
          <p:cNvPr id="9" name="TextBox 8"/>
          <p:cNvSpPr txBox="1"/>
          <p:nvPr userDrawn="1"/>
        </p:nvSpPr>
        <p:spPr>
          <a:xfrm>
            <a:off x="4724400" y="6457890"/>
            <a:ext cx="4419600" cy="400110"/>
          </a:xfrm>
          <a:prstGeom prst="rect">
            <a:avLst/>
          </a:prstGeom>
          <a:noFill/>
        </p:spPr>
        <p:txBody>
          <a:bodyPr wrap="square" rtlCol="0">
            <a:spAutoFit/>
          </a:bodyPr>
          <a:lstStyle/>
          <a:p>
            <a:pPr algn="r"/>
            <a:r>
              <a:rPr lang="en-US" sz="2000" b="1" dirty="0" smtClean="0">
                <a:solidFill>
                  <a:schemeClr val="bg1"/>
                </a:solidFill>
              </a:rPr>
              <a:t>Halderman/Miller</a:t>
            </a:r>
            <a:r>
              <a:rPr lang="en-US" sz="2000" b="1" baseline="0" dirty="0" smtClean="0">
                <a:solidFill>
                  <a:schemeClr val="bg1"/>
                </a:solidFill>
              </a:rPr>
              <a:t> Sustainability </a:t>
            </a:r>
            <a:endParaRPr lang="en-US" sz="2000" b="1" dirty="0" smtClean="0">
              <a:solidFill>
                <a:schemeClr val="bg1"/>
              </a:solidFill>
            </a:endParaRPr>
          </a:p>
        </p:txBody>
      </p:sp>
    </p:spTree>
    <p:extLst>
      <p:ext uri="{BB962C8B-B14F-4D97-AF65-F5344CB8AC3E}">
        <p14:creationId xmlns:p14="http://schemas.microsoft.com/office/powerpoint/2010/main" val="27520083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3" name="Footer Placeholder 2"/>
          <p:cNvSpPr>
            <a:spLocks noGrp="1"/>
          </p:cNvSpPr>
          <p:nvPr>
            <p:ph type="ftr" sz="quarter" idx="11"/>
          </p:nvPr>
        </p:nvSpPr>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C7A61C74-2F82-48FD-B52D-7F2020CEAE23}" type="datetime1">
              <a:rPr lang="en-US" smtClean="0"/>
              <a:t>9/22/2020</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sp>
        <p:nvSpPr>
          <p:cNvPr id="5" name="Rectangle 4"/>
          <p:cNvSpPr/>
          <p:nvPr/>
        </p:nvSpPr>
        <p:spPr bwMode="white">
          <a:xfrm>
            <a:off x="-7938" y="6400800"/>
            <a:ext cx="9161464" cy="430213"/>
          </a:xfrm>
          <a:prstGeom prst="rect">
            <a:avLst/>
          </a:prstGeom>
          <a:solidFill>
            <a:srgbClr val="003057"/>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22037960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609ADF71-81B4-4970-87E9-28657F67BE8B}"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1547999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5" name="Footer Placeholder 4"/>
          <p:cNvSpPr>
            <a:spLocks noGrp="1"/>
          </p:cNvSpPr>
          <p:nvPr>
            <p:ph type="ftr" sz="quarter" idx="11"/>
          </p:nvPr>
        </p:nvSpPr>
        <p:spPr/>
        <p:txBody>
          <a:bodyPr/>
          <a:lstStyle/>
          <a:p>
            <a:endParaRPr lang="en-US" dirty="0"/>
          </a:p>
        </p:txBody>
      </p:sp>
      <p:sp>
        <p:nvSpPr>
          <p:cNvPr id="4" name="Date Placeholder 3"/>
          <p:cNvSpPr>
            <a:spLocks noGrp="1"/>
          </p:cNvSpPr>
          <p:nvPr>
            <p:ph type="dt" sz="half" idx="10"/>
          </p:nvPr>
        </p:nvSpPr>
        <p:spPr/>
        <p:txBody>
          <a:bodyPr/>
          <a:lstStyle/>
          <a:p>
            <a:fld id="{22136F1D-0BAD-4817-894F-88B5110463CA}" type="datetime1">
              <a:rPr lang="en-US" smtClean="0"/>
              <a:t>9/22/2020</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375470418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4" name="Footer Placeholder 3"/>
          <p:cNvSpPr>
            <a:spLocks noGrp="1"/>
          </p:cNvSpPr>
          <p:nvPr>
            <p:ph type="ftr" sz="quarter" idx="11"/>
          </p:nvPr>
        </p:nvSpPr>
        <p:spPr/>
        <p:txBody>
          <a:bodyPr/>
          <a:lstStyle/>
          <a:p>
            <a:endParaRPr lang="en-US" dirty="0"/>
          </a:p>
        </p:txBody>
      </p:sp>
      <p:sp>
        <p:nvSpPr>
          <p:cNvPr id="3" name="Date Placeholder 2"/>
          <p:cNvSpPr>
            <a:spLocks noGrp="1"/>
          </p:cNvSpPr>
          <p:nvPr>
            <p:ph type="dt" sz="half" idx="10"/>
          </p:nvPr>
        </p:nvSpPr>
        <p:spPr/>
        <p:txBody>
          <a:bodyPr/>
          <a:lstStyle/>
          <a:p>
            <a:fld id="{B708CC77-206C-4F25-A534-2FADAC81E941}" type="datetime1">
              <a:rPr lang="en-US" smtClean="0"/>
              <a:t>9/22/2020</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8551265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5"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3E9A97CA-E929-48D3-806B-D80076D4BA93}" type="datetime1">
              <a:rPr lang="en-US" smtClean="0"/>
              <a:t>9/22/2020</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sp>
        <p:nvSpPr>
          <p:cNvPr id="9" name="Rectangle 8"/>
          <p:cNvSpPr/>
          <p:nvPr/>
        </p:nvSpPr>
        <p:spPr bwMode="white">
          <a:xfrm>
            <a:off x="-7938" y="6407663"/>
            <a:ext cx="9161464" cy="430213"/>
          </a:xfrm>
          <a:prstGeom prst="rect">
            <a:avLst/>
          </a:prstGeom>
          <a:solidFill>
            <a:srgbClr val="003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59" r:id="rId5"/>
    <p:sldLayoutId id="2147483658" r:id="rId6"/>
    <p:sldLayoutId id="2147483660" r:id="rId7"/>
    <p:sldLayoutId id="2147483651" r:id="rId8"/>
    <p:sldLayoutId id="2147483654" r:id="rId9"/>
    <p:sldLayoutId id="2147483655" r:id="rId10"/>
    <p:sldLayoutId id="214748366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hf hdr="0" ftr="0" dt="0"/>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1.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hyperlink" Target="https://youtu.be/K1ezwDSij6M" TargetMode="Externa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video" Target="../media/media1.mp4"/><Relationship Id="rId1" Type="http://schemas.microsoft.com/office/2007/relationships/media" Target="../media/media1.mp4"/><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notesSlide" Target="../notesSlides/notesSlide1.xml"/></Relationships>
</file>

<file path=ppt/slides/_rels/slide2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s://youtu.be/GsTPbnV8nE0" TargetMode="External"/><Relationship Id="rId1" Type="http://schemas.openxmlformats.org/officeDocument/2006/relationships/slideLayout" Target="../slideLayouts/slideLayout4.xml"/><Relationship Id="rId4" Type="http://schemas.openxmlformats.org/officeDocument/2006/relationships/comments" Target="../comments/comment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3" Type="http://schemas.openxmlformats.org/officeDocument/2006/relationships/comments" Target="../comments/comment6.xml"/><Relationship Id="rId2" Type="http://schemas.openxmlformats.org/officeDocument/2006/relationships/image" Target="../media/image12.png"/><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2" Type="http://schemas.openxmlformats.org/officeDocument/2006/relationships/comments" Target="../comments/comment1.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31.xml.rels><?xml version="1.0" encoding="UTF-8" standalone="yes"?>
<Relationships xmlns="http://schemas.openxmlformats.org/package/2006/relationships"><Relationship Id="rId3" Type="http://schemas.openxmlformats.org/officeDocument/2006/relationships/comments" Target="../comments/comment7.xml"/><Relationship Id="rId2" Type="http://schemas.openxmlformats.org/officeDocument/2006/relationships/image" Target="../media/image15.tiff"/><Relationship Id="rId1" Type="http://schemas.openxmlformats.org/officeDocument/2006/relationships/slideLayout" Target="../slideLayouts/slideLayout1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youtu.be/fP8PRA-OajU" TargetMode="External"/><Relationship Id="rId1" Type="http://schemas.openxmlformats.org/officeDocument/2006/relationships/slideLayout" Target="../slideLayouts/slideLayout4.xml"/><Relationship Id="rId4" Type="http://schemas.openxmlformats.org/officeDocument/2006/relationships/hyperlink" Target="https://youtu.be/av5inhbexkI" TargetMode="Externa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3" Type="http://schemas.openxmlformats.org/officeDocument/2006/relationships/comments" Target="../comments/comment8.xml"/><Relationship Id="rId2" Type="http://schemas.openxmlformats.org/officeDocument/2006/relationships/image" Target="../media/image17.png"/><Relationship Id="rId1" Type="http://schemas.openxmlformats.org/officeDocument/2006/relationships/slideLayout" Target="../slideLayouts/slideLayout9.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comments" Target="../comments/comment9.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1.xml.rels><?xml version="1.0" encoding="UTF-8" standalone="yes"?>
<Relationships xmlns="http://schemas.openxmlformats.org/package/2006/relationships"><Relationship Id="rId3" Type="http://schemas.openxmlformats.org/officeDocument/2006/relationships/hyperlink" Target="https://youtu.be/ePeYRg8x-4w" TargetMode="External"/><Relationship Id="rId2" Type="http://schemas.openxmlformats.org/officeDocument/2006/relationships/image" Target="../media/image18.png"/><Relationship Id="rId1" Type="http://schemas.openxmlformats.org/officeDocument/2006/relationships/slideLayout" Target="../slideLayouts/slideLayout4.xml"/><Relationship Id="rId4" Type="http://schemas.openxmlformats.org/officeDocument/2006/relationships/image" Target="../media/image4.png"/></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RDe8Kkh1BrU" TargetMode="External"/><Relationship Id="rId1" Type="http://schemas.openxmlformats.org/officeDocument/2006/relationships/slideLayout" Target="../slideLayouts/slideLayout4.xml"/><Relationship Id="rId4" Type="http://schemas.openxmlformats.org/officeDocument/2006/relationships/hyperlink" Target="https://youtu.be/CsAEHVLTQ84" TargetMode="External"/></Relationships>
</file>

<file path=ppt/slides/_rels/slide44.xml.rels><?xml version="1.0" encoding="UTF-8" standalone="yes"?>
<Relationships xmlns="http://schemas.openxmlformats.org/package/2006/relationships"><Relationship Id="rId2" Type="http://schemas.openxmlformats.org/officeDocument/2006/relationships/comments" Target="../comments/comment1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comments" Target="../comments/comment11.xml"/><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4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bJQKzIPhccg" TargetMode="External"/><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hyperlink" Target="https://youtu.be/8xxyycLE1oI" TargetMode="Externa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2.xml.rels><?xml version="1.0" encoding="UTF-8" standalone="yes"?>
<Relationships xmlns="http://schemas.openxmlformats.org/package/2006/relationships"><Relationship Id="rId2" Type="http://schemas.openxmlformats.org/officeDocument/2006/relationships/comments" Target="../comments/comment12.xml"/><Relationship Id="rId1" Type="http://schemas.openxmlformats.org/officeDocument/2006/relationships/slideLayout" Target="../slideLayouts/slideLayout9.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9.xml"/></Relationships>
</file>

<file path=ppt/slides/_rels/slide55.xml.rels><?xml version="1.0" encoding="UTF-8" standalone="yes"?>
<Relationships xmlns="http://schemas.openxmlformats.org/package/2006/relationships"><Relationship Id="rId3" Type="http://schemas.openxmlformats.org/officeDocument/2006/relationships/hyperlink" Target="https://youtu.be/7KMmymiOOt4" TargetMode="External"/><Relationship Id="rId2" Type="http://schemas.openxmlformats.org/officeDocument/2006/relationships/image" Target="../media/image21.png"/><Relationship Id="rId1" Type="http://schemas.openxmlformats.org/officeDocument/2006/relationships/slideLayout" Target="../slideLayouts/slideLayout4.xml"/><Relationship Id="rId5" Type="http://schemas.openxmlformats.org/officeDocument/2006/relationships/comments" Target="../comments/comment13.xml"/><Relationship Id="rId4" Type="http://schemas.openxmlformats.org/officeDocument/2006/relationships/image" Target="../media/image22.png"/></Relationships>
</file>

<file path=ppt/slides/_rels/slide56.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s://youtu.be/kWo_Ttg4KyQ" TargetMode="External"/><Relationship Id="rId1" Type="http://schemas.openxmlformats.org/officeDocument/2006/relationships/slideLayout" Target="../slideLayouts/slideLayout4.xml"/><Relationship Id="rId4" Type="http://schemas.openxmlformats.org/officeDocument/2006/relationships/comments" Target="../comments/commen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comments" Target="../comments/comment3.xml"/><Relationship Id="rId2" Type="http://schemas.openxmlformats.org/officeDocument/2006/relationships/image" Target="../media/image5.png"/><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comments" Target="../comments/comment4.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Principles and Practices</a:t>
            </a:r>
            <a:endParaRPr lang="en-US" dirty="0" smtClean="0"/>
          </a:p>
        </p:txBody>
      </p:sp>
      <p:sp>
        <p:nvSpPr>
          <p:cNvPr id="4" name="Text Placeholder 3"/>
          <p:cNvSpPr>
            <a:spLocks noGrp="1"/>
          </p:cNvSpPr>
          <p:nvPr>
            <p:ph type="body" sz="quarter" idx="14"/>
          </p:nvPr>
        </p:nvSpPr>
        <p:spPr/>
        <p:txBody>
          <a:bodyPr/>
          <a:lstStyle/>
          <a:p>
            <a:r>
              <a:rPr lang="en-US" b="1" dirty="0" smtClean="0"/>
              <a:t>Chapter 2</a:t>
            </a:r>
            <a:endParaRPr lang="en-US" b="1" dirty="0"/>
          </a:p>
        </p:txBody>
      </p:sp>
      <p:sp>
        <p:nvSpPr>
          <p:cNvPr id="5" name="Text Placeholder 4"/>
          <p:cNvSpPr>
            <a:spLocks noGrp="1"/>
          </p:cNvSpPr>
          <p:nvPr>
            <p:ph type="body" sz="quarter" idx="15"/>
          </p:nvPr>
        </p:nvSpPr>
        <p:spPr/>
        <p:txBody>
          <a:bodyPr/>
          <a:lstStyle/>
          <a:p>
            <a:r>
              <a:rPr lang="en-US" sz="3200" b="1" dirty="0" smtClean="0"/>
              <a:t>Planet, People and Profits</a:t>
            </a:r>
            <a:endParaRPr lang="en-US" sz="3200" b="1" dirty="0"/>
          </a:p>
        </p:txBody>
      </p:sp>
      <p:sp>
        <p:nvSpPr>
          <p:cNvPr id="8" name="Text Placeholder 7"/>
          <p:cNvSpPr>
            <a:spLocks noGrp="1"/>
          </p:cNvSpPr>
          <p:nvPr>
            <p:ph type="body" sz="quarter" idx="13"/>
          </p:nvPr>
        </p:nvSpPr>
        <p:spPr/>
        <p:txBody>
          <a:bodyPr/>
          <a:lstStyle/>
          <a:p>
            <a:endParaRPr lang="en-US"/>
          </a:p>
        </p:txBody>
      </p:sp>
      <p:pic>
        <p:nvPicPr>
          <p:cNvPr id="10" name="Picture 9"/>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368" y="1685968"/>
            <a:ext cx="3991232" cy="399123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1</a:t>
            </a:fld>
            <a:endParaRPr lang="en-US" dirty="0"/>
          </a:p>
        </p:txBody>
      </p:sp>
    </p:spTree>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4.</a:t>
            </a:r>
            <a:endParaRPr lang="en-US" dirty="0"/>
          </a:p>
        </p:txBody>
      </p:sp>
      <p:sp>
        <p:nvSpPr>
          <p:cNvPr id="3" name="Content Placeholder 2"/>
          <p:cNvSpPr>
            <a:spLocks noGrp="1"/>
          </p:cNvSpPr>
          <p:nvPr>
            <p:ph idx="1"/>
          </p:nvPr>
        </p:nvSpPr>
        <p:spPr>
          <a:xfrm>
            <a:off x="152400" y="1447800"/>
            <a:ext cx="8915400" cy="4678363"/>
          </a:xfrm>
        </p:spPr>
        <p:txBody>
          <a:bodyPr/>
          <a:lstStyle/>
          <a:p>
            <a:r>
              <a:rPr lang="en-US" b="1" dirty="0">
                <a:solidFill>
                  <a:srgbClr val="00B050"/>
                </a:solidFill>
              </a:rPr>
              <a:t>Ecology</a:t>
            </a:r>
            <a:r>
              <a:rPr lang="en-US" b="1" dirty="0"/>
              <a:t> Domain</a:t>
            </a:r>
          </a:p>
          <a:p>
            <a:pPr lvl="1"/>
            <a:r>
              <a:rPr lang="en-US" dirty="0" smtClean="0"/>
              <a:t>Practices </a:t>
            </a:r>
            <a:r>
              <a:rPr lang="en-US" dirty="0"/>
              <a:t>and meanings </a:t>
            </a:r>
            <a:endParaRPr lang="en-US" dirty="0" smtClean="0"/>
          </a:p>
          <a:p>
            <a:pPr lvl="2"/>
            <a:r>
              <a:rPr lang="en-US" dirty="0" smtClean="0"/>
              <a:t>Between society &amp; nature</a:t>
            </a:r>
            <a:r>
              <a:rPr lang="en-US" dirty="0"/>
              <a:t>.  The subdomains are:</a:t>
            </a:r>
          </a:p>
          <a:p>
            <a:pPr marL="1828800" lvl="3" indent="-457200">
              <a:buFont typeface="+mj-lt"/>
              <a:buAutoNum type="arabicPeriod"/>
            </a:pPr>
            <a:r>
              <a:rPr lang="en-US" dirty="0" smtClean="0"/>
              <a:t>Materials </a:t>
            </a:r>
            <a:r>
              <a:rPr lang="en-US" dirty="0"/>
              <a:t>and energy</a:t>
            </a:r>
          </a:p>
          <a:p>
            <a:pPr marL="1828800" lvl="3" indent="-457200">
              <a:buFont typeface="+mj-lt"/>
              <a:buAutoNum type="arabicPeriod"/>
            </a:pPr>
            <a:r>
              <a:rPr lang="en-US" dirty="0" smtClean="0"/>
              <a:t>Water </a:t>
            </a:r>
            <a:r>
              <a:rPr lang="en-US" dirty="0"/>
              <a:t>and air</a:t>
            </a:r>
          </a:p>
          <a:p>
            <a:pPr marL="1828800" lvl="3" indent="-457200">
              <a:buFont typeface="+mj-lt"/>
              <a:buAutoNum type="arabicPeriod"/>
            </a:pPr>
            <a:r>
              <a:rPr lang="en-US" dirty="0" smtClean="0"/>
              <a:t>Flora </a:t>
            </a:r>
            <a:r>
              <a:rPr lang="en-US" dirty="0"/>
              <a:t>and fauna</a:t>
            </a:r>
          </a:p>
          <a:p>
            <a:pPr marL="1828800" lvl="3" indent="-457200">
              <a:buFont typeface="+mj-lt"/>
              <a:buAutoNum type="arabicPeriod"/>
            </a:pPr>
            <a:r>
              <a:rPr lang="en-US" dirty="0" smtClean="0"/>
              <a:t>Habitat </a:t>
            </a:r>
            <a:r>
              <a:rPr lang="en-US" dirty="0"/>
              <a:t>and settlements</a:t>
            </a:r>
          </a:p>
          <a:p>
            <a:pPr marL="1828800" lvl="3" indent="-457200">
              <a:buFont typeface="+mj-lt"/>
              <a:buAutoNum type="arabicPeriod"/>
            </a:pPr>
            <a:r>
              <a:rPr lang="en-US" dirty="0" smtClean="0"/>
              <a:t>Built-form </a:t>
            </a:r>
            <a:r>
              <a:rPr lang="en-US" dirty="0"/>
              <a:t>and transport</a:t>
            </a:r>
          </a:p>
          <a:p>
            <a:pPr marL="1828800" lvl="3" indent="-457200">
              <a:buFont typeface="+mj-lt"/>
              <a:buAutoNum type="arabicPeriod"/>
            </a:pPr>
            <a:r>
              <a:rPr lang="en-US" dirty="0" smtClean="0"/>
              <a:t>Embodiment </a:t>
            </a:r>
            <a:r>
              <a:rPr lang="en-US" dirty="0"/>
              <a:t>(visible or tangible) and sustenance (food, nutrition)</a:t>
            </a:r>
          </a:p>
          <a:p>
            <a:pPr marL="1828800" lvl="3" indent="-457200">
              <a:buFont typeface="+mj-lt"/>
              <a:buAutoNum type="arabicPeriod"/>
            </a:pPr>
            <a:r>
              <a:rPr lang="en-US" dirty="0" smtClean="0"/>
              <a:t>Emission </a:t>
            </a:r>
            <a:r>
              <a:rPr lang="en-US" dirty="0"/>
              <a:t>and waste</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10</a:t>
            </a:fld>
            <a:endParaRPr lang="en-US" dirty="0"/>
          </a:p>
        </p:txBody>
      </p:sp>
    </p:spTree>
    <p:extLst>
      <p:ext uri="{BB962C8B-B14F-4D97-AF65-F5344CB8AC3E}">
        <p14:creationId xmlns:p14="http://schemas.microsoft.com/office/powerpoint/2010/main" val="15210387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5.</a:t>
            </a:r>
            <a:endParaRPr lang="en-US" dirty="0"/>
          </a:p>
        </p:txBody>
      </p:sp>
      <p:sp>
        <p:nvSpPr>
          <p:cNvPr id="3" name="Content Placeholder 2"/>
          <p:cNvSpPr>
            <a:spLocks noGrp="1"/>
          </p:cNvSpPr>
          <p:nvPr>
            <p:ph idx="1"/>
          </p:nvPr>
        </p:nvSpPr>
        <p:spPr>
          <a:xfrm>
            <a:off x="152400" y="1447800"/>
            <a:ext cx="8915400" cy="4525963"/>
          </a:xfrm>
        </p:spPr>
        <p:txBody>
          <a:bodyPr/>
          <a:lstStyle/>
          <a:p>
            <a:r>
              <a:rPr lang="en-US" b="1" dirty="0"/>
              <a:t>Politics Domain</a:t>
            </a:r>
          </a:p>
          <a:p>
            <a:pPr lvl="1"/>
            <a:r>
              <a:rPr lang="en-US" dirty="0" smtClean="0"/>
              <a:t>Practices &amp; meanings </a:t>
            </a:r>
            <a:r>
              <a:rPr lang="en-US" dirty="0"/>
              <a:t>associated with </a:t>
            </a:r>
            <a:endParaRPr lang="en-US" dirty="0" smtClean="0"/>
          </a:p>
          <a:p>
            <a:pPr lvl="2"/>
            <a:r>
              <a:rPr lang="en-US" dirty="0" smtClean="0"/>
              <a:t>Social </a:t>
            </a:r>
            <a:r>
              <a:rPr lang="en-US" dirty="0"/>
              <a:t>power, </a:t>
            </a:r>
            <a:r>
              <a:rPr lang="en-US" dirty="0" smtClean="0"/>
              <a:t>organization</a:t>
            </a:r>
            <a:r>
              <a:rPr lang="en-US" dirty="0"/>
              <a:t>, authorization, legitimation and </a:t>
            </a:r>
            <a:r>
              <a:rPr lang="en-US" dirty="0" smtClean="0"/>
              <a:t>regulation</a:t>
            </a:r>
          </a:p>
          <a:p>
            <a:pPr lvl="2"/>
            <a:r>
              <a:rPr lang="en-US" dirty="0" smtClean="0"/>
              <a:t>Area </a:t>
            </a:r>
            <a:r>
              <a:rPr lang="en-US" dirty="0"/>
              <a:t>extend beyond the conventional sense of </a:t>
            </a:r>
            <a:r>
              <a:rPr lang="en-US" dirty="0" smtClean="0"/>
              <a:t>politics</a:t>
            </a:r>
          </a:p>
          <a:p>
            <a:pPr lvl="2"/>
            <a:r>
              <a:rPr lang="en-US" dirty="0" smtClean="0"/>
              <a:t>Include social </a:t>
            </a:r>
            <a:r>
              <a:rPr lang="en-US" dirty="0"/>
              <a:t>relations in general.  The subdomains are: </a:t>
            </a:r>
          </a:p>
          <a:p>
            <a:pPr marL="1714500" lvl="3" indent="-342900">
              <a:buFont typeface="+mj-lt"/>
              <a:buAutoNum type="arabicPeriod"/>
            </a:pPr>
            <a:r>
              <a:rPr lang="en-US" dirty="0" smtClean="0"/>
              <a:t>Organization </a:t>
            </a:r>
            <a:r>
              <a:rPr lang="en-US" dirty="0"/>
              <a:t>and governance (act of governing)</a:t>
            </a:r>
          </a:p>
          <a:p>
            <a:pPr marL="1714500" lvl="3" indent="-342900">
              <a:buFont typeface="+mj-lt"/>
              <a:buAutoNum type="arabicPeriod"/>
            </a:pPr>
            <a:r>
              <a:rPr lang="en-US" dirty="0" smtClean="0"/>
              <a:t>Law </a:t>
            </a:r>
            <a:r>
              <a:rPr lang="en-US" dirty="0"/>
              <a:t>and justice</a:t>
            </a:r>
          </a:p>
          <a:p>
            <a:pPr marL="1714500" lvl="3" indent="-342900">
              <a:buFont typeface="+mj-lt"/>
              <a:buAutoNum type="arabicPeriod"/>
            </a:pPr>
            <a:r>
              <a:rPr lang="en-US" dirty="0" smtClean="0"/>
              <a:t>Communication </a:t>
            </a:r>
            <a:r>
              <a:rPr lang="en-US" dirty="0"/>
              <a:t>and critique</a:t>
            </a:r>
          </a:p>
          <a:p>
            <a:pPr marL="1714500" lvl="3" indent="-342900">
              <a:buFont typeface="+mj-lt"/>
              <a:buAutoNum type="arabicPeriod"/>
            </a:pPr>
            <a:r>
              <a:rPr lang="en-US" dirty="0" smtClean="0"/>
              <a:t>Representation </a:t>
            </a:r>
            <a:r>
              <a:rPr lang="en-US" dirty="0"/>
              <a:t>and negotiation</a:t>
            </a:r>
          </a:p>
          <a:p>
            <a:pPr marL="1714500" lvl="3" indent="-342900">
              <a:buFont typeface="+mj-lt"/>
              <a:buAutoNum type="arabicPeriod"/>
            </a:pPr>
            <a:r>
              <a:rPr lang="en-US" dirty="0" smtClean="0"/>
              <a:t>Security </a:t>
            </a:r>
            <a:r>
              <a:rPr lang="en-US" dirty="0"/>
              <a:t>and accord</a:t>
            </a:r>
          </a:p>
          <a:p>
            <a:pPr marL="1714500" lvl="3" indent="-342900">
              <a:buFont typeface="+mj-lt"/>
              <a:buAutoNum type="arabicPeriod"/>
            </a:pPr>
            <a:r>
              <a:rPr lang="en-US" dirty="0" smtClean="0"/>
              <a:t>Dialogue </a:t>
            </a:r>
            <a:r>
              <a:rPr lang="en-US" dirty="0"/>
              <a:t>and reconciliation</a:t>
            </a:r>
          </a:p>
          <a:p>
            <a:pPr marL="1714500" lvl="3" indent="-342900">
              <a:buFont typeface="+mj-lt"/>
              <a:buAutoNum type="arabicPeriod"/>
            </a:pPr>
            <a:r>
              <a:rPr lang="en-US" dirty="0" smtClean="0"/>
              <a:t>Ethics </a:t>
            </a:r>
            <a:r>
              <a:rPr lang="en-US" dirty="0"/>
              <a:t>and accountability</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11</a:t>
            </a:fld>
            <a:endParaRPr lang="en-US" dirty="0"/>
          </a:p>
        </p:txBody>
      </p:sp>
    </p:spTree>
    <p:extLst>
      <p:ext uri="{BB962C8B-B14F-4D97-AF65-F5344CB8AC3E}">
        <p14:creationId xmlns:p14="http://schemas.microsoft.com/office/powerpoint/2010/main" val="6386591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6.</a:t>
            </a:r>
            <a:endParaRPr lang="en-US" dirty="0"/>
          </a:p>
        </p:txBody>
      </p:sp>
      <p:sp>
        <p:nvSpPr>
          <p:cNvPr id="3" name="Content Placeholder 2"/>
          <p:cNvSpPr>
            <a:spLocks noGrp="1"/>
          </p:cNvSpPr>
          <p:nvPr>
            <p:ph idx="1"/>
          </p:nvPr>
        </p:nvSpPr>
        <p:spPr>
          <a:xfrm>
            <a:off x="152400" y="1447800"/>
            <a:ext cx="8839200" cy="4449763"/>
          </a:xfrm>
        </p:spPr>
        <p:txBody>
          <a:bodyPr/>
          <a:lstStyle/>
          <a:p>
            <a:pPr>
              <a:spcBef>
                <a:spcPts val="400"/>
              </a:spcBef>
              <a:spcAft>
                <a:spcPts val="400"/>
              </a:spcAft>
            </a:pPr>
            <a:r>
              <a:rPr lang="en-US" b="1" dirty="0" smtClean="0"/>
              <a:t>Culture </a:t>
            </a:r>
            <a:r>
              <a:rPr lang="en-US" b="1" dirty="0"/>
              <a:t>Domain</a:t>
            </a:r>
          </a:p>
          <a:p>
            <a:pPr lvl="1">
              <a:spcBef>
                <a:spcPts val="400"/>
              </a:spcBef>
              <a:spcAft>
                <a:spcPts val="400"/>
              </a:spcAft>
            </a:pPr>
            <a:r>
              <a:rPr lang="en-US" dirty="0" smtClean="0"/>
              <a:t>Practices</a:t>
            </a:r>
            <a:r>
              <a:rPr lang="en-US" dirty="0"/>
              <a:t>, discourses, and material </a:t>
            </a:r>
            <a:r>
              <a:rPr lang="en-US" dirty="0" smtClean="0"/>
              <a:t>expressions</a:t>
            </a:r>
          </a:p>
          <a:p>
            <a:pPr lvl="1">
              <a:spcBef>
                <a:spcPts val="400"/>
              </a:spcBef>
              <a:spcAft>
                <a:spcPts val="400"/>
              </a:spcAft>
            </a:pPr>
            <a:r>
              <a:rPr lang="en-US" dirty="0" smtClean="0"/>
              <a:t>Determine </a:t>
            </a:r>
            <a:r>
              <a:rPr lang="en-US" dirty="0"/>
              <a:t>social meaning and </a:t>
            </a:r>
            <a:r>
              <a:rPr lang="en-US" dirty="0" smtClean="0"/>
              <a:t>interaction, subdomains </a:t>
            </a:r>
            <a:r>
              <a:rPr lang="en-US" dirty="0"/>
              <a:t>are:</a:t>
            </a:r>
          </a:p>
          <a:p>
            <a:pPr marL="1371600" lvl="2" indent="-457200">
              <a:spcBef>
                <a:spcPts val="400"/>
              </a:spcBef>
              <a:spcAft>
                <a:spcPts val="400"/>
              </a:spcAft>
              <a:buFont typeface="+mj-lt"/>
              <a:buAutoNum type="arabicPeriod"/>
            </a:pPr>
            <a:r>
              <a:rPr lang="en-US" dirty="0" smtClean="0"/>
              <a:t>Identity </a:t>
            </a:r>
            <a:r>
              <a:rPr lang="en-US" dirty="0"/>
              <a:t>and engagement</a:t>
            </a:r>
          </a:p>
          <a:p>
            <a:pPr marL="1371600" lvl="2" indent="-457200">
              <a:spcBef>
                <a:spcPts val="400"/>
              </a:spcBef>
              <a:spcAft>
                <a:spcPts val="400"/>
              </a:spcAft>
              <a:buFont typeface="+mj-lt"/>
              <a:buAutoNum type="arabicPeriod"/>
            </a:pPr>
            <a:r>
              <a:rPr lang="en-US" dirty="0" smtClean="0"/>
              <a:t>Creativity </a:t>
            </a:r>
            <a:r>
              <a:rPr lang="en-US" dirty="0"/>
              <a:t>and recreation</a:t>
            </a:r>
          </a:p>
          <a:p>
            <a:pPr marL="1371600" lvl="2" indent="-457200">
              <a:spcBef>
                <a:spcPts val="400"/>
              </a:spcBef>
              <a:spcAft>
                <a:spcPts val="400"/>
              </a:spcAft>
              <a:buFont typeface="+mj-lt"/>
              <a:buAutoNum type="arabicPeriod"/>
            </a:pPr>
            <a:r>
              <a:rPr lang="en-US" dirty="0" smtClean="0"/>
              <a:t>Memory </a:t>
            </a:r>
            <a:r>
              <a:rPr lang="en-US" dirty="0"/>
              <a:t>and projection</a:t>
            </a:r>
          </a:p>
          <a:p>
            <a:pPr marL="1371600" lvl="2" indent="-457200">
              <a:spcBef>
                <a:spcPts val="400"/>
              </a:spcBef>
              <a:spcAft>
                <a:spcPts val="400"/>
              </a:spcAft>
              <a:buFont typeface="+mj-lt"/>
              <a:buAutoNum type="arabicPeriod"/>
            </a:pPr>
            <a:r>
              <a:rPr lang="en-US" dirty="0" smtClean="0"/>
              <a:t>Belief </a:t>
            </a:r>
            <a:r>
              <a:rPr lang="en-US" dirty="0"/>
              <a:t>and ideas</a:t>
            </a:r>
          </a:p>
          <a:p>
            <a:pPr marL="1371600" lvl="2" indent="-457200">
              <a:spcBef>
                <a:spcPts val="400"/>
              </a:spcBef>
              <a:spcAft>
                <a:spcPts val="400"/>
              </a:spcAft>
              <a:buFont typeface="+mj-lt"/>
              <a:buAutoNum type="arabicPeriod"/>
            </a:pPr>
            <a:r>
              <a:rPr lang="en-US" dirty="0" smtClean="0"/>
              <a:t>Gender </a:t>
            </a:r>
            <a:r>
              <a:rPr lang="en-US" dirty="0"/>
              <a:t>and generations</a:t>
            </a:r>
          </a:p>
          <a:p>
            <a:pPr marL="1371600" lvl="2" indent="-457200">
              <a:spcBef>
                <a:spcPts val="400"/>
              </a:spcBef>
              <a:spcAft>
                <a:spcPts val="400"/>
              </a:spcAft>
              <a:buFont typeface="+mj-lt"/>
              <a:buAutoNum type="arabicPeriod"/>
            </a:pPr>
            <a:r>
              <a:rPr lang="en-US" dirty="0" smtClean="0"/>
              <a:t>Enquiry </a:t>
            </a:r>
            <a:r>
              <a:rPr lang="en-US" dirty="0"/>
              <a:t>and learning</a:t>
            </a:r>
          </a:p>
          <a:p>
            <a:pPr marL="1371600" lvl="2" indent="-457200">
              <a:spcBef>
                <a:spcPts val="400"/>
              </a:spcBef>
              <a:spcAft>
                <a:spcPts val="400"/>
              </a:spcAft>
              <a:buFont typeface="+mj-lt"/>
              <a:buAutoNum type="arabicPeriod"/>
            </a:pPr>
            <a:r>
              <a:rPr lang="en-US" dirty="0" smtClean="0"/>
              <a:t>Wellbeing </a:t>
            </a:r>
            <a:r>
              <a:rPr lang="en-US" dirty="0"/>
              <a:t>and health</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12</a:t>
            </a:fld>
            <a:endParaRPr lang="en-US" dirty="0"/>
          </a:p>
        </p:txBody>
      </p:sp>
    </p:spTree>
    <p:extLst>
      <p:ext uri="{BB962C8B-B14F-4D97-AF65-F5344CB8AC3E}">
        <p14:creationId xmlns:p14="http://schemas.microsoft.com/office/powerpoint/2010/main" val="10943302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5372"/>
            <a:ext cx="8839200" cy="1097280"/>
          </a:xfrm>
        </p:spPr>
        <p:txBody>
          <a:bodyPr/>
          <a:lstStyle/>
          <a:p>
            <a:r>
              <a:rPr lang="pt-BR" cap="all" dirty="0" smtClean="0"/>
              <a:t>FIGURE 2-2 UN </a:t>
            </a:r>
            <a:r>
              <a:rPr lang="pt-BR" cap="all" dirty="0"/>
              <a:t>Global Compact Cities Program</a:t>
            </a:r>
            <a:endParaRPr lang="en-US" dirty="0"/>
          </a:p>
        </p:txBody>
      </p:sp>
      <p:pic>
        <p:nvPicPr>
          <p:cNvPr id="4" name="Picture 3"/>
          <p:cNvPicPr>
            <a:picLocks noChangeAspect="1"/>
          </p:cNvPicPr>
          <p:nvPr/>
        </p:nvPicPr>
        <p:blipFill>
          <a:blip r:embed="rId2"/>
          <a:stretch>
            <a:fillRect/>
          </a:stretch>
        </p:blipFill>
        <p:spPr>
          <a:xfrm>
            <a:off x="954465" y="1447800"/>
            <a:ext cx="7235070" cy="1524000"/>
          </a:xfrm>
          <a:prstGeom prst="rect">
            <a:avLst/>
          </a:prstGeom>
        </p:spPr>
      </p:pic>
      <p:sp>
        <p:nvSpPr>
          <p:cNvPr id="6" name="Content Placeholder 2"/>
          <p:cNvSpPr txBox="1">
            <a:spLocks/>
          </p:cNvSpPr>
          <p:nvPr/>
        </p:nvSpPr>
        <p:spPr>
          <a:xfrm>
            <a:off x="76200" y="3106948"/>
            <a:ext cx="8382000" cy="3141452"/>
          </a:xfrm>
          <a:prstGeom prst="rect">
            <a:avLst/>
          </a:prstGeom>
        </p:spPr>
        <p:txBody>
          <a:bodyPr/>
          <a:lst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b="1" dirty="0" smtClean="0"/>
              <a:t>UN </a:t>
            </a:r>
            <a:r>
              <a:rPr lang="en-US" b="1" dirty="0"/>
              <a:t>Global Compact Cities </a:t>
            </a:r>
            <a:r>
              <a:rPr lang="en-US" b="1" dirty="0" smtClean="0"/>
              <a:t>Program</a:t>
            </a:r>
          </a:p>
          <a:p>
            <a:pPr lvl="1"/>
            <a:r>
              <a:rPr lang="en-US" dirty="0"/>
              <a:t>M</a:t>
            </a:r>
            <a:r>
              <a:rPr lang="en-US" dirty="0" smtClean="0"/>
              <a:t>ore </a:t>
            </a:r>
            <a:r>
              <a:rPr lang="en-US" dirty="0"/>
              <a:t>than eighty participating </a:t>
            </a:r>
            <a:r>
              <a:rPr lang="en-US" dirty="0" smtClean="0"/>
              <a:t>cities</a:t>
            </a:r>
          </a:p>
          <a:p>
            <a:pPr lvl="1"/>
            <a:r>
              <a:rPr lang="en-US" dirty="0" smtClean="0"/>
              <a:t>Some have </a:t>
            </a:r>
            <a:r>
              <a:rPr lang="en-US" dirty="0"/>
              <a:t>influenced the </a:t>
            </a:r>
            <a:r>
              <a:rPr lang="en-US" dirty="0" smtClean="0"/>
              <a:t>development</a:t>
            </a:r>
          </a:p>
          <a:p>
            <a:pPr lvl="1"/>
            <a:r>
              <a:rPr lang="en-US" dirty="0" smtClean="0"/>
              <a:t>Of Circles </a:t>
            </a:r>
            <a:r>
              <a:rPr lang="en-US" dirty="0"/>
              <a:t>of Sustainability method </a:t>
            </a:r>
            <a:endParaRPr lang="en-US" dirty="0" smtClean="0"/>
          </a:p>
          <a:p>
            <a:pPr lvl="1"/>
            <a:r>
              <a:rPr lang="en-US" dirty="0"/>
              <a:t>T</a:t>
            </a:r>
            <a:r>
              <a:rPr lang="en-US" dirty="0" smtClean="0"/>
              <a:t>hrough </a:t>
            </a:r>
            <a:r>
              <a:rPr lang="en-US" dirty="0"/>
              <a:t>their management of major </a:t>
            </a:r>
            <a:r>
              <a:rPr lang="en-US" dirty="0" smtClean="0"/>
              <a:t>projects</a:t>
            </a:r>
            <a:endParaRPr lang="en-US"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13</a:t>
            </a:fld>
            <a:endParaRPr lang="en-US" dirty="0"/>
          </a:p>
        </p:txBody>
      </p:sp>
    </p:spTree>
    <p:extLst>
      <p:ext uri="{BB962C8B-B14F-4D97-AF65-F5344CB8AC3E}">
        <p14:creationId xmlns:p14="http://schemas.microsoft.com/office/powerpoint/2010/main" val="25863263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7.</a:t>
            </a:r>
            <a:endParaRPr lang="en-US" dirty="0"/>
          </a:p>
        </p:txBody>
      </p:sp>
      <p:sp>
        <p:nvSpPr>
          <p:cNvPr id="3" name="Content Placeholder 2"/>
          <p:cNvSpPr>
            <a:spLocks noGrp="1"/>
          </p:cNvSpPr>
          <p:nvPr>
            <p:ph idx="1"/>
          </p:nvPr>
        </p:nvSpPr>
        <p:spPr>
          <a:xfrm>
            <a:off x="114300" y="1447800"/>
            <a:ext cx="8915400" cy="4525963"/>
          </a:xfrm>
        </p:spPr>
        <p:txBody>
          <a:bodyPr/>
          <a:lstStyle/>
          <a:p>
            <a:r>
              <a:rPr lang="en-US" dirty="0"/>
              <a:t> </a:t>
            </a:r>
            <a:r>
              <a:rPr lang="en-US" b="1" dirty="0">
                <a:solidFill>
                  <a:srgbClr val="00B050"/>
                </a:solidFill>
              </a:rPr>
              <a:t>Circles of Sustainability Use </a:t>
            </a:r>
          </a:p>
          <a:p>
            <a:pPr lvl="1"/>
            <a:r>
              <a:rPr lang="en-US" dirty="0" smtClean="0"/>
              <a:t>UN </a:t>
            </a:r>
            <a:r>
              <a:rPr lang="en-US" dirty="0"/>
              <a:t>Global Compact Cities </a:t>
            </a:r>
            <a:r>
              <a:rPr lang="en-US" dirty="0" smtClean="0"/>
              <a:t>Program</a:t>
            </a:r>
          </a:p>
          <a:p>
            <a:pPr lvl="1"/>
            <a:r>
              <a:rPr lang="en-US" dirty="0" smtClean="0"/>
              <a:t>World </a:t>
            </a:r>
            <a:r>
              <a:rPr lang="en-US" dirty="0"/>
              <a:t>Association of Major </a:t>
            </a:r>
            <a:r>
              <a:rPr lang="en-US" dirty="0" smtClean="0"/>
              <a:t>Metropolises</a:t>
            </a:r>
          </a:p>
          <a:p>
            <a:pPr lvl="1"/>
            <a:r>
              <a:rPr lang="en-US" dirty="0" smtClean="0"/>
              <a:t>World </a:t>
            </a:r>
            <a:r>
              <a:rPr lang="en-US" dirty="0"/>
              <a:t>Vision to support their appointment in </a:t>
            </a:r>
            <a:r>
              <a:rPr lang="en-US" dirty="0" smtClean="0"/>
              <a:t>cities</a:t>
            </a:r>
          </a:p>
          <a:p>
            <a:pPr lvl="2"/>
            <a:r>
              <a:rPr lang="en-US" dirty="0" smtClean="0"/>
              <a:t>Cities </a:t>
            </a:r>
            <a:r>
              <a:rPr lang="en-US" dirty="0"/>
              <a:t>across the world have used it in different </a:t>
            </a:r>
            <a:r>
              <a:rPr lang="en-US" dirty="0" smtClean="0"/>
              <a:t>ways</a:t>
            </a:r>
          </a:p>
          <a:p>
            <a:pPr lvl="2"/>
            <a:r>
              <a:rPr lang="en-US" dirty="0" smtClean="0"/>
              <a:t>Manage </a:t>
            </a:r>
            <a:r>
              <a:rPr lang="en-US" dirty="0"/>
              <a:t>major projects </a:t>
            </a:r>
            <a:r>
              <a:rPr lang="en-US" dirty="0" smtClean="0"/>
              <a:t>&amp; provide </a:t>
            </a:r>
            <a:r>
              <a:rPr lang="en-US" dirty="0"/>
              <a:t>feedback on </a:t>
            </a:r>
            <a:r>
              <a:rPr lang="en-US" dirty="0" smtClean="0"/>
              <a:t>sustainability profiles</a:t>
            </a:r>
          </a:p>
          <a:p>
            <a:pPr lvl="3"/>
            <a:r>
              <a:rPr lang="en-US" dirty="0" smtClean="0"/>
              <a:t>Johannesburg</a:t>
            </a:r>
            <a:r>
              <a:rPr lang="en-US" dirty="0"/>
              <a:t>, Melbourne, New Delhi, and São </a:t>
            </a:r>
            <a:r>
              <a:rPr lang="en-US" dirty="0" smtClean="0"/>
              <a:t>Paulo</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14</a:t>
            </a:fld>
            <a:endParaRPr lang="en-US" dirty="0"/>
          </a:p>
        </p:txBody>
      </p:sp>
    </p:spTree>
    <p:extLst>
      <p:ext uri="{BB962C8B-B14F-4D97-AF65-F5344CB8AC3E}">
        <p14:creationId xmlns:p14="http://schemas.microsoft.com/office/powerpoint/2010/main" val="35260211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8.</a:t>
            </a:r>
            <a:endParaRPr lang="en-US" dirty="0"/>
          </a:p>
        </p:txBody>
      </p:sp>
      <p:sp>
        <p:nvSpPr>
          <p:cNvPr id="3" name="Content Placeholder 2"/>
          <p:cNvSpPr>
            <a:spLocks noGrp="1"/>
          </p:cNvSpPr>
          <p:nvPr>
            <p:ph idx="1"/>
          </p:nvPr>
        </p:nvSpPr>
        <p:spPr>
          <a:xfrm>
            <a:off x="76200" y="1447800"/>
            <a:ext cx="8686800" cy="4525963"/>
          </a:xfrm>
        </p:spPr>
        <p:txBody>
          <a:bodyPr/>
          <a:lstStyle/>
          <a:p>
            <a:pPr>
              <a:spcBef>
                <a:spcPts val="600"/>
              </a:spcBef>
              <a:spcAft>
                <a:spcPts val="600"/>
              </a:spcAft>
            </a:pPr>
            <a:r>
              <a:rPr lang="en-US" b="1" dirty="0"/>
              <a:t>UN Global Compact Cities </a:t>
            </a:r>
            <a:r>
              <a:rPr lang="en-US" b="1" dirty="0" smtClean="0"/>
              <a:t>Program </a:t>
            </a:r>
            <a:r>
              <a:rPr lang="en-US" b="1" dirty="0" smtClean="0">
                <a:solidFill>
                  <a:srgbClr val="00B050"/>
                </a:solidFill>
              </a:rPr>
              <a:t>Examples:</a:t>
            </a:r>
          </a:p>
          <a:p>
            <a:pPr lvl="1">
              <a:spcAft>
                <a:spcPts val="600"/>
              </a:spcAft>
            </a:pPr>
            <a:r>
              <a:rPr lang="en-US" dirty="0"/>
              <a:t>Vila Chocolatao </a:t>
            </a:r>
            <a:r>
              <a:rPr lang="en-US" dirty="0" smtClean="0"/>
              <a:t>Project:</a:t>
            </a:r>
          </a:p>
          <a:p>
            <a:pPr lvl="2">
              <a:spcAft>
                <a:spcPts val="600"/>
              </a:spcAft>
            </a:pPr>
            <a:r>
              <a:rPr lang="en-US" dirty="0" smtClean="0"/>
              <a:t>Resettlement </a:t>
            </a:r>
            <a:r>
              <a:rPr lang="en-US" dirty="0"/>
              <a:t>of approximately 1,000 residents of the inner-city Vila Chocolatao slum in Porto Alegre, Brazil in </a:t>
            </a:r>
            <a:r>
              <a:rPr lang="en-US" dirty="0" smtClean="0"/>
              <a:t>2011</a:t>
            </a:r>
          </a:p>
          <a:p>
            <a:pPr lvl="1">
              <a:spcAft>
                <a:spcPts val="600"/>
              </a:spcAft>
            </a:pPr>
            <a:r>
              <a:rPr lang="en-US" dirty="0" smtClean="0"/>
              <a:t>Milwaukee</a:t>
            </a:r>
            <a:r>
              <a:rPr lang="en-US" dirty="0"/>
              <a:t>, </a:t>
            </a:r>
            <a:r>
              <a:rPr lang="en-US" dirty="0" smtClean="0"/>
              <a:t>Wisconsin </a:t>
            </a:r>
            <a:r>
              <a:rPr lang="en-US" dirty="0"/>
              <a:t>water </a:t>
            </a:r>
            <a:r>
              <a:rPr lang="en-US" dirty="0" smtClean="0"/>
              <a:t>project</a:t>
            </a:r>
            <a:endParaRPr lang="en-US" dirty="0"/>
          </a:p>
          <a:p>
            <a:pPr lvl="1">
              <a:spcAft>
                <a:spcPts val="600"/>
              </a:spcAft>
            </a:pP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15</a:t>
            </a:fld>
            <a:endParaRPr lang="en-US" dirty="0"/>
          </a:p>
        </p:txBody>
      </p:sp>
    </p:spTree>
    <p:extLst>
      <p:ext uri="{BB962C8B-B14F-4D97-AF65-F5344CB8AC3E}">
        <p14:creationId xmlns:p14="http://schemas.microsoft.com/office/powerpoint/2010/main" val="37586231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9.</a:t>
            </a:r>
            <a:endParaRPr lang="en-US" dirty="0"/>
          </a:p>
        </p:txBody>
      </p:sp>
      <p:sp>
        <p:nvSpPr>
          <p:cNvPr id="3" name="Content Placeholder 2"/>
          <p:cNvSpPr>
            <a:spLocks noGrp="1"/>
          </p:cNvSpPr>
          <p:nvPr>
            <p:ph idx="1"/>
          </p:nvPr>
        </p:nvSpPr>
        <p:spPr>
          <a:xfrm>
            <a:off x="152400" y="1524000"/>
            <a:ext cx="8991600" cy="4525963"/>
          </a:xfrm>
        </p:spPr>
        <p:txBody>
          <a:bodyPr/>
          <a:lstStyle/>
          <a:p>
            <a:r>
              <a:rPr lang="en-US" b="1" dirty="0"/>
              <a:t>World Association of </a:t>
            </a:r>
            <a:r>
              <a:rPr lang="en-US" b="1" dirty="0" smtClean="0"/>
              <a:t>Major </a:t>
            </a:r>
            <a:r>
              <a:rPr lang="en-US" b="1" dirty="0"/>
              <a:t>Metropolises</a:t>
            </a:r>
          </a:p>
          <a:p>
            <a:pPr lvl="1"/>
            <a:r>
              <a:rPr lang="en-US" dirty="0" smtClean="0"/>
              <a:t>120 </a:t>
            </a:r>
            <a:r>
              <a:rPr lang="en-US" dirty="0"/>
              <a:t>member cities to manage urban </a:t>
            </a:r>
            <a:r>
              <a:rPr lang="en-US" dirty="0" smtClean="0"/>
              <a:t>growth</a:t>
            </a:r>
          </a:p>
          <a:p>
            <a:pPr lvl="1"/>
            <a:r>
              <a:rPr lang="en-US" dirty="0" smtClean="0"/>
              <a:t>Published </a:t>
            </a:r>
            <a:r>
              <a:rPr lang="en-US" dirty="0"/>
              <a:t>on </a:t>
            </a:r>
            <a:r>
              <a:rPr lang="en-US" dirty="0" smtClean="0"/>
              <a:t>web, used </a:t>
            </a:r>
            <a:r>
              <a:rPr lang="en-US" dirty="0"/>
              <a:t>by member cities as a </a:t>
            </a:r>
            <a:r>
              <a:rPr lang="en-US" dirty="0" smtClean="0"/>
              <a:t>guide</a:t>
            </a:r>
          </a:p>
          <a:p>
            <a:pPr lvl="1"/>
            <a:r>
              <a:rPr lang="en-US" dirty="0" smtClean="0"/>
              <a:t>Map sustainability </a:t>
            </a:r>
            <a:r>
              <a:rPr lang="en-US" dirty="0"/>
              <a:t>of their cities as part of developing </a:t>
            </a:r>
            <a:endParaRPr lang="en-US" dirty="0" smtClean="0"/>
          </a:p>
          <a:p>
            <a:pPr lvl="2"/>
            <a:r>
              <a:rPr lang="en-US" dirty="0" smtClean="0"/>
              <a:t>Urban-regional plans</a:t>
            </a:r>
          </a:p>
          <a:p>
            <a:pPr lvl="1"/>
            <a:r>
              <a:rPr lang="en-US" dirty="0" smtClean="0"/>
              <a:t>Cities </a:t>
            </a:r>
            <a:r>
              <a:rPr lang="en-US" dirty="0"/>
              <a:t>Program and Metropolis have worked together </a:t>
            </a:r>
            <a:endParaRPr lang="en-US" dirty="0" smtClean="0"/>
          </a:p>
          <a:p>
            <a:pPr lvl="2"/>
            <a:r>
              <a:rPr lang="en-US" dirty="0" smtClean="0"/>
              <a:t>To Refine Circles </a:t>
            </a:r>
            <a:r>
              <a:rPr lang="en-US" dirty="0"/>
              <a:t>of Sustainability </a:t>
            </a:r>
            <a:r>
              <a:rPr lang="en-US" dirty="0" smtClean="0"/>
              <a:t>method</a:t>
            </a:r>
          </a:p>
          <a:p>
            <a:pPr lvl="2"/>
            <a:r>
              <a:rPr lang="en-US" dirty="0" smtClean="0"/>
              <a:t>Further </a:t>
            </a:r>
            <a:r>
              <a:rPr lang="en-US" dirty="0"/>
              <a:t>development of </a:t>
            </a:r>
            <a:r>
              <a:rPr lang="en-US" dirty="0" smtClean="0"/>
              <a:t>model delegated </a:t>
            </a:r>
            <a:r>
              <a:rPr lang="en-US" dirty="0"/>
              <a:t>to a Metropolis Taskforce</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16</a:t>
            </a:fld>
            <a:endParaRPr lang="en-US" dirty="0"/>
          </a:p>
        </p:txBody>
      </p:sp>
    </p:spTree>
    <p:extLst>
      <p:ext uri="{BB962C8B-B14F-4D97-AF65-F5344CB8AC3E}">
        <p14:creationId xmlns:p14="http://schemas.microsoft.com/office/powerpoint/2010/main" val="10485892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1: </a:t>
            </a:r>
            <a:r>
              <a:rPr lang="en-US" sz="4000" dirty="0" smtClean="0">
                <a:solidFill>
                  <a:srgbClr val="F8F9D3"/>
                </a:solidFill>
              </a:rPr>
              <a:t>?</a:t>
            </a:r>
            <a:endParaRPr lang="en-US" dirty="0">
              <a:solidFill>
                <a:srgbClr val="F8F9D3"/>
              </a:solidFill>
            </a:endParaRPr>
          </a:p>
        </p:txBody>
      </p:sp>
      <p:sp>
        <p:nvSpPr>
          <p:cNvPr id="3" name="Rectangle 2"/>
          <p:cNvSpPr/>
          <p:nvPr/>
        </p:nvSpPr>
        <p:spPr>
          <a:xfrm>
            <a:off x="114300" y="1447800"/>
            <a:ext cx="8915400" cy="3088025"/>
          </a:xfrm>
          <a:prstGeom prst="rect">
            <a:avLst/>
          </a:prstGeom>
        </p:spPr>
        <p:txBody>
          <a:bodyPr wrap="square">
            <a:spAutoFit/>
          </a:bodyPr>
          <a:lstStyle/>
          <a:p>
            <a:pPr marR="0" lvl="0" fontAlgn="auto">
              <a:spcBef>
                <a:spcPts val="0"/>
              </a:spcBef>
              <a:spcAft>
                <a:spcPts val="800"/>
              </a:spcAft>
            </a:pPr>
            <a:r>
              <a:rPr lang="en-US" sz="2400" dirty="0">
                <a:solidFill>
                  <a:srgbClr val="000000"/>
                </a:solidFill>
                <a:ea typeface="Times New Roman" panose="02020603050405020304" pitchFamily="18" charset="0"/>
              </a:rPr>
              <a:t>Which of these is used to understand and assess the sustainability process and manage projects directed towards sustainable outcomes?</a:t>
            </a:r>
          </a:p>
          <a:p>
            <a:pPr marR="0" lvl="1" fontAlgn="auto">
              <a:spcBef>
                <a:spcPts val="0"/>
              </a:spcBef>
              <a:spcAft>
                <a:spcPts val="800"/>
              </a:spcAft>
            </a:pPr>
            <a:r>
              <a:rPr lang="en-US" sz="2400" dirty="0">
                <a:solidFill>
                  <a:srgbClr val="000000"/>
                </a:solidFill>
                <a:ea typeface="Times New Roman" panose="02020603050405020304" pitchFamily="18" charset="0"/>
              </a:rPr>
              <a:t>Pillars of Sustainability</a:t>
            </a:r>
          </a:p>
          <a:p>
            <a:pPr marR="0" lvl="1" fontAlgn="auto">
              <a:spcBef>
                <a:spcPts val="0"/>
              </a:spcBef>
              <a:spcAft>
                <a:spcPts val="800"/>
              </a:spcAft>
            </a:pPr>
            <a:r>
              <a:rPr lang="en-US" sz="2400" dirty="0" smtClean="0">
                <a:solidFill>
                  <a:srgbClr val="000000"/>
                </a:solidFill>
                <a:ea typeface="Times New Roman" panose="02020603050405020304" pitchFamily="18" charset="0"/>
              </a:rPr>
              <a:t>Circles of Sustainability</a:t>
            </a:r>
          </a:p>
          <a:p>
            <a:pPr marR="0" lvl="1" fontAlgn="auto">
              <a:spcBef>
                <a:spcPts val="0"/>
              </a:spcBef>
              <a:spcAft>
                <a:spcPts val="800"/>
              </a:spcAft>
            </a:pPr>
            <a:r>
              <a:rPr lang="en-US" sz="2400" dirty="0" smtClean="0">
                <a:solidFill>
                  <a:srgbClr val="000000"/>
                </a:solidFill>
                <a:ea typeface="Times New Roman" panose="02020603050405020304" pitchFamily="18" charset="0"/>
              </a:rPr>
              <a:t>People</a:t>
            </a:r>
            <a:r>
              <a:rPr lang="en-US" sz="2400" dirty="0">
                <a:solidFill>
                  <a:srgbClr val="000000"/>
                </a:solidFill>
                <a:ea typeface="Times New Roman" panose="02020603050405020304" pitchFamily="18" charset="0"/>
              </a:rPr>
              <a:t>, Planet, and Profit</a:t>
            </a:r>
          </a:p>
          <a:p>
            <a:pPr marR="0" lvl="1" fontAlgn="auto">
              <a:spcBef>
                <a:spcPts val="0"/>
              </a:spcBef>
              <a:spcAft>
                <a:spcPts val="800"/>
              </a:spcAft>
            </a:pPr>
            <a:r>
              <a:rPr lang="en-US" sz="2400" dirty="0">
                <a:solidFill>
                  <a:srgbClr val="000000"/>
                </a:solidFill>
                <a:ea typeface="Times New Roman" panose="02020603050405020304" pitchFamily="18" charset="0"/>
              </a:rPr>
              <a:t>Eco-capitalism</a:t>
            </a:r>
            <a:endParaRPr lang="en-US" sz="2400" dirty="0">
              <a:solidFill>
                <a:srgbClr val="000000"/>
              </a:solidFill>
              <a:effectLst/>
              <a:ea typeface="Times New Roman" panose="02020603050405020304" pitchFamily="18" charset="0"/>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17</a:t>
            </a:fld>
            <a:endParaRPr lang="en-US" dirty="0"/>
          </a:p>
        </p:txBody>
      </p:sp>
    </p:spTree>
    <p:extLst>
      <p:ext uri="{BB962C8B-B14F-4D97-AF65-F5344CB8AC3E}">
        <p14:creationId xmlns:p14="http://schemas.microsoft.com/office/powerpoint/2010/main" val="14143341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1:</a:t>
            </a:r>
            <a:endParaRPr lang="en-US" sz="3200" dirty="0">
              <a:solidFill>
                <a:srgbClr val="F8F9D3"/>
              </a:solidFill>
            </a:endParaRPr>
          </a:p>
        </p:txBody>
      </p:sp>
      <p:sp>
        <p:nvSpPr>
          <p:cNvPr id="6" name="Rectangle 5"/>
          <p:cNvSpPr/>
          <p:nvPr/>
        </p:nvSpPr>
        <p:spPr>
          <a:xfrm>
            <a:off x="161925" y="1524000"/>
            <a:ext cx="8534400" cy="1077218"/>
          </a:xfrm>
          <a:prstGeom prst="rect">
            <a:avLst/>
          </a:prstGeom>
        </p:spPr>
        <p:txBody>
          <a:bodyPr wrap="square">
            <a:spAutoFit/>
          </a:bodyPr>
          <a:lstStyle/>
          <a:p>
            <a:pPr marL="742950" marR="0" lvl="1" indent="-285750" fontAlgn="auto">
              <a:lnSpc>
                <a:spcPct val="200000"/>
              </a:lnSpc>
              <a:spcBef>
                <a:spcPts val="0"/>
              </a:spcBef>
              <a:spcAft>
                <a:spcPts val="800"/>
              </a:spcAft>
              <a:buFont typeface="+mj-lt"/>
              <a:buAutoNum type="alphaLcPeriod"/>
            </a:pPr>
            <a:r>
              <a:rPr lang="en-US" sz="3200" b="1" dirty="0">
                <a:solidFill>
                  <a:srgbClr val="000000"/>
                </a:solidFill>
                <a:ea typeface="Times New Roman" panose="02020603050405020304" pitchFamily="18" charset="0"/>
              </a:rPr>
              <a:t>Circles of Sustainability </a:t>
            </a:r>
            <a:endParaRPr lang="en-US" sz="3200" dirty="0">
              <a:solidFill>
                <a:srgbClr val="000000"/>
              </a:solidFill>
              <a:ea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00B2350-5261-4F5C-9DF5-EF0D264FC8D2}" type="slidenum">
              <a:rPr lang="en-US" smtClean="0"/>
              <a:pPr/>
              <a:t>18</a:t>
            </a:fld>
            <a:endParaRPr lang="en-US" dirty="0"/>
          </a:p>
        </p:txBody>
      </p:sp>
    </p:spTree>
    <p:extLst>
      <p:ext uri="{BB962C8B-B14F-4D97-AF65-F5344CB8AC3E}">
        <p14:creationId xmlns:p14="http://schemas.microsoft.com/office/powerpoint/2010/main" val="36834595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TRIPLE BOTTOM LINE (TBL) 1.</a:t>
            </a:r>
            <a:endParaRPr lang="en-US" dirty="0"/>
          </a:p>
        </p:txBody>
      </p:sp>
      <p:sp>
        <p:nvSpPr>
          <p:cNvPr id="3" name="Content Placeholder 2"/>
          <p:cNvSpPr>
            <a:spLocks noGrp="1"/>
          </p:cNvSpPr>
          <p:nvPr>
            <p:ph idx="1"/>
          </p:nvPr>
        </p:nvSpPr>
        <p:spPr>
          <a:xfrm>
            <a:off x="76200" y="1490730"/>
            <a:ext cx="8686800" cy="3200400"/>
          </a:xfrm>
        </p:spPr>
        <p:txBody>
          <a:bodyPr/>
          <a:lstStyle/>
          <a:p>
            <a:r>
              <a:rPr lang="en-US" b="1" dirty="0" smtClean="0">
                <a:solidFill>
                  <a:srgbClr val="00B050"/>
                </a:solidFill>
              </a:rPr>
              <a:t>Triple Bottom Line (TBL) (Figure 2-3)</a:t>
            </a:r>
          </a:p>
          <a:p>
            <a:pPr lvl="1"/>
            <a:r>
              <a:rPr lang="en-US" dirty="0" smtClean="0"/>
              <a:t>Accounting </a:t>
            </a:r>
            <a:r>
              <a:rPr lang="en-US" dirty="0"/>
              <a:t>framework that contains </a:t>
            </a:r>
            <a:endParaRPr lang="en-US" dirty="0" smtClean="0"/>
          </a:p>
          <a:p>
            <a:pPr lvl="2"/>
            <a:r>
              <a:rPr lang="en-US" dirty="0" smtClean="0"/>
              <a:t>Social</a:t>
            </a:r>
            <a:r>
              <a:rPr lang="en-US" dirty="0"/>
              <a:t>, environmental, and financial </a:t>
            </a:r>
            <a:r>
              <a:rPr lang="en-US" dirty="0" smtClean="0"/>
              <a:t>components</a:t>
            </a:r>
          </a:p>
          <a:p>
            <a:pPr lvl="2"/>
            <a:r>
              <a:rPr lang="en-US" dirty="0" smtClean="0"/>
              <a:t>Evaluates </a:t>
            </a:r>
            <a:r>
              <a:rPr lang="en-US" dirty="0"/>
              <a:t>an organization’s performance to create </a:t>
            </a:r>
            <a:endParaRPr lang="en-US" dirty="0" smtClean="0"/>
          </a:p>
          <a:p>
            <a:pPr lvl="2"/>
            <a:r>
              <a:rPr lang="en-US" dirty="0" smtClean="0"/>
              <a:t>Greater </a:t>
            </a:r>
            <a:r>
              <a:rPr lang="en-US" dirty="0"/>
              <a:t>business </a:t>
            </a:r>
            <a:r>
              <a:rPr lang="en-US" dirty="0" smtClean="0"/>
              <a:t>value, created </a:t>
            </a:r>
            <a:r>
              <a:rPr lang="en-US" dirty="0"/>
              <a:t>by John Elkington in </a:t>
            </a:r>
            <a:r>
              <a:rPr lang="en-US" dirty="0" smtClean="0"/>
              <a:t>1994</a:t>
            </a:r>
          </a:p>
          <a:p>
            <a:pPr lvl="2"/>
            <a:r>
              <a:rPr lang="en-US" dirty="0" smtClean="0"/>
              <a:t>Bottom </a:t>
            </a:r>
            <a:r>
              <a:rPr lang="en-US" dirty="0"/>
              <a:t>line refers to either the profit or loss </a:t>
            </a:r>
            <a:endParaRPr lang="en-US" dirty="0" smtClean="0"/>
          </a:p>
          <a:p>
            <a:pPr lvl="2"/>
            <a:r>
              <a:rPr lang="en-US" dirty="0" smtClean="0"/>
              <a:t>Recorded </a:t>
            </a:r>
            <a:r>
              <a:rPr lang="en-US" dirty="0"/>
              <a:t>at </a:t>
            </a:r>
            <a:r>
              <a:rPr lang="en-US" dirty="0" smtClean="0"/>
              <a:t>very </a:t>
            </a:r>
            <a:r>
              <a:rPr lang="en-US" dirty="0"/>
              <a:t>bottom line of </a:t>
            </a:r>
            <a:r>
              <a:rPr lang="en-US" dirty="0" smtClean="0"/>
              <a:t>business </a:t>
            </a:r>
            <a:r>
              <a:rPr lang="en-US" dirty="0"/>
              <a:t>balance </a:t>
            </a:r>
            <a:r>
              <a:rPr lang="en-US" dirty="0" smtClean="0"/>
              <a:t>sheet</a:t>
            </a:r>
          </a:p>
          <a:p>
            <a:endParaRPr lang="en-US" dirty="0"/>
          </a:p>
        </p:txBody>
      </p:sp>
      <p:sp>
        <p:nvSpPr>
          <p:cNvPr id="4" name="Rectangle 3"/>
          <p:cNvSpPr/>
          <p:nvPr/>
        </p:nvSpPr>
        <p:spPr>
          <a:xfrm>
            <a:off x="1676400" y="5486400"/>
            <a:ext cx="6248400" cy="369332"/>
          </a:xfrm>
          <a:prstGeom prst="rect">
            <a:avLst/>
          </a:prstGeom>
        </p:spPr>
        <p:txBody>
          <a:bodyPr wrap="square">
            <a:spAutoFit/>
          </a:bodyPr>
          <a:lstStyle/>
          <a:p>
            <a:r>
              <a:rPr lang="en-US" b="1" dirty="0">
                <a:solidFill>
                  <a:srgbClr val="E09900"/>
                </a:solidFill>
                <a:latin typeface="Arial" panose="020B0604020202020204" pitchFamily="34" charset="0"/>
                <a:hlinkClick r:id="rId2"/>
              </a:rPr>
              <a:t>Triple Bottom Line as it Pertains to Sustainability: 1:55</a:t>
            </a:r>
            <a:endParaRPr lang="en-US" dirty="0"/>
          </a:p>
        </p:txBody>
      </p:sp>
      <p:pic>
        <p:nvPicPr>
          <p:cNvPr id="5" name="Picture 4"/>
          <p:cNvPicPr>
            <a:picLocks noChangeAspect="1"/>
          </p:cNvPicPr>
          <p:nvPr/>
        </p:nvPicPr>
        <p:blipFill>
          <a:blip r:embed="rId3"/>
          <a:stretch>
            <a:fillRect/>
          </a:stretch>
        </p:blipFill>
        <p:spPr>
          <a:xfrm>
            <a:off x="957010" y="5308322"/>
            <a:ext cx="719390" cy="725487"/>
          </a:xfrm>
          <a:prstGeom prst="rect">
            <a:avLst/>
          </a:prstGeom>
        </p:spPr>
      </p:pic>
      <p:sp>
        <p:nvSpPr>
          <p:cNvPr id="6" name="Slide Number Placeholder 5"/>
          <p:cNvSpPr>
            <a:spLocks noGrp="1"/>
          </p:cNvSpPr>
          <p:nvPr>
            <p:ph type="sldNum" sz="quarter" idx="12"/>
          </p:nvPr>
        </p:nvSpPr>
        <p:spPr/>
        <p:txBody>
          <a:bodyPr/>
          <a:lstStyle/>
          <a:p>
            <a:fld id="{200B2350-5261-4F5C-9DF5-EF0D264FC8D2}" type="slidenum">
              <a:rPr lang="en-US" smtClean="0"/>
              <a:pPr/>
              <a:t>19</a:t>
            </a:fld>
            <a:endParaRPr lang="en-US" dirty="0"/>
          </a:p>
        </p:txBody>
      </p:sp>
    </p:spTree>
    <p:extLst>
      <p:ext uri="{BB962C8B-B14F-4D97-AF65-F5344CB8AC3E}">
        <p14:creationId xmlns:p14="http://schemas.microsoft.com/office/powerpoint/2010/main" val="39349598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LEARNING </a:t>
            </a:r>
            <a:r>
              <a:rPr lang="en-US" sz="3600" dirty="0" smtClean="0"/>
              <a:t>OBJECTIVES</a:t>
            </a:r>
            <a:endParaRPr lang="en-US" sz="3600" dirty="0"/>
          </a:p>
        </p:txBody>
      </p:sp>
      <p:sp>
        <p:nvSpPr>
          <p:cNvPr id="23555" name="Content Placeholder 2"/>
          <p:cNvSpPr>
            <a:spLocks noGrp="1"/>
          </p:cNvSpPr>
          <p:nvPr>
            <p:ph idx="1"/>
          </p:nvPr>
        </p:nvSpPr>
        <p:spPr>
          <a:xfrm>
            <a:off x="76200" y="1447800"/>
            <a:ext cx="8915400" cy="4525963"/>
          </a:xfrm>
        </p:spPr>
        <p:txBody>
          <a:bodyPr/>
          <a:lstStyle/>
          <a:p>
            <a:pPr marL="514350" indent="-514350">
              <a:buFont typeface="+mj-lt"/>
              <a:buAutoNum type="arabicPeriod"/>
            </a:pPr>
            <a:r>
              <a:rPr lang="en-US" sz="2400" dirty="0" smtClean="0"/>
              <a:t>Describe </a:t>
            </a:r>
            <a:r>
              <a:rPr lang="en-US" sz="2400" dirty="0"/>
              <a:t>the “Circles of Sustainability”.</a:t>
            </a:r>
          </a:p>
          <a:p>
            <a:pPr marL="514350" indent="-514350">
              <a:buFont typeface="+mj-lt"/>
              <a:buAutoNum type="arabicPeriod"/>
            </a:pPr>
            <a:r>
              <a:rPr lang="en-US" sz="2400" dirty="0" smtClean="0"/>
              <a:t>Explain </a:t>
            </a:r>
            <a:r>
              <a:rPr lang="en-US" sz="2400" dirty="0"/>
              <a:t>“triple bottom line”</a:t>
            </a:r>
          </a:p>
          <a:p>
            <a:pPr marL="514350" indent="-514350">
              <a:buFont typeface="+mj-lt"/>
              <a:buAutoNum type="arabicPeriod"/>
            </a:pPr>
            <a:r>
              <a:rPr lang="en-US" sz="2400" dirty="0" smtClean="0"/>
              <a:t>Discuss </a:t>
            </a:r>
            <a:r>
              <a:rPr lang="en-US" sz="2400" dirty="0"/>
              <a:t>how sustainability affects the social structure, environmental and financial institutions</a:t>
            </a:r>
          </a:p>
          <a:p>
            <a:pPr marL="514350" indent="-514350">
              <a:buFont typeface="+mj-lt"/>
              <a:buAutoNum type="arabicPeriod"/>
            </a:pPr>
            <a:r>
              <a:rPr lang="en-US" sz="2400" dirty="0" smtClean="0"/>
              <a:t>Describe </a:t>
            </a:r>
            <a:r>
              <a:rPr lang="en-US" sz="2400" dirty="0"/>
              <a:t>the Global Reporting Initiative (GRI).</a:t>
            </a:r>
          </a:p>
          <a:p>
            <a:pPr marL="514350" indent="-514350">
              <a:buFont typeface="+mj-lt"/>
              <a:buAutoNum type="arabicPeriod"/>
            </a:pPr>
            <a:r>
              <a:rPr lang="en-US" sz="2400" dirty="0" smtClean="0"/>
              <a:t>Explain </a:t>
            </a:r>
            <a:r>
              <a:rPr lang="en-US" sz="2400" dirty="0"/>
              <a:t>the concept of planning for “Cradle to Grave”.</a:t>
            </a:r>
          </a:p>
          <a:p>
            <a:pPr marL="514350" indent="-514350">
              <a:buFont typeface="+mj-lt"/>
              <a:buAutoNum type="arabicPeriod"/>
            </a:pPr>
            <a:r>
              <a:rPr lang="en-US" sz="2400" dirty="0" smtClean="0"/>
              <a:t>Discuss </a:t>
            </a:r>
            <a:r>
              <a:rPr lang="en-US" sz="2400" dirty="0"/>
              <a:t>eco-capitalism.</a:t>
            </a:r>
          </a:p>
          <a:p>
            <a:pPr marL="514350" indent="-514350">
              <a:buFont typeface="+mj-lt"/>
              <a:buAutoNum type="arabicPeriod"/>
            </a:pPr>
            <a:r>
              <a:rPr lang="en-US" sz="2400" dirty="0" smtClean="0"/>
              <a:t>Explain </a:t>
            </a:r>
            <a:r>
              <a:rPr lang="en-US" sz="2400" dirty="0"/>
              <a:t>return on investment (ROI)</a:t>
            </a:r>
          </a:p>
          <a:p>
            <a:pPr marL="514350" indent="-514350">
              <a:buFont typeface="+mj-lt"/>
              <a:buAutoNum type="arabicPeriod"/>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2</a:t>
            </a:fld>
            <a:endParaRPr lang="en-US" dirty="0"/>
          </a:p>
        </p:txBody>
      </p:sp>
    </p:spTree>
    <p:extLst>
      <p:ext uri="{BB962C8B-B14F-4D97-AF65-F5344CB8AC3E}">
        <p14:creationId xmlns:p14="http://schemas.microsoft.com/office/powerpoint/2010/main" val="1433131356"/>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a:t>
            </a:r>
            <a:r>
              <a:rPr lang="en-US" dirty="0" smtClean="0"/>
              <a:t>2-3 </a:t>
            </a:r>
            <a:r>
              <a:rPr lang="en-US" dirty="0"/>
              <a:t>Triple bottom line is an accounting framework that contains social, environmental, and financial components. </a:t>
            </a:r>
          </a:p>
        </p:txBody>
      </p:sp>
      <p:pic>
        <p:nvPicPr>
          <p:cNvPr id="3" name="Picture 2"/>
          <p:cNvPicPr>
            <a:picLocks noChangeAspect="1"/>
          </p:cNvPicPr>
          <p:nvPr/>
        </p:nvPicPr>
        <p:blipFill>
          <a:blip r:embed="rId2"/>
          <a:stretch>
            <a:fillRect/>
          </a:stretch>
        </p:blipFill>
        <p:spPr>
          <a:xfrm>
            <a:off x="1329589" y="1524000"/>
            <a:ext cx="6484822" cy="4724400"/>
          </a:xfrm>
          <a:prstGeom prst="rect">
            <a:avLst/>
          </a:prstGeom>
        </p:spPr>
      </p:pic>
      <p:sp>
        <p:nvSpPr>
          <p:cNvPr id="6" name="Slide Number Placeholder 5"/>
          <p:cNvSpPr>
            <a:spLocks noGrp="1"/>
          </p:cNvSpPr>
          <p:nvPr>
            <p:ph type="sldNum" sz="quarter" idx="12"/>
          </p:nvPr>
        </p:nvSpPr>
        <p:spPr/>
        <p:txBody>
          <a:bodyPr/>
          <a:lstStyle/>
          <a:p>
            <a:fld id="{200B2350-5261-4F5C-9DF5-EF0D264FC8D2}" type="slidenum">
              <a:rPr lang="en-US" smtClean="0"/>
              <a:pPr/>
              <a:t>20</a:t>
            </a:fld>
            <a:endParaRPr lang="en-US" dirty="0"/>
          </a:p>
        </p:txBody>
      </p:sp>
    </p:spTree>
    <p:extLst>
      <p:ext uri="{BB962C8B-B14F-4D97-AF65-F5344CB8AC3E}">
        <p14:creationId xmlns:p14="http://schemas.microsoft.com/office/powerpoint/2010/main" val="35521646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90600" y="215372"/>
            <a:ext cx="7696200" cy="1097280"/>
          </a:xfrm>
        </p:spPr>
        <p:txBody>
          <a:bodyPr/>
          <a:lstStyle/>
          <a:p>
            <a:r>
              <a:rPr lang="en-US" dirty="0"/>
              <a:t/>
            </a:r>
            <a:br>
              <a:rPr lang="en-US" dirty="0"/>
            </a:br>
            <a:r>
              <a:rPr lang="en-US" sz="3400" dirty="0"/>
              <a:t>VENN DIAGRAM ANIMATION  </a:t>
            </a:r>
          </a:p>
        </p:txBody>
      </p:sp>
      <p:pic>
        <p:nvPicPr>
          <p:cNvPr id="3" name="Venn Diagram">
            <a:hlinkClick r:id="" action="ppaction://media"/>
          </p:cNvPr>
          <p:cNvPicPr>
            <a:picLocks noChangeAspect="1"/>
          </p:cNvPicPr>
          <p:nvPr>
            <a:videoFile r:link="rId2"/>
            <p:extLst>
              <p:ext uri="{DAA4B4D4-6D71-4841-9C94-3DE7FCFB9230}">
                <p14:media xmlns:p14="http://schemas.microsoft.com/office/powerpoint/2010/main" r:embed="rId1"/>
              </p:ext>
            </p:extLst>
          </p:nvPr>
        </p:nvPicPr>
        <p:blipFill>
          <a:blip r:embed="rId5"/>
          <a:stretch>
            <a:fillRect/>
          </a:stretch>
        </p:blipFill>
        <p:spPr>
          <a:xfrm>
            <a:off x="479854" y="1371600"/>
            <a:ext cx="8184292" cy="4603665"/>
          </a:xfrm>
          <a:prstGeom prst="rect">
            <a:avLst/>
          </a:prstGeom>
        </p:spPr>
      </p:pic>
      <p:pic>
        <p:nvPicPr>
          <p:cNvPr id="4" name="Picture 3"/>
          <p:cNvPicPr>
            <a:picLocks noChangeAspect="1"/>
          </p:cNvPicPr>
          <p:nvPr/>
        </p:nvPicPr>
        <p:blipFill>
          <a:blip r:embed="rId6"/>
          <a:stretch>
            <a:fillRect/>
          </a:stretch>
        </p:blipFill>
        <p:spPr>
          <a:xfrm>
            <a:off x="46932" y="446808"/>
            <a:ext cx="865844" cy="865844"/>
          </a:xfrm>
          <a:prstGeom prst="rect">
            <a:avLst/>
          </a:prstGeom>
        </p:spPr>
      </p:pic>
      <p:sp>
        <p:nvSpPr>
          <p:cNvPr id="5" name="Slide Number Placeholder 4"/>
          <p:cNvSpPr>
            <a:spLocks noGrp="1"/>
          </p:cNvSpPr>
          <p:nvPr>
            <p:ph type="sldNum" sz="quarter" idx="12"/>
          </p:nvPr>
        </p:nvSpPr>
        <p:spPr/>
        <p:txBody>
          <a:bodyPr/>
          <a:lstStyle/>
          <a:p>
            <a:fld id="{200B2350-5261-4F5C-9DF5-EF0D264FC8D2}" type="slidenum">
              <a:rPr lang="en-US" smtClean="0"/>
              <a:pPr/>
              <a:t>21</a:t>
            </a:fld>
            <a:endParaRPr lang="en-US" dirty="0"/>
          </a:p>
        </p:txBody>
      </p:sp>
    </p:spTree>
    <p:extLst>
      <p:ext uri="{BB962C8B-B14F-4D97-AF65-F5344CB8AC3E}">
        <p14:creationId xmlns:p14="http://schemas.microsoft.com/office/powerpoint/2010/main" val="36639816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restart="whenNotActive" fill="hold" evtFilter="cancelBubble" nodeType="interactiveSeq">
                <p:stCondLst>
                  <p:cond evt="onClick" delay="0">
                    <p:tgtEl>
                      <p:spTgt spid="3"/>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3"/>
                                        </p:tgtEl>
                                      </p:cBhvr>
                                    </p:cmd>
                                  </p:childTnLst>
                                </p:cTn>
                              </p:par>
                            </p:childTnLst>
                          </p:cTn>
                        </p:par>
                      </p:childTnLst>
                    </p:cTn>
                  </p:par>
                </p:childTnLst>
              </p:cTn>
              <p:nextCondLst>
                <p:cond evt="onClick" delay="0">
                  <p:tgtEl>
                    <p:spTgt spid="3"/>
                  </p:tgtEl>
                </p:cond>
              </p:nextCondLst>
            </p:seq>
            <p:video>
              <p:cMediaNode vol="80000">
                <p:cTn id="7" fill="hold" display="0">
                  <p:stCondLst>
                    <p:cond delay="indefinite"/>
                  </p:stCondLst>
                </p:cTn>
                <p:tgtEl>
                  <p:spTgt spid="3"/>
                </p:tgtEl>
              </p:cMediaNode>
            </p:video>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991600" cy="1097280"/>
          </a:xfrm>
        </p:spPr>
        <p:txBody>
          <a:bodyPr/>
          <a:lstStyle/>
          <a:p>
            <a:r>
              <a:rPr lang="en-US" dirty="0"/>
              <a:t>TRIPLE BOTTOM LINE (TBL) </a:t>
            </a:r>
            <a:r>
              <a:rPr lang="en-US" dirty="0" smtClean="0"/>
              <a:t>2.</a:t>
            </a:r>
            <a:endParaRPr lang="en-US" dirty="0"/>
          </a:p>
        </p:txBody>
      </p:sp>
      <p:sp>
        <p:nvSpPr>
          <p:cNvPr id="3" name="Content Placeholder 2"/>
          <p:cNvSpPr>
            <a:spLocks noGrp="1"/>
          </p:cNvSpPr>
          <p:nvPr>
            <p:ph idx="1"/>
          </p:nvPr>
        </p:nvSpPr>
        <p:spPr>
          <a:xfrm>
            <a:off x="113270" y="1470134"/>
            <a:ext cx="8610600" cy="3881438"/>
          </a:xfrm>
        </p:spPr>
        <p:txBody>
          <a:bodyPr/>
          <a:lstStyle/>
          <a:p>
            <a:r>
              <a:rPr lang="en-US" b="1" dirty="0" smtClean="0">
                <a:solidFill>
                  <a:srgbClr val="00B050"/>
                </a:solidFill>
              </a:rPr>
              <a:t>S </a:t>
            </a:r>
            <a:r>
              <a:rPr lang="en-US" b="1" dirty="0">
                <a:solidFill>
                  <a:srgbClr val="00B050"/>
                </a:solidFill>
              </a:rPr>
              <a:t>TBL (Sustainability-The Bottom Line)</a:t>
            </a:r>
          </a:p>
          <a:p>
            <a:pPr lvl="1"/>
            <a:r>
              <a:rPr lang="en-US" dirty="0"/>
              <a:t>Environmentalists and social justice advocates </a:t>
            </a:r>
            <a:endParaRPr lang="en-US" dirty="0" smtClean="0"/>
          </a:p>
          <a:p>
            <a:pPr lvl="1"/>
            <a:r>
              <a:rPr lang="en-US" dirty="0" smtClean="0"/>
              <a:t>Fought </a:t>
            </a:r>
            <a:r>
              <a:rPr lang="en-US" dirty="0"/>
              <a:t>to create a broader definition of </a:t>
            </a:r>
            <a:r>
              <a:rPr lang="en-US" dirty="0" smtClean="0"/>
              <a:t>bottom line</a:t>
            </a:r>
          </a:p>
          <a:p>
            <a:pPr lvl="1"/>
            <a:r>
              <a:rPr lang="en-US" dirty="0" smtClean="0"/>
              <a:t>Introducing </a:t>
            </a:r>
            <a:r>
              <a:rPr lang="en-US" dirty="0"/>
              <a:t>full cost accounting toward </a:t>
            </a:r>
            <a:r>
              <a:rPr lang="en-US" dirty="0" smtClean="0"/>
              <a:t>sustainability</a:t>
            </a:r>
          </a:p>
          <a:p>
            <a:pPr lvl="1"/>
            <a:r>
              <a:rPr lang="en-US" dirty="0" smtClean="0"/>
              <a:t>If </a:t>
            </a:r>
            <a:r>
              <a:rPr lang="en-US" dirty="0"/>
              <a:t>a corporation shows a </a:t>
            </a:r>
            <a:r>
              <a:rPr lang="en-US" dirty="0" smtClean="0"/>
              <a:t>profit</a:t>
            </a:r>
          </a:p>
          <a:p>
            <a:pPr lvl="2"/>
            <a:r>
              <a:rPr lang="en-US" dirty="0" smtClean="0"/>
              <a:t>Their </a:t>
            </a:r>
            <a:r>
              <a:rPr lang="en-US" dirty="0"/>
              <a:t>operation causes </a:t>
            </a:r>
            <a:r>
              <a:rPr lang="en-US" dirty="0" smtClean="0"/>
              <a:t>deaths, pollution</a:t>
            </a:r>
          </a:p>
          <a:p>
            <a:pPr lvl="1"/>
            <a:r>
              <a:rPr lang="en-US" dirty="0" smtClean="0"/>
              <a:t>Government spends taxpayer </a:t>
            </a:r>
            <a:r>
              <a:rPr lang="en-US" dirty="0"/>
              <a:t>money on </a:t>
            </a:r>
            <a:endParaRPr lang="en-US" dirty="0" smtClean="0"/>
          </a:p>
          <a:p>
            <a:pPr lvl="2"/>
            <a:r>
              <a:rPr lang="en-US" dirty="0" smtClean="0"/>
              <a:t>Health </a:t>
            </a:r>
            <a:r>
              <a:rPr lang="en-US" dirty="0"/>
              <a:t>care </a:t>
            </a:r>
            <a:r>
              <a:rPr lang="en-US" dirty="0" smtClean="0"/>
              <a:t>&amp; river clean-up</a:t>
            </a:r>
          </a:p>
          <a:p>
            <a:pPr lvl="2"/>
            <a:r>
              <a:rPr lang="en-US" dirty="0" smtClean="0"/>
              <a:t>Cost </a:t>
            </a:r>
            <a:r>
              <a:rPr lang="en-US" dirty="0"/>
              <a:t>benefit analysis needs to be done to recover these </a:t>
            </a:r>
            <a:r>
              <a:rPr lang="en-US" dirty="0" smtClean="0"/>
              <a:t>costs </a:t>
            </a:r>
            <a:endParaRPr lang="en-US" dirty="0"/>
          </a:p>
        </p:txBody>
      </p:sp>
      <p:sp>
        <p:nvSpPr>
          <p:cNvPr id="4" name="Rectangle 3"/>
          <p:cNvSpPr/>
          <p:nvPr/>
        </p:nvSpPr>
        <p:spPr>
          <a:xfrm>
            <a:off x="1195640" y="5837793"/>
            <a:ext cx="6096000" cy="369332"/>
          </a:xfrm>
          <a:prstGeom prst="rect">
            <a:avLst/>
          </a:prstGeom>
        </p:spPr>
        <p:txBody>
          <a:bodyPr wrap="square">
            <a:spAutoFit/>
          </a:bodyPr>
          <a:lstStyle/>
          <a:p>
            <a:r>
              <a:rPr lang="en-US" b="1" dirty="0">
                <a:solidFill>
                  <a:srgbClr val="E09900"/>
                </a:solidFill>
                <a:latin typeface="Arial" panose="020B0604020202020204" pitchFamily="34" charset="0"/>
                <a:hlinkClick r:id="rId2"/>
              </a:rPr>
              <a:t>Triple Bottom Line, Pillars of Sustainability: 1:46</a:t>
            </a:r>
            <a:endParaRPr lang="en-US" dirty="0"/>
          </a:p>
        </p:txBody>
      </p:sp>
      <p:pic>
        <p:nvPicPr>
          <p:cNvPr id="5" name="Picture 4"/>
          <p:cNvPicPr>
            <a:picLocks noChangeAspect="1"/>
          </p:cNvPicPr>
          <p:nvPr/>
        </p:nvPicPr>
        <p:blipFill>
          <a:blip r:embed="rId3"/>
          <a:stretch>
            <a:fillRect/>
          </a:stretch>
        </p:blipFill>
        <p:spPr>
          <a:xfrm>
            <a:off x="476250" y="5562600"/>
            <a:ext cx="719390" cy="725487"/>
          </a:xfrm>
          <a:prstGeom prst="rect">
            <a:avLst/>
          </a:prstGeom>
        </p:spPr>
      </p:pic>
      <p:sp>
        <p:nvSpPr>
          <p:cNvPr id="6" name="Slide Number Placeholder 5"/>
          <p:cNvSpPr>
            <a:spLocks noGrp="1"/>
          </p:cNvSpPr>
          <p:nvPr>
            <p:ph type="sldNum" sz="quarter" idx="12"/>
          </p:nvPr>
        </p:nvSpPr>
        <p:spPr/>
        <p:txBody>
          <a:bodyPr/>
          <a:lstStyle/>
          <a:p>
            <a:fld id="{200B2350-5261-4F5C-9DF5-EF0D264FC8D2}" type="slidenum">
              <a:rPr lang="en-US" smtClean="0"/>
              <a:pPr/>
              <a:t>22</a:t>
            </a:fld>
            <a:endParaRPr lang="en-US" dirty="0"/>
          </a:p>
        </p:txBody>
      </p:sp>
    </p:spTree>
    <p:extLst>
      <p:ext uri="{BB962C8B-B14F-4D97-AF65-F5344CB8AC3E}">
        <p14:creationId xmlns:p14="http://schemas.microsoft.com/office/powerpoint/2010/main" val="973116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 BOTTOM LINE (TBL) </a:t>
            </a:r>
            <a:r>
              <a:rPr lang="en-US" dirty="0" smtClean="0"/>
              <a:t>3.</a:t>
            </a:r>
            <a:endParaRPr lang="en-US" dirty="0"/>
          </a:p>
        </p:txBody>
      </p:sp>
      <p:sp>
        <p:nvSpPr>
          <p:cNvPr id="3" name="Content Placeholder 2"/>
          <p:cNvSpPr>
            <a:spLocks noGrp="1"/>
          </p:cNvSpPr>
          <p:nvPr>
            <p:ph idx="1"/>
          </p:nvPr>
        </p:nvSpPr>
        <p:spPr>
          <a:xfrm>
            <a:off x="152400" y="1447800"/>
            <a:ext cx="8991600" cy="4525963"/>
          </a:xfrm>
        </p:spPr>
        <p:txBody>
          <a:bodyPr/>
          <a:lstStyle/>
          <a:p>
            <a:r>
              <a:rPr lang="en-US" b="1" dirty="0" smtClean="0"/>
              <a:t>UNICLEI </a:t>
            </a:r>
            <a:r>
              <a:rPr lang="en-US" b="1" dirty="0"/>
              <a:t>(International Council for Local Environmental Initiatives) </a:t>
            </a:r>
            <a:endParaRPr lang="en-US" b="1" dirty="0" smtClean="0"/>
          </a:p>
          <a:p>
            <a:pPr lvl="1"/>
            <a:r>
              <a:rPr lang="en-US" dirty="0" smtClean="0"/>
              <a:t>TBL </a:t>
            </a:r>
            <a:r>
              <a:rPr lang="en-US" dirty="0"/>
              <a:t>standard for urban and community </a:t>
            </a:r>
            <a:r>
              <a:rPr lang="en-US" dirty="0" smtClean="0"/>
              <a:t>accounting</a:t>
            </a:r>
          </a:p>
          <a:p>
            <a:pPr lvl="1"/>
            <a:r>
              <a:rPr lang="en-US" dirty="0" smtClean="0"/>
              <a:t>Dominant </a:t>
            </a:r>
            <a:r>
              <a:rPr lang="en-US" dirty="0"/>
              <a:t>approach to public sector full cost </a:t>
            </a:r>
            <a:r>
              <a:rPr lang="en-US" dirty="0" smtClean="0"/>
              <a:t>accounting</a:t>
            </a:r>
          </a:p>
          <a:p>
            <a:pPr lvl="1"/>
            <a:r>
              <a:rPr lang="en-US" dirty="0" smtClean="0"/>
              <a:t>S-TBL </a:t>
            </a:r>
            <a:r>
              <a:rPr lang="en-US" dirty="0"/>
              <a:t>added two more bottom lines: </a:t>
            </a:r>
          </a:p>
          <a:p>
            <a:pPr lvl="2"/>
            <a:r>
              <a:rPr lang="en-US" dirty="0"/>
              <a:t>1</a:t>
            </a:r>
            <a:r>
              <a:rPr lang="en-US" dirty="0" smtClean="0"/>
              <a:t>. Social </a:t>
            </a:r>
            <a:r>
              <a:rPr lang="en-US" dirty="0"/>
              <a:t>concerns</a:t>
            </a:r>
          </a:p>
          <a:p>
            <a:pPr lvl="2"/>
            <a:r>
              <a:rPr lang="en-US" dirty="0" smtClean="0"/>
              <a:t>2. Environmental </a:t>
            </a:r>
            <a:r>
              <a:rPr lang="en-US" dirty="0"/>
              <a:t>(ecological) </a:t>
            </a:r>
            <a:r>
              <a:rPr lang="en-US" dirty="0" smtClean="0"/>
              <a:t>concerns</a:t>
            </a:r>
          </a:p>
          <a:p>
            <a:pPr lvl="2"/>
            <a:r>
              <a:rPr lang="en-US" dirty="0" smtClean="0"/>
              <a:t>UN </a:t>
            </a:r>
            <a:r>
              <a:rPr lang="en-US" dirty="0"/>
              <a:t>standards apply to natural capital and human capital measurement to assist in measurements required by </a:t>
            </a:r>
            <a:r>
              <a:rPr lang="en-US" dirty="0" smtClean="0"/>
              <a:t>TBL</a:t>
            </a:r>
          </a:p>
          <a:p>
            <a:pPr lvl="2"/>
            <a:r>
              <a:rPr lang="en-US" dirty="0" smtClean="0"/>
              <a:t>EcoBudget</a:t>
            </a:r>
            <a:r>
              <a:rPr lang="en-US" dirty="0"/>
              <a:t>® standard for reporting ecological </a:t>
            </a:r>
            <a:r>
              <a:rPr lang="en-US" dirty="0" smtClean="0"/>
              <a:t>footprint</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23</a:t>
            </a:fld>
            <a:endParaRPr lang="en-US" dirty="0"/>
          </a:p>
        </p:txBody>
      </p:sp>
    </p:spTree>
    <p:extLst>
      <p:ext uri="{BB962C8B-B14F-4D97-AF65-F5344CB8AC3E}">
        <p14:creationId xmlns:p14="http://schemas.microsoft.com/office/powerpoint/2010/main" val="27536007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 BOTTOM LINE (TBL) </a:t>
            </a:r>
            <a:r>
              <a:rPr lang="en-US" dirty="0" smtClean="0"/>
              <a:t>4.</a:t>
            </a:r>
            <a:endParaRPr lang="en-US" dirty="0"/>
          </a:p>
        </p:txBody>
      </p:sp>
      <p:sp>
        <p:nvSpPr>
          <p:cNvPr id="3" name="Content Placeholder 2"/>
          <p:cNvSpPr>
            <a:spLocks noGrp="1"/>
          </p:cNvSpPr>
          <p:nvPr>
            <p:ph idx="1"/>
          </p:nvPr>
        </p:nvSpPr>
        <p:spPr>
          <a:xfrm>
            <a:off x="114300" y="1524000"/>
            <a:ext cx="8915400" cy="4525963"/>
          </a:xfrm>
        </p:spPr>
        <p:txBody>
          <a:bodyPr/>
          <a:lstStyle/>
          <a:p>
            <a:r>
              <a:rPr lang="en-US" b="1" dirty="0" smtClean="0">
                <a:solidFill>
                  <a:srgbClr val="00B050"/>
                </a:solidFill>
              </a:rPr>
              <a:t>EcoBudget</a:t>
            </a:r>
            <a:r>
              <a:rPr lang="en-US" b="1" dirty="0">
                <a:solidFill>
                  <a:srgbClr val="00B050"/>
                </a:solidFill>
              </a:rPr>
              <a:t>®</a:t>
            </a:r>
          </a:p>
          <a:p>
            <a:pPr lvl="1"/>
            <a:r>
              <a:rPr lang="en-US" dirty="0" smtClean="0"/>
              <a:t>Implement </a:t>
            </a:r>
            <a:r>
              <a:rPr lang="en-US" dirty="0"/>
              <a:t>municipal environmental budgeting worldwide.  </a:t>
            </a:r>
            <a:endParaRPr lang="en-US" dirty="0" smtClean="0"/>
          </a:p>
          <a:p>
            <a:pPr lvl="2"/>
            <a:r>
              <a:rPr lang="en-US" dirty="0" smtClean="0"/>
              <a:t>EcoBudget</a:t>
            </a:r>
            <a:r>
              <a:rPr lang="en-US" dirty="0"/>
              <a:t>® works along </a:t>
            </a:r>
            <a:r>
              <a:rPr lang="en-US" dirty="0" smtClean="0"/>
              <a:t>lines </a:t>
            </a:r>
            <a:r>
              <a:rPr lang="en-US" dirty="0"/>
              <a:t>of local financial budgeting, </a:t>
            </a:r>
            <a:endParaRPr lang="en-US" dirty="0" smtClean="0"/>
          </a:p>
          <a:p>
            <a:pPr lvl="2"/>
            <a:r>
              <a:rPr lang="en-US" dirty="0" smtClean="0"/>
              <a:t>Budget </a:t>
            </a:r>
            <a:r>
              <a:rPr lang="en-US" dirty="0"/>
              <a:t>approved by </a:t>
            </a:r>
            <a:r>
              <a:rPr lang="en-US" dirty="0" smtClean="0"/>
              <a:t>political </a:t>
            </a:r>
            <a:r>
              <a:rPr lang="en-US" dirty="0"/>
              <a:t>decision-making </a:t>
            </a:r>
            <a:r>
              <a:rPr lang="en-US" dirty="0" smtClean="0"/>
              <a:t>body</a:t>
            </a:r>
          </a:p>
          <a:p>
            <a:pPr lvl="2"/>
            <a:r>
              <a:rPr lang="en-US" dirty="0" smtClean="0"/>
              <a:t>Includes </a:t>
            </a:r>
            <a:r>
              <a:rPr lang="en-US" dirty="0"/>
              <a:t>a periodic and systematic process of creating a budget </a:t>
            </a:r>
            <a:endParaRPr lang="en-US" dirty="0" smtClean="0"/>
          </a:p>
          <a:p>
            <a:pPr lvl="3"/>
            <a:r>
              <a:rPr lang="en-US" dirty="0" smtClean="0"/>
              <a:t>For </a:t>
            </a:r>
            <a:r>
              <a:rPr lang="en-US" dirty="0"/>
              <a:t>natural resources and environmental </a:t>
            </a:r>
            <a:r>
              <a:rPr lang="en-US" dirty="0" smtClean="0"/>
              <a:t>quality</a:t>
            </a:r>
          </a:p>
          <a:p>
            <a:pPr lvl="3"/>
            <a:r>
              <a:rPr lang="en-US" dirty="0" smtClean="0"/>
              <a:t>Approved </a:t>
            </a:r>
            <a:r>
              <a:rPr lang="en-US" dirty="0"/>
              <a:t>by the authorizing council </a:t>
            </a:r>
            <a:endParaRPr lang="en-US" dirty="0" smtClean="0"/>
          </a:p>
          <a:p>
            <a:pPr lvl="3"/>
            <a:r>
              <a:rPr lang="en-US" dirty="0"/>
              <a:t>R</a:t>
            </a:r>
            <a:r>
              <a:rPr lang="en-US" dirty="0" smtClean="0"/>
              <a:t>esults </a:t>
            </a:r>
            <a:r>
              <a:rPr lang="en-US" dirty="0"/>
              <a:t>are fed back to political decision </a:t>
            </a:r>
            <a:r>
              <a:rPr lang="en-US" dirty="0" smtClean="0"/>
              <a:t>makers</a:t>
            </a:r>
          </a:p>
          <a:p>
            <a:pPr lvl="3"/>
            <a:r>
              <a:rPr lang="en-US" dirty="0"/>
              <a:t>I</a:t>
            </a:r>
            <a:r>
              <a:rPr lang="en-US" dirty="0" smtClean="0"/>
              <a:t>ndicators </a:t>
            </a:r>
            <a:r>
              <a:rPr lang="en-US" dirty="0"/>
              <a:t>informs </a:t>
            </a:r>
            <a:r>
              <a:rPr lang="en-US" dirty="0" smtClean="0"/>
              <a:t>elected </a:t>
            </a:r>
            <a:r>
              <a:rPr lang="en-US" dirty="0"/>
              <a:t>officials of how their </a:t>
            </a:r>
            <a:r>
              <a:rPr lang="en-US" dirty="0" smtClean="0"/>
              <a:t>decisions</a:t>
            </a:r>
          </a:p>
          <a:p>
            <a:pPr lvl="3"/>
            <a:r>
              <a:rPr lang="en-US" dirty="0" smtClean="0"/>
              <a:t>Impact natural </a:t>
            </a:r>
            <a:r>
              <a:rPr lang="en-US" dirty="0"/>
              <a:t>resources capital.</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24</a:t>
            </a:fld>
            <a:endParaRPr lang="en-US" dirty="0"/>
          </a:p>
        </p:txBody>
      </p:sp>
    </p:spTree>
    <p:extLst>
      <p:ext uri="{BB962C8B-B14F-4D97-AF65-F5344CB8AC3E}">
        <p14:creationId xmlns:p14="http://schemas.microsoft.com/office/powerpoint/2010/main" val="243414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 BOTTOM LINE (TBL) </a:t>
            </a:r>
            <a:r>
              <a:rPr lang="en-US" dirty="0" smtClean="0"/>
              <a:t>5.</a:t>
            </a:r>
            <a:endParaRPr lang="en-US" dirty="0"/>
          </a:p>
        </p:txBody>
      </p:sp>
      <p:sp>
        <p:nvSpPr>
          <p:cNvPr id="3" name="Content Placeholder 2"/>
          <p:cNvSpPr>
            <a:spLocks noGrp="1"/>
          </p:cNvSpPr>
          <p:nvPr>
            <p:ph idx="1"/>
          </p:nvPr>
        </p:nvSpPr>
        <p:spPr>
          <a:xfrm>
            <a:off x="228600" y="1447800"/>
            <a:ext cx="8839200" cy="4953000"/>
          </a:xfrm>
        </p:spPr>
        <p:txBody>
          <a:bodyPr/>
          <a:lstStyle/>
          <a:p>
            <a:r>
              <a:rPr lang="en-US" b="1" dirty="0">
                <a:solidFill>
                  <a:srgbClr val="00B050"/>
                </a:solidFill>
              </a:rPr>
              <a:t>S-TBL Development </a:t>
            </a:r>
          </a:p>
          <a:p>
            <a:pPr lvl="1"/>
            <a:r>
              <a:rPr lang="en-US" dirty="0" smtClean="0"/>
              <a:t>Defined </a:t>
            </a:r>
            <a:r>
              <a:rPr lang="en-US" dirty="0"/>
              <a:t>by </a:t>
            </a:r>
            <a:r>
              <a:rPr lang="en-US" b="1" u="sng" dirty="0" smtClean="0">
                <a:solidFill>
                  <a:srgbClr val="00B050"/>
                </a:solidFill>
              </a:rPr>
              <a:t>Brundtland</a:t>
            </a:r>
            <a:r>
              <a:rPr lang="en-US" dirty="0" smtClean="0">
                <a:solidFill>
                  <a:srgbClr val="00B050"/>
                </a:solidFill>
              </a:rPr>
              <a:t> </a:t>
            </a:r>
            <a:r>
              <a:rPr lang="en-US" dirty="0" smtClean="0"/>
              <a:t>Commission</a:t>
            </a:r>
          </a:p>
          <a:p>
            <a:pPr lvl="2"/>
            <a:r>
              <a:rPr lang="en-US" dirty="0" smtClean="0"/>
              <a:t>S-TBL </a:t>
            </a:r>
            <a:r>
              <a:rPr lang="en-US" dirty="0"/>
              <a:t>(Sustainability Triple Bottom Line</a:t>
            </a:r>
            <a:r>
              <a:rPr lang="en-US" dirty="0" smtClean="0"/>
              <a:t>)</a:t>
            </a:r>
          </a:p>
          <a:p>
            <a:pPr lvl="3"/>
            <a:r>
              <a:rPr lang="en-US" sz="2000" dirty="0" smtClean="0"/>
              <a:t>Expands traditional </a:t>
            </a:r>
            <a:r>
              <a:rPr lang="en-US" sz="2000" dirty="0"/>
              <a:t>reporting framework </a:t>
            </a:r>
            <a:endParaRPr lang="en-US" sz="2000" dirty="0" smtClean="0"/>
          </a:p>
          <a:p>
            <a:pPr lvl="3"/>
            <a:r>
              <a:rPr lang="en-US" sz="2000" dirty="0" smtClean="0"/>
              <a:t>Takes </a:t>
            </a:r>
            <a:r>
              <a:rPr lang="en-US" sz="2000" dirty="0"/>
              <a:t>into account social </a:t>
            </a:r>
            <a:r>
              <a:rPr lang="en-US" sz="2000" dirty="0" smtClean="0"/>
              <a:t>&amp; environmental performance</a:t>
            </a:r>
          </a:p>
          <a:p>
            <a:pPr lvl="3"/>
            <a:r>
              <a:rPr lang="en-US" sz="2000" dirty="0" smtClean="0"/>
              <a:t>Show commitment </a:t>
            </a:r>
            <a:r>
              <a:rPr lang="en-US" sz="2000" dirty="0"/>
              <a:t>to </a:t>
            </a:r>
            <a:r>
              <a:rPr lang="en-US" sz="2000" dirty="0" smtClean="0"/>
              <a:t>CSR (</a:t>
            </a:r>
            <a:r>
              <a:rPr lang="en-US" sz="1600" dirty="0"/>
              <a:t>Corporate Social Responsibility</a:t>
            </a:r>
            <a:r>
              <a:rPr lang="en-US" sz="2000" dirty="0" smtClean="0"/>
              <a:t>) using:</a:t>
            </a:r>
            <a:endParaRPr lang="en-US" sz="2000" dirty="0"/>
          </a:p>
          <a:p>
            <a:pPr lvl="4"/>
            <a:r>
              <a:rPr lang="en-US" sz="2000" dirty="0" smtClean="0"/>
              <a:t>Top-level </a:t>
            </a:r>
            <a:r>
              <a:rPr lang="en-US" sz="2000" dirty="0"/>
              <a:t>involvement (CEO)</a:t>
            </a:r>
          </a:p>
          <a:p>
            <a:pPr lvl="4"/>
            <a:r>
              <a:rPr lang="en-US" sz="2000" dirty="0" smtClean="0"/>
              <a:t>Policy </a:t>
            </a:r>
            <a:r>
              <a:rPr lang="en-US" sz="2000" dirty="0"/>
              <a:t>Investments</a:t>
            </a:r>
          </a:p>
          <a:p>
            <a:pPr lvl="4"/>
            <a:r>
              <a:rPr lang="en-US" sz="2000" dirty="0" smtClean="0"/>
              <a:t>Programs</a:t>
            </a:r>
            <a:endParaRPr lang="en-US" sz="2000" dirty="0"/>
          </a:p>
          <a:p>
            <a:pPr lvl="4"/>
            <a:r>
              <a:rPr lang="en-US" sz="2000" dirty="0" smtClean="0"/>
              <a:t>Signatories </a:t>
            </a:r>
            <a:r>
              <a:rPr lang="en-US" sz="2000" dirty="0"/>
              <a:t>to voluntary standards</a:t>
            </a:r>
          </a:p>
          <a:p>
            <a:pPr lvl="4"/>
            <a:r>
              <a:rPr lang="en-US" sz="2000" dirty="0" smtClean="0"/>
              <a:t>Principles </a:t>
            </a:r>
            <a:r>
              <a:rPr lang="en-US" sz="2000" dirty="0"/>
              <a:t>(UN Global Compact-Ceres Principles)</a:t>
            </a:r>
          </a:p>
          <a:p>
            <a:pPr lvl="4"/>
            <a:r>
              <a:rPr lang="en-US" sz="2000" dirty="0" smtClean="0"/>
              <a:t>Reporting </a:t>
            </a:r>
            <a:r>
              <a:rPr lang="en-US" sz="2000" dirty="0"/>
              <a:t>(Global Reporting Initiative)</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25</a:t>
            </a:fld>
            <a:endParaRPr lang="en-US" dirty="0"/>
          </a:p>
        </p:txBody>
      </p:sp>
    </p:spTree>
    <p:extLst>
      <p:ext uri="{BB962C8B-B14F-4D97-AF65-F5344CB8AC3E}">
        <p14:creationId xmlns:p14="http://schemas.microsoft.com/office/powerpoint/2010/main" val="20404299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TRIPLE BOTTOM LINE (TBL) </a:t>
            </a:r>
            <a:r>
              <a:rPr lang="en-US" dirty="0" smtClean="0"/>
              <a:t>6.</a:t>
            </a:r>
            <a:endParaRPr lang="en-US" dirty="0"/>
          </a:p>
        </p:txBody>
      </p:sp>
      <p:sp>
        <p:nvSpPr>
          <p:cNvPr id="3" name="Content Placeholder 2"/>
          <p:cNvSpPr>
            <a:spLocks noGrp="1"/>
          </p:cNvSpPr>
          <p:nvPr>
            <p:ph idx="1"/>
          </p:nvPr>
        </p:nvSpPr>
        <p:spPr>
          <a:xfrm>
            <a:off x="76201" y="1447800"/>
            <a:ext cx="4190999" cy="4724400"/>
          </a:xfrm>
        </p:spPr>
        <p:txBody>
          <a:bodyPr/>
          <a:lstStyle/>
          <a:p>
            <a:r>
              <a:rPr lang="en-US" b="1" dirty="0" smtClean="0"/>
              <a:t>Stakeholders</a:t>
            </a:r>
          </a:p>
          <a:p>
            <a:pPr lvl="1"/>
            <a:r>
              <a:rPr lang="en-US" dirty="0" smtClean="0"/>
              <a:t>Directly/Indirectly affected by organization</a:t>
            </a:r>
          </a:p>
          <a:p>
            <a:pPr lvl="2"/>
            <a:r>
              <a:rPr lang="en-US" dirty="0" smtClean="0"/>
              <a:t>Businesses should coordinate stakeholder interests</a:t>
            </a:r>
          </a:p>
          <a:p>
            <a:pPr lvl="2"/>
            <a:r>
              <a:rPr lang="en-US" dirty="0" smtClean="0"/>
              <a:t>Instead </a:t>
            </a:r>
            <a:r>
              <a:rPr lang="en-US" dirty="0"/>
              <a:t>of maximizing shareholder </a:t>
            </a:r>
            <a:r>
              <a:rPr lang="en-US" dirty="0" smtClean="0"/>
              <a:t>profit</a:t>
            </a:r>
          </a:p>
          <a:p>
            <a:pPr lvl="2"/>
            <a:r>
              <a:rPr lang="en-US" dirty="0" smtClean="0"/>
              <a:t>Growing </a:t>
            </a:r>
            <a:r>
              <a:rPr lang="en-US" dirty="0"/>
              <a:t>number of financial institutions </a:t>
            </a:r>
            <a:r>
              <a:rPr lang="en-US" dirty="0" smtClean="0"/>
              <a:t>incorporating TBL </a:t>
            </a:r>
            <a:endParaRPr lang="en-US" dirty="0"/>
          </a:p>
        </p:txBody>
      </p:sp>
      <p:pic>
        <p:nvPicPr>
          <p:cNvPr id="4" name="Picture 3"/>
          <p:cNvPicPr>
            <a:picLocks noChangeAspect="1"/>
          </p:cNvPicPr>
          <p:nvPr/>
        </p:nvPicPr>
        <p:blipFill>
          <a:blip r:embed="rId2"/>
          <a:stretch>
            <a:fillRect/>
          </a:stretch>
        </p:blipFill>
        <p:spPr>
          <a:xfrm>
            <a:off x="4142641" y="1381125"/>
            <a:ext cx="5001359" cy="3074465"/>
          </a:xfrm>
          <a:prstGeom prst="rect">
            <a:avLst/>
          </a:prstGeom>
        </p:spPr>
      </p:pic>
      <p:sp>
        <p:nvSpPr>
          <p:cNvPr id="5" name="Rectangle 4"/>
          <p:cNvSpPr/>
          <p:nvPr/>
        </p:nvSpPr>
        <p:spPr>
          <a:xfrm>
            <a:off x="5181600" y="4749300"/>
            <a:ext cx="2698817" cy="369332"/>
          </a:xfrm>
          <a:prstGeom prst="rect">
            <a:avLst/>
          </a:prstGeom>
        </p:spPr>
        <p:txBody>
          <a:bodyPr wrap="none">
            <a:spAutoFit/>
          </a:bodyPr>
          <a:lstStyle/>
          <a:p>
            <a:pPr algn="ctr">
              <a:spcAft>
                <a:spcPts val="600"/>
              </a:spcAft>
            </a:pPr>
            <a:r>
              <a:rPr lang="en-US" b="1"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Figure </a:t>
            </a:r>
            <a:r>
              <a:rPr lang="en-US" b="1" dirty="0" smtClean="0">
                <a:solidFill>
                  <a:srgbClr val="0000FF"/>
                </a:solidFill>
                <a:latin typeface="Cambria" panose="02040503050406030204" pitchFamily="18" charset="0"/>
                <a:ea typeface="Times New Roman" panose="02020603050405020304" pitchFamily="18" charset="0"/>
                <a:cs typeface="Times New Roman" panose="02020603050405020304" pitchFamily="18" charset="0"/>
              </a:rPr>
              <a:t>2-4 </a:t>
            </a:r>
            <a:r>
              <a:rPr lang="en-US" b="1"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stakeholders</a:t>
            </a:r>
            <a:endParaRPr lang="en-US" b="1"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pPr/>
              <a:t>26</a:t>
            </a:fld>
            <a:endParaRPr lang="en-US" dirty="0"/>
          </a:p>
        </p:txBody>
      </p:sp>
    </p:spTree>
    <p:extLst>
      <p:ext uri="{BB962C8B-B14F-4D97-AF65-F5344CB8AC3E}">
        <p14:creationId xmlns:p14="http://schemas.microsoft.com/office/powerpoint/2010/main" val="25355941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2: </a:t>
            </a:r>
            <a:r>
              <a:rPr lang="en-US" sz="4000" dirty="0" smtClean="0">
                <a:solidFill>
                  <a:srgbClr val="F8F9D3"/>
                </a:solidFill>
              </a:rPr>
              <a:t>?</a:t>
            </a:r>
            <a:endParaRPr lang="en-US" dirty="0">
              <a:solidFill>
                <a:srgbClr val="F8F9D3"/>
              </a:solidFill>
            </a:endParaRPr>
          </a:p>
        </p:txBody>
      </p:sp>
      <p:sp>
        <p:nvSpPr>
          <p:cNvPr id="3" name="Rectangle 2"/>
          <p:cNvSpPr/>
          <p:nvPr/>
        </p:nvSpPr>
        <p:spPr>
          <a:xfrm>
            <a:off x="228600" y="1600200"/>
            <a:ext cx="8229600" cy="2677656"/>
          </a:xfrm>
          <a:prstGeom prst="rect">
            <a:avLst/>
          </a:prstGeom>
        </p:spPr>
        <p:txBody>
          <a:bodyPr wrap="square">
            <a:spAutoFit/>
          </a:bodyPr>
          <a:lstStyle/>
          <a:p>
            <a:r>
              <a:rPr lang="en-US" sz="2400" dirty="0" smtClean="0"/>
              <a:t>What </a:t>
            </a:r>
            <a:r>
              <a:rPr lang="en-US" sz="2400" dirty="0"/>
              <a:t>term applies to anyone who is influenced, either directly or indirectly, by the actions of the company or organization?</a:t>
            </a:r>
          </a:p>
          <a:p>
            <a:r>
              <a:rPr lang="en-US" sz="2400" dirty="0"/>
              <a:t>a.	Shareholder</a:t>
            </a:r>
          </a:p>
          <a:p>
            <a:r>
              <a:rPr lang="en-US" sz="2400" dirty="0"/>
              <a:t>b.	</a:t>
            </a:r>
            <a:r>
              <a:rPr lang="en-US" sz="2400" dirty="0" smtClean="0"/>
              <a:t>Stakeholder</a:t>
            </a:r>
            <a:endParaRPr lang="en-US" sz="2400" dirty="0"/>
          </a:p>
          <a:p>
            <a:r>
              <a:rPr lang="en-US" sz="2400" dirty="0"/>
              <a:t>c.	Consumer</a:t>
            </a:r>
          </a:p>
          <a:p>
            <a:r>
              <a:rPr lang="en-US" sz="2400" dirty="0"/>
              <a:t>d.	Worker</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27</a:t>
            </a:fld>
            <a:endParaRPr lang="en-US" dirty="0"/>
          </a:p>
        </p:txBody>
      </p:sp>
    </p:spTree>
    <p:extLst>
      <p:ext uri="{BB962C8B-B14F-4D97-AF65-F5344CB8AC3E}">
        <p14:creationId xmlns:p14="http://schemas.microsoft.com/office/powerpoint/2010/main" val="22918412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2:</a:t>
            </a:r>
            <a:endParaRPr lang="en-US" sz="3200" dirty="0">
              <a:solidFill>
                <a:srgbClr val="F8F9D3"/>
              </a:solidFill>
            </a:endParaRPr>
          </a:p>
        </p:txBody>
      </p:sp>
      <p:sp>
        <p:nvSpPr>
          <p:cNvPr id="3" name="Rectangle 2"/>
          <p:cNvSpPr/>
          <p:nvPr/>
        </p:nvSpPr>
        <p:spPr>
          <a:xfrm>
            <a:off x="609600" y="1752600"/>
            <a:ext cx="4330032" cy="707886"/>
          </a:xfrm>
          <a:prstGeom prst="rect">
            <a:avLst/>
          </a:prstGeom>
        </p:spPr>
        <p:txBody>
          <a:bodyPr wrap="none">
            <a:spAutoFit/>
          </a:bodyPr>
          <a:lstStyle/>
          <a:p>
            <a:r>
              <a:rPr lang="en-US" sz="4000" dirty="0"/>
              <a:t>	Stakeholder X</a:t>
            </a:r>
          </a:p>
        </p:txBody>
      </p:sp>
      <p:sp>
        <p:nvSpPr>
          <p:cNvPr id="4" name="Slide Number Placeholder 3"/>
          <p:cNvSpPr>
            <a:spLocks noGrp="1"/>
          </p:cNvSpPr>
          <p:nvPr>
            <p:ph type="sldNum" sz="quarter" idx="12"/>
          </p:nvPr>
        </p:nvSpPr>
        <p:spPr/>
        <p:txBody>
          <a:bodyPr/>
          <a:lstStyle/>
          <a:p>
            <a:fld id="{200B2350-5261-4F5C-9DF5-EF0D264FC8D2}" type="slidenum">
              <a:rPr lang="en-US" smtClean="0"/>
              <a:pPr/>
              <a:t>28</a:t>
            </a:fld>
            <a:endParaRPr lang="en-US" dirty="0"/>
          </a:p>
        </p:txBody>
      </p:sp>
    </p:spTree>
    <p:extLst>
      <p:ext uri="{BB962C8B-B14F-4D97-AF65-F5344CB8AC3E}">
        <p14:creationId xmlns:p14="http://schemas.microsoft.com/office/powerpoint/2010/main" val="9120595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1.</a:t>
            </a:r>
            <a:endParaRPr lang="en-US" sz="3600" dirty="0"/>
          </a:p>
        </p:txBody>
      </p:sp>
      <p:sp>
        <p:nvSpPr>
          <p:cNvPr id="5" name="TextBox 4"/>
          <p:cNvSpPr txBox="1"/>
          <p:nvPr/>
        </p:nvSpPr>
        <p:spPr>
          <a:xfrm>
            <a:off x="152400" y="1599456"/>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4" name="Rectangle 3"/>
          <p:cNvSpPr/>
          <p:nvPr/>
        </p:nvSpPr>
        <p:spPr>
          <a:xfrm>
            <a:off x="3943350" y="1677927"/>
            <a:ext cx="5082353" cy="400110"/>
          </a:xfrm>
          <a:prstGeom prst="rect">
            <a:avLst/>
          </a:prstGeom>
        </p:spPr>
        <p:txBody>
          <a:bodyPr wrap="none">
            <a:spAutoFit/>
          </a:bodyPr>
          <a:lstStyle/>
          <a:p>
            <a:r>
              <a:rPr lang="en-US" sz="2000" b="1" dirty="0">
                <a:solidFill>
                  <a:srgbClr val="00B050"/>
                </a:solidFill>
                <a:latin typeface="Arial" panose="020B0604020202020204" pitchFamily="34" charset="0"/>
              </a:rPr>
              <a:t>Triple Bottom Line Versus Sustainability</a:t>
            </a:r>
            <a:endParaRPr lang="en-US" sz="2000" dirty="0">
              <a:solidFill>
                <a:srgbClr val="00B050"/>
              </a:solidFill>
            </a:endParaRPr>
          </a:p>
        </p:txBody>
      </p:sp>
      <p:sp>
        <p:nvSpPr>
          <p:cNvPr id="3" name="Slide Number Placeholder 2"/>
          <p:cNvSpPr>
            <a:spLocks noGrp="1"/>
          </p:cNvSpPr>
          <p:nvPr>
            <p:ph type="sldNum" sz="quarter" idx="12"/>
          </p:nvPr>
        </p:nvSpPr>
        <p:spPr/>
        <p:txBody>
          <a:bodyPr/>
          <a:lstStyle/>
          <a:p>
            <a:fld id="{200B2350-5261-4F5C-9DF5-EF0D264FC8D2}" type="slidenum">
              <a:rPr lang="en-US" smtClean="0"/>
              <a:pPr/>
              <a:t>29</a:t>
            </a:fld>
            <a:endParaRPr lang="en-US" dirty="0"/>
          </a:p>
        </p:txBody>
      </p:sp>
    </p:spTree>
    <p:extLst>
      <p:ext uri="{BB962C8B-B14F-4D97-AF65-F5344CB8AC3E}">
        <p14:creationId xmlns:p14="http://schemas.microsoft.com/office/powerpoint/2010/main" val="54316172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 </a:t>
            </a:r>
            <a:r>
              <a:rPr lang="en-US" sz="3600" dirty="0" smtClean="0"/>
              <a:t>INTRODUCTION 1.</a:t>
            </a:r>
            <a:endParaRPr lang="en-US" sz="3600" dirty="0"/>
          </a:p>
        </p:txBody>
      </p:sp>
      <p:sp>
        <p:nvSpPr>
          <p:cNvPr id="25603" name="Content Placeholder 2"/>
          <p:cNvSpPr>
            <a:spLocks noGrp="1"/>
          </p:cNvSpPr>
          <p:nvPr>
            <p:ph idx="1"/>
          </p:nvPr>
        </p:nvSpPr>
        <p:spPr>
          <a:xfrm>
            <a:off x="152400" y="1447800"/>
            <a:ext cx="8649730" cy="4525963"/>
          </a:xfrm>
        </p:spPr>
        <p:txBody>
          <a:bodyPr/>
          <a:lstStyle/>
          <a:p>
            <a:pPr>
              <a:lnSpc>
                <a:spcPct val="150000"/>
              </a:lnSpc>
            </a:pPr>
            <a:r>
              <a:rPr lang="en-US" b="1" dirty="0">
                <a:solidFill>
                  <a:srgbClr val="00B050"/>
                </a:solidFill>
              </a:rPr>
              <a:t>Sustainability </a:t>
            </a:r>
            <a:r>
              <a:rPr lang="en-US" b="1" dirty="0" smtClean="0">
                <a:solidFill>
                  <a:srgbClr val="00B050"/>
                </a:solidFill>
              </a:rPr>
              <a:t>Actions </a:t>
            </a:r>
          </a:p>
          <a:p>
            <a:pPr lvl="1">
              <a:lnSpc>
                <a:spcPct val="150000"/>
              </a:lnSpc>
            </a:pPr>
            <a:r>
              <a:rPr lang="en-US" dirty="0" smtClean="0"/>
              <a:t>Affect business bottom </a:t>
            </a:r>
            <a:r>
              <a:rPr lang="en-US" dirty="0"/>
              <a:t>line or profit. </a:t>
            </a:r>
            <a:endParaRPr lang="en-US" dirty="0" smtClean="0"/>
          </a:p>
          <a:p>
            <a:pPr lvl="1">
              <a:lnSpc>
                <a:spcPct val="150000"/>
              </a:lnSpc>
            </a:pPr>
            <a:r>
              <a:rPr lang="en-US" dirty="0" smtClean="0"/>
              <a:t>Triple Bottom Line (</a:t>
            </a:r>
            <a:r>
              <a:rPr lang="en-US" dirty="0"/>
              <a:t>TBL) </a:t>
            </a:r>
            <a:r>
              <a:rPr lang="en-US" dirty="0" smtClean="0"/>
              <a:t>accounting </a:t>
            </a:r>
            <a:r>
              <a:rPr lang="en-US" dirty="0"/>
              <a:t>framework </a:t>
            </a:r>
            <a:endParaRPr lang="en-US" dirty="0" smtClean="0"/>
          </a:p>
          <a:p>
            <a:pPr lvl="1">
              <a:lnSpc>
                <a:spcPct val="150000"/>
              </a:lnSpc>
            </a:pPr>
            <a:r>
              <a:rPr lang="en-US" dirty="0"/>
              <a:t>C</a:t>
            </a:r>
            <a:r>
              <a:rPr lang="en-US" dirty="0" smtClean="0"/>
              <a:t>ontains </a:t>
            </a:r>
            <a:r>
              <a:rPr lang="en-US" dirty="0"/>
              <a:t>social, environmental, </a:t>
            </a:r>
            <a:r>
              <a:rPr lang="en-US" dirty="0" smtClean="0"/>
              <a:t>&amp; financial </a:t>
            </a:r>
            <a:r>
              <a:rPr lang="en-US" dirty="0"/>
              <a:t>components.  </a:t>
            </a:r>
            <a:endParaRPr lang="en-US" dirty="0" smtClean="0"/>
          </a:p>
          <a:p>
            <a:pPr lvl="1">
              <a:lnSpc>
                <a:spcPct val="150000"/>
              </a:lnSpc>
            </a:pPr>
            <a:r>
              <a:rPr lang="en-US" dirty="0" smtClean="0"/>
              <a:t>TBL </a:t>
            </a:r>
            <a:r>
              <a:rPr lang="en-US" dirty="0"/>
              <a:t>framework evaluates an organization’s performance </a:t>
            </a:r>
            <a:endParaRPr lang="en-US" dirty="0" smtClean="0"/>
          </a:p>
          <a:p>
            <a:pPr lvl="1">
              <a:lnSpc>
                <a:spcPct val="150000"/>
              </a:lnSpc>
            </a:pPr>
            <a:r>
              <a:rPr lang="en-US" dirty="0" smtClean="0"/>
              <a:t>To create </a:t>
            </a:r>
            <a:r>
              <a:rPr lang="en-US" dirty="0"/>
              <a:t>greater business </a:t>
            </a:r>
            <a:r>
              <a:rPr lang="en-US" dirty="0" smtClean="0"/>
              <a:t>value</a:t>
            </a:r>
            <a:endParaRPr lang="en-US"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3</a:t>
            </a:fld>
            <a:endParaRPr lang="en-US" dirty="0"/>
          </a:p>
        </p:txBody>
      </p:sp>
    </p:spTree>
    <p:extLst>
      <p:ext uri="{BB962C8B-B14F-4D97-AF65-F5344CB8AC3E}">
        <p14:creationId xmlns:p14="http://schemas.microsoft.com/office/powerpoint/2010/main" val="1315523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3.</a:t>
            </a:r>
            <a:endParaRPr lang="en-US" sz="3600" dirty="0"/>
          </a:p>
        </p:txBody>
      </p:sp>
      <p:sp>
        <p:nvSpPr>
          <p:cNvPr id="5" name="TextBox 4"/>
          <p:cNvSpPr txBox="1"/>
          <p:nvPr/>
        </p:nvSpPr>
        <p:spPr>
          <a:xfrm>
            <a:off x="381000" y="1676400"/>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Rectangle 2"/>
          <p:cNvSpPr/>
          <p:nvPr/>
        </p:nvSpPr>
        <p:spPr>
          <a:xfrm>
            <a:off x="4343400" y="1676400"/>
            <a:ext cx="2757486" cy="584775"/>
          </a:xfrm>
          <a:prstGeom prst="rect">
            <a:avLst/>
          </a:prstGeom>
        </p:spPr>
        <p:txBody>
          <a:bodyPr wrap="none">
            <a:spAutoFit/>
          </a:bodyPr>
          <a:lstStyle/>
          <a:p>
            <a:r>
              <a:rPr lang="en-US" sz="3200" b="1" dirty="0">
                <a:solidFill>
                  <a:srgbClr val="00B050"/>
                </a:solidFill>
                <a:latin typeface="Arial" panose="020B0604020202020204" pitchFamily="34" charset="0"/>
              </a:rPr>
              <a:t>Stakeholders</a:t>
            </a:r>
            <a:endParaRPr lang="en-US" sz="3200" dirty="0">
              <a:solidFill>
                <a:srgbClr val="00B050"/>
              </a:solidFill>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30</a:t>
            </a:fld>
            <a:endParaRPr lang="en-US" dirty="0"/>
          </a:p>
        </p:txBody>
      </p:sp>
    </p:spTree>
    <p:extLst>
      <p:ext uri="{BB962C8B-B14F-4D97-AF65-F5344CB8AC3E}">
        <p14:creationId xmlns:p14="http://schemas.microsoft.com/office/powerpoint/2010/main" val="19466347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9067800" cy="1097280"/>
          </a:xfrm>
        </p:spPr>
        <p:txBody>
          <a:bodyPr/>
          <a:lstStyle/>
          <a:p>
            <a:r>
              <a:rPr lang="en-US" sz="2000" cap="all" dirty="0" smtClean="0"/>
              <a:t>FIGURE 2-5 </a:t>
            </a:r>
            <a:r>
              <a:rPr lang="en-US" sz="2000" dirty="0" smtClean="0"/>
              <a:t>People, planet and profit describes TBL bottom line business and consists of social equity, economic, and environmental factors. People, planet and profit describes TBL business within the goal of sustainability.  It consists of social, economic, and environmental factors. </a:t>
            </a:r>
            <a:endParaRPr lang="en-US" sz="1600" dirty="0"/>
          </a:p>
        </p:txBody>
      </p:sp>
      <p:sp>
        <p:nvSpPr>
          <p:cNvPr id="6" name="Content Placeholder 2"/>
          <p:cNvSpPr txBox="1">
            <a:spLocks/>
          </p:cNvSpPr>
          <p:nvPr/>
        </p:nvSpPr>
        <p:spPr>
          <a:xfrm>
            <a:off x="76200" y="1447800"/>
            <a:ext cx="2814072" cy="4800600"/>
          </a:xfrm>
          <a:prstGeom prst="rect">
            <a:avLst/>
          </a:prstGeom>
        </p:spPr>
        <p:txBody>
          <a:bodyPr/>
          <a:lst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a:lstStyle>
          <a:p>
            <a:r>
              <a:rPr lang="en-US" sz="3200" b="1" dirty="0" smtClean="0">
                <a:solidFill>
                  <a:srgbClr val="00B050"/>
                </a:solidFill>
              </a:rPr>
              <a:t>People</a:t>
            </a:r>
          </a:p>
          <a:p>
            <a:r>
              <a:rPr lang="en-US" sz="3200" b="1" dirty="0" smtClean="0">
                <a:solidFill>
                  <a:srgbClr val="00B050"/>
                </a:solidFill>
              </a:rPr>
              <a:t>Planet</a:t>
            </a:r>
          </a:p>
          <a:p>
            <a:r>
              <a:rPr lang="en-US" sz="3200" b="1" dirty="0" smtClean="0">
                <a:solidFill>
                  <a:srgbClr val="00B050"/>
                </a:solidFill>
              </a:rPr>
              <a:t>Profit </a:t>
            </a:r>
          </a:p>
          <a:p>
            <a:pPr lvl="2"/>
            <a:endParaRPr lang="en-US" dirty="0"/>
          </a:p>
        </p:txBody>
      </p:sp>
      <p:pic>
        <p:nvPicPr>
          <p:cNvPr id="7" name="Picture 6"/>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124200" y="1371600"/>
            <a:ext cx="5509630" cy="5035722"/>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31</a:t>
            </a:fld>
            <a:endParaRPr lang="en-US" dirty="0"/>
          </a:p>
        </p:txBody>
      </p:sp>
    </p:spTree>
    <p:extLst>
      <p:ext uri="{BB962C8B-B14F-4D97-AF65-F5344CB8AC3E}">
        <p14:creationId xmlns:p14="http://schemas.microsoft.com/office/powerpoint/2010/main" val="99574120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PLANET, PROFIT (3P) SUSTAINABILITY </a:t>
            </a:r>
            <a:r>
              <a:rPr lang="en-US" dirty="0" smtClean="0"/>
              <a:t>1.</a:t>
            </a:r>
            <a:endParaRPr lang="en-US" dirty="0"/>
          </a:p>
        </p:txBody>
      </p:sp>
      <p:sp>
        <p:nvSpPr>
          <p:cNvPr id="3" name="Content Placeholder 2"/>
          <p:cNvSpPr>
            <a:spLocks noGrp="1"/>
          </p:cNvSpPr>
          <p:nvPr>
            <p:ph idx="1"/>
          </p:nvPr>
        </p:nvSpPr>
        <p:spPr>
          <a:xfrm>
            <a:off x="152400" y="1447800"/>
            <a:ext cx="9067800" cy="4525963"/>
          </a:xfrm>
        </p:spPr>
        <p:txBody>
          <a:bodyPr/>
          <a:lstStyle/>
          <a:p>
            <a:r>
              <a:rPr lang="en-US" b="1" dirty="0" smtClean="0"/>
              <a:t>People</a:t>
            </a:r>
            <a:endParaRPr lang="en-US" b="1" dirty="0"/>
          </a:p>
          <a:p>
            <a:pPr lvl="1"/>
            <a:r>
              <a:rPr lang="en-US" sz="2000" dirty="0" smtClean="0"/>
              <a:t>Refers </a:t>
            </a:r>
            <a:r>
              <a:rPr lang="en-US" sz="2000" dirty="0"/>
              <a:t>to fair and useful business practices toward labor and </a:t>
            </a:r>
            <a:r>
              <a:rPr lang="en-US" sz="2000" dirty="0" smtClean="0"/>
              <a:t>community</a:t>
            </a:r>
          </a:p>
          <a:p>
            <a:pPr lvl="2"/>
            <a:r>
              <a:rPr lang="en-US" dirty="0" smtClean="0"/>
              <a:t>Areas corporation </a:t>
            </a:r>
            <a:r>
              <a:rPr lang="en-US" dirty="0"/>
              <a:t>does business in an effort to create new </a:t>
            </a:r>
            <a:r>
              <a:rPr lang="en-US" dirty="0" smtClean="0"/>
              <a:t>jobs</a:t>
            </a:r>
          </a:p>
          <a:p>
            <a:pPr lvl="1"/>
            <a:r>
              <a:rPr lang="en-US" sz="2000" dirty="0" smtClean="0"/>
              <a:t>TBL </a:t>
            </a:r>
            <a:r>
              <a:rPr lang="en-US" sz="2000" dirty="0"/>
              <a:t>business comprehends a common social </a:t>
            </a:r>
            <a:r>
              <a:rPr lang="en-US" sz="2000" dirty="0" smtClean="0"/>
              <a:t>structure</a:t>
            </a:r>
          </a:p>
          <a:p>
            <a:pPr lvl="2"/>
            <a:r>
              <a:rPr lang="en-US" sz="1800" dirty="0" smtClean="0"/>
              <a:t>Well-being </a:t>
            </a:r>
            <a:r>
              <a:rPr lang="en-US" sz="1800" dirty="0"/>
              <a:t>of corporate, labor and stakeholder interests are interdependent.  </a:t>
            </a:r>
            <a:endParaRPr lang="en-US" sz="1800" dirty="0" smtClean="0"/>
          </a:p>
          <a:p>
            <a:pPr lvl="2"/>
            <a:r>
              <a:rPr lang="en-US" sz="1800" dirty="0" smtClean="0"/>
              <a:t>TBL </a:t>
            </a:r>
            <a:r>
              <a:rPr lang="en-US" sz="1800" dirty="0"/>
              <a:t>business would monitor all contracted companies for </a:t>
            </a:r>
            <a:endParaRPr lang="en-US" sz="1800" dirty="0" smtClean="0"/>
          </a:p>
          <a:p>
            <a:pPr lvl="3"/>
            <a:r>
              <a:rPr lang="en-US" dirty="0" smtClean="0"/>
              <a:t>Child labor exploitation</a:t>
            </a:r>
          </a:p>
          <a:p>
            <a:pPr lvl="3"/>
            <a:r>
              <a:rPr lang="en-US" dirty="0" smtClean="0"/>
              <a:t>Pay fair salaries</a:t>
            </a:r>
          </a:p>
          <a:p>
            <a:pPr lvl="3"/>
            <a:r>
              <a:rPr lang="en-US" dirty="0" smtClean="0"/>
              <a:t>Maintain safe work environment</a:t>
            </a:r>
          </a:p>
          <a:p>
            <a:pPr lvl="3"/>
            <a:r>
              <a:rPr lang="en-US" dirty="0" smtClean="0"/>
              <a:t>Offer reasonable working hours, not abuse a community</a:t>
            </a:r>
            <a:endParaRPr lang="en-US" sz="2400"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32</a:t>
            </a:fld>
            <a:endParaRPr lang="en-US" dirty="0"/>
          </a:p>
        </p:txBody>
      </p:sp>
    </p:spTree>
    <p:extLst>
      <p:ext uri="{BB962C8B-B14F-4D97-AF65-F5344CB8AC3E}">
        <p14:creationId xmlns:p14="http://schemas.microsoft.com/office/powerpoint/2010/main" val="39315549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PLANET, PROFIT (3P) SUSTAINABILITY </a:t>
            </a:r>
            <a:r>
              <a:rPr lang="en-US" dirty="0" smtClean="0"/>
              <a:t>2.</a:t>
            </a:r>
            <a:endParaRPr lang="en-US" dirty="0"/>
          </a:p>
        </p:txBody>
      </p:sp>
      <p:sp>
        <p:nvSpPr>
          <p:cNvPr id="3" name="Content Placeholder 2"/>
          <p:cNvSpPr>
            <a:spLocks noGrp="1"/>
          </p:cNvSpPr>
          <p:nvPr>
            <p:ph idx="1"/>
          </p:nvPr>
        </p:nvSpPr>
        <p:spPr>
          <a:xfrm>
            <a:off x="228600" y="1447800"/>
            <a:ext cx="8229600" cy="4525963"/>
          </a:xfrm>
        </p:spPr>
        <p:txBody>
          <a:bodyPr/>
          <a:lstStyle/>
          <a:p>
            <a:pPr>
              <a:spcBef>
                <a:spcPts val="600"/>
              </a:spcBef>
              <a:spcAft>
                <a:spcPts val="600"/>
              </a:spcAft>
            </a:pPr>
            <a:r>
              <a:rPr lang="en-US" b="1" dirty="0" smtClean="0"/>
              <a:t>Planet</a:t>
            </a:r>
            <a:endParaRPr lang="en-US" b="1" dirty="0"/>
          </a:p>
          <a:p>
            <a:pPr lvl="1">
              <a:spcAft>
                <a:spcPts val="600"/>
              </a:spcAft>
            </a:pPr>
            <a:r>
              <a:rPr lang="en-US" dirty="0" smtClean="0"/>
              <a:t>Refers </a:t>
            </a:r>
            <a:r>
              <a:rPr lang="en-US" dirty="0"/>
              <a:t>to sustainable environmental practices.  </a:t>
            </a:r>
            <a:endParaRPr lang="en-US" dirty="0" smtClean="0"/>
          </a:p>
          <a:p>
            <a:pPr lvl="2">
              <a:spcAft>
                <a:spcPts val="600"/>
              </a:spcAft>
            </a:pPr>
            <a:r>
              <a:rPr lang="en-US" dirty="0" smtClean="0"/>
              <a:t>Reduce demand </a:t>
            </a:r>
            <a:r>
              <a:rPr lang="en-US" dirty="0"/>
              <a:t>for natural resources and </a:t>
            </a:r>
            <a:r>
              <a:rPr lang="en-US" dirty="0" smtClean="0"/>
              <a:t>energy</a:t>
            </a:r>
          </a:p>
          <a:p>
            <a:pPr lvl="2">
              <a:spcAft>
                <a:spcPts val="600"/>
              </a:spcAft>
            </a:pPr>
            <a:r>
              <a:rPr lang="en-US" dirty="0" smtClean="0"/>
              <a:t>TBL model benefits natural </a:t>
            </a:r>
            <a:r>
              <a:rPr lang="en-US" dirty="0"/>
              <a:t>order or do no </a:t>
            </a:r>
            <a:r>
              <a:rPr lang="en-US" dirty="0" smtClean="0"/>
              <a:t>harm</a:t>
            </a:r>
          </a:p>
          <a:p>
            <a:pPr lvl="2">
              <a:spcAft>
                <a:spcPts val="600"/>
              </a:spcAft>
            </a:pPr>
            <a:r>
              <a:rPr lang="en-US" dirty="0" smtClean="0"/>
              <a:t>Reduce ecological </a:t>
            </a:r>
            <a:r>
              <a:rPr lang="en-US" dirty="0"/>
              <a:t>footprint by: </a:t>
            </a:r>
            <a:endParaRPr lang="en-US" dirty="0" smtClean="0"/>
          </a:p>
          <a:p>
            <a:pPr lvl="3">
              <a:spcAft>
                <a:spcPts val="600"/>
              </a:spcAft>
            </a:pPr>
            <a:r>
              <a:rPr lang="en-US" dirty="0"/>
              <a:t>M</a:t>
            </a:r>
            <a:r>
              <a:rPr lang="en-US" dirty="0" smtClean="0"/>
              <a:t>anaging </a:t>
            </a:r>
            <a:r>
              <a:rPr lang="en-US" dirty="0"/>
              <a:t>its consumption of energy and </a:t>
            </a:r>
            <a:r>
              <a:rPr lang="en-US" dirty="0" smtClean="0"/>
              <a:t>non-renewables</a:t>
            </a:r>
          </a:p>
          <a:p>
            <a:pPr lvl="3">
              <a:spcAft>
                <a:spcPts val="600"/>
              </a:spcAft>
            </a:pPr>
            <a:r>
              <a:rPr lang="en-US" dirty="0" smtClean="0"/>
              <a:t>Reducing </a:t>
            </a:r>
            <a:r>
              <a:rPr lang="en-US" dirty="0"/>
              <a:t>manufacturing </a:t>
            </a:r>
            <a:r>
              <a:rPr lang="en-US" dirty="0" smtClean="0"/>
              <a:t>waste &amp; legally </a:t>
            </a:r>
            <a:r>
              <a:rPr lang="en-US" dirty="0"/>
              <a:t>disposing of it.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33</a:t>
            </a:fld>
            <a:endParaRPr lang="en-US" dirty="0"/>
          </a:p>
        </p:txBody>
      </p:sp>
    </p:spTree>
    <p:extLst>
      <p:ext uri="{BB962C8B-B14F-4D97-AF65-F5344CB8AC3E}">
        <p14:creationId xmlns:p14="http://schemas.microsoft.com/office/powerpoint/2010/main" val="201852605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PLANET, PROFIT (3P) SUSTAINABILITY </a:t>
            </a:r>
            <a:r>
              <a:rPr lang="en-US" dirty="0" smtClean="0"/>
              <a:t>3.</a:t>
            </a:r>
            <a:endParaRPr lang="en-US" dirty="0"/>
          </a:p>
        </p:txBody>
      </p:sp>
      <p:sp>
        <p:nvSpPr>
          <p:cNvPr id="3" name="Content Placeholder 2"/>
          <p:cNvSpPr>
            <a:spLocks noGrp="1"/>
          </p:cNvSpPr>
          <p:nvPr>
            <p:ph idx="1"/>
          </p:nvPr>
        </p:nvSpPr>
        <p:spPr>
          <a:xfrm>
            <a:off x="240630" y="1447800"/>
            <a:ext cx="8903369" cy="3886200"/>
          </a:xfrm>
        </p:spPr>
        <p:txBody>
          <a:bodyPr/>
          <a:lstStyle/>
          <a:p>
            <a:pPr>
              <a:spcBef>
                <a:spcPts val="600"/>
              </a:spcBef>
              <a:spcAft>
                <a:spcPts val="600"/>
              </a:spcAft>
            </a:pPr>
            <a:r>
              <a:rPr lang="en-US" b="1" dirty="0"/>
              <a:t>Cradle to </a:t>
            </a:r>
            <a:r>
              <a:rPr lang="en-US" b="1" dirty="0" smtClean="0"/>
              <a:t>Grave </a:t>
            </a:r>
          </a:p>
          <a:p>
            <a:pPr lvl="1">
              <a:spcAft>
                <a:spcPts val="600"/>
              </a:spcAft>
            </a:pPr>
            <a:r>
              <a:rPr lang="en-US" dirty="0" smtClean="0"/>
              <a:t>Life </a:t>
            </a:r>
            <a:r>
              <a:rPr lang="en-US" dirty="0"/>
              <a:t>cycle assessment of products to </a:t>
            </a:r>
            <a:r>
              <a:rPr lang="en-US" dirty="0" smtClean="0"/>
              <a:t>determine</a:t>
            </a:r>
          </a:p>
          <a:p>
            <a:pPr lvl="2">
              <a:spcAft>
                <a:spcPts val="600"/>
              </a:spcAft>
            </a:pPr>
            <a:r>
              <a:rPr lang="en-US" dirty="0" smtClean="0"/>
              <a:t>True </a:t>
            </a:r>
            <a:r>
              <a:rPr lang="en-US" dirty="0"/>
              <a:t>environmental cost from </a:t>
            </a:r>
            <a:r>
              <a:rPr lang="en-US" dirty="0" smtClean="0"/>
              <a:t>growth &amp; harvesting </a:t>
            </a:r>
            <a:r>
              <a:rPr lang="en-US" dirty="0"/>
              <a:t>of raw materials </a:t>
            </a:r>
            <a:endParaRPr lang="en-US" dirty="0" smtClean="0"/>
          </a:p>
          <a:p>
            <a:pPr lvl="2">
              <a:spcAft>
                <a:spcPts val="600"/>
              </a:spcAft>
            </a:pPr>
            <a:r>
              <a:rPr lang="en-US" dirty="0" smtClean="0"/>
              <a:t>To manufacture, distribution, &amp; eventual </a:t>
            </a:r>
            <a:r>
              <a:rPr lang="en-US" dirty="0"/>
              <a:t>end user </a:t>
            </a:r>
            <a:r>
              <a:rPr lang="en-US" dirty="0" smtClean="0"/>
              <a:t>disposal</a:t>
            </a:r>
          </a:p>
          <a:p>
            <a:pPr lvl="2">
              <a:spcAft>
                <a:spcPts val="600"/>
              </a:spcAft>
            </a:pPr>
            <a:r>
              <a:rPr lang="en-US" dirty="0" smtClean="0"/>
              <a:t>Assesses </a:t>
            </a:r>
            <a:r>
              <a:rPr lang="en-US" dirty="0"/>
              <a:t>environmental impacts </a:t>
            </a:r>
            <a:r>
              <a:rPr lang="en-US" dirty="0" smtClean="0"/>
              <a:t>with </a:t>
            </a:r>
            <a:r>
              <a:rPr lang="en-US" dirty="0"/>
              <a:t>all </a:t>
            </a:r>
            <a:r>
              <a:rPr lang="en-US" dirty="0" smtClean="0"/>
              <a:t>stages </a:t>
            </a:r>
            <a:r>
              <a:rPr lang="en-US" dirty="0"/>
              <a:t>of a product's </a:t>
            </a:r>
            <a:r>
              <a:rPr lang="en-US" dirty="0" smtClean="0"/>
              <a:t>life</a:t>
            </a:r>
          </a:p>
          <a:p>
            <a:pPr lvl="2">
              <a:spcAft>
                <a:spcPts val="600"/>
              </a:spcAft>
            </a:pPr>
            <a:r>
              <a:rPr lang="en-US" dirty="0" smtClean="0"/>
              <a:t>From </a:t>
            </a:r>
            <a:r>
              <a:rPr lang="en-US" dirty="0"/>
              <a:t>raw material extraction through materials </a:t>
            </a:r>
            <a:r>
              <a:rPr lang="en-US" dirty="0" smtClean="0"/>
              <a:t>processing to</a:t>
            </a:r>
          </a:p>
          <a:p>
            <a:pPr lvl="3">
              <a:spcAft>
                <a:spcPts val="600"/>
              </a:spcAft>
            </a:pPr>
            <a:r>
              <a:rPr lang="en-US" dirty="0" smtClean="0"/>
              <a:t>Manufacture</a:t>
            </a:r>
            <a:r>
              <a:rPr lang="en-US" dirty="0"/>
              <a:t>, distribution, use, </a:t>
            </a:r>
            <a:r>
              <a:rPr lang="en-US" dirty="0" smtClean="0"/>
              <a:t>repair, maintenance</a:t>
            </a:r>
            <a:r>
              <a:rPr lang="en-US" dirty="0"/>
              <a:t>, </a:t>
            </a:r>
            <a:r>
              <a:rPr lang="en-US" dirty="0" smtClean="0"/>
              <a:t>&amp; recycling</a:t>
            </a:r>
            <a:endParaRPr lang="en-US" dirty="0"/>
          </a:p>
        </p:txBody>
      </p:sp>
      <p:sp>
        <p:nvSpPr>
          <p:cNvPr id="4" name="Rectangle 3"/>
          <p:cNvSpPr/>
          <p:nvPr/>
        </p:nvSpPr>
        <p:spPr>
          <a:xfrm>
            <a:off x="1195639" y="5618718"/>
            <a:ext cx="3724096" cy="369332"/>
          </a:xfrm>
          <a:prstGeom prst="rect">
            <a:avLst/>
          </a:prstGeom>
        </p:spPr>
        <p:txBody>
          <a:bodyPr wrap="none">
            <a:spAutoFit/>
          </a:bodyPr>
          <a:lstStyle/>
          <a:p>
            <a:r>
              <a:rPr lang="en-US" b="1" dirty="0">
                <a:solidFill>
                  <a:srgbClr val="E09900"/>
                </a:solidFill>
                <a:latin typeface="Arial" panose="020B0604020202020204" pitchFamily="34" charset="0"/>
                <a:hlinkClick r:id="rId2"/>
              </a:rPr>
              <a:t>Cradle to Cradle Explained: 4:33</a:t>
            </a:r>
            <a:endParaRPr lang="en-US" dirty="0"/>
          </a:p>
        </p:txBody>
      </p:sp>
      <p:pic>
        <p:nvPicPr>
          <p:cNvPr id="5" name="Picture 4"/>
          <p:cNvPicPr>
            <a:picLocks noChangeAspect="1"/>
          </p:cNvPicPr>
          <p:nvPr/>
        </p:nvPicPr>
        <p:blipFill>
          <a:blip r:embed="rId3"/>
          <a:stretch>
            <a:fillRect/>
          </a:stretch>
        </p:blipFill>
        <p:spPr>
          <a:xfrm>
            <a:off x="380999" y="5567073"/>
            <a:ext cx="814639" cy="821543"/>
          </a:xfrm>
          <a:prstGeom prst="rect">
            <a:avLst/>
          </a:prstGeom>
        </p:spPr>
      </p:pic>
      <p:sp>
        <p:nvSpPr>
          <p:cNvPr id="6" name="Rectangle 5"/>
          <p:cNvSpPr/>
          <p:nvPr/>
        </p:nvSpPr>
        <p:spPr>
          <a:xfrm>
            <a:off x="1167064" y="5988050"/>
            <a:ext cx="6833935" cy="369332"/>
          </a:xfrm>
          <a:prstGeom prst="rect">
            <a:avLst/>
          </a:prstGeom>
        </p:spPr>
        <p:txBody>
          <a:bodyPr wrap="square">
            <a:spAutoFit/>
          </a:bodyPr>
          <a:lstStyle/>
          <a:p>
            <a:r>
              <a:rPr lang="en-US" b="1" dirty="0">
                <a:solidFill>
                  <a:srgbClr val="E09900"/>
                </a:solidFill>
                <a:latin typeface="Arial" panose="020B0604020202020204" pitchFamily="34" charset="0"/>
                <a:hlinkClick r:id="rId4"/>
              </a:rPr>
              <a:t>Cradle to Grave Explained (Animated): :43</a:t>
            </a:r>
            <a:endParaRPr lang="en-US" dirty="0"/>
          </a:p>
        </p:txBody>
      </p:sp>
      <p:sp>
        <p:nvSpPr>
          <p:cNvPr id="7" name="Slide Number Placeholder 6"/>
          <p:cNvSpPr>
            <a:spLocks noGrp="1"/>
          </p:cNvSpPr>
          <p:nvPr>
            <p:ph type="sldNum" sz="quarter" idx="12"/>
          </p:nvPr>
        </p:nvSpPr>
        <p:spPr/>
        <p:txBody>
          <a:bodyPr/>
          <a:lstStyle/>
          <a:p>
            <a:fld id="{200B2350-5261-4F5C-9DF5-EF0D264FC8D2}" type="slidenum">
              <a:rPr lang="en-US" smtClean="0"/>
              <a:pPr/>
              <a:t>34</a:t>
            </a:fld>
            <a:endParaRPr lang="en-US" dirty="0"/>
          </a:p>
        </p:txBody>
      </p:sp>
    </p:spTree>
    <p:extLst>
      <p:ext uri="{BB962C8B-B14F-4D97-AF65-F5344CB8AC3E}">
        <p14:creationId xmlns:p14="http://schemas.microsoft.com/office/powerpoint/2010/main" val="35017151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PLANET, PROFIT (3P) SUSTAINABILITY </a:t>
            </a:r>
            <a:r>
              <a:rPr lang="en-US" dirty="0" smtClean="0"/>
              <a:t>4.</a:t>
            </a:r>
            <a:endParaRPr lang="en-US" dirty="0"/>
          </a:p>
        </p:txBody>
      </p:sp>
      <p:sp>
        <p:nvSpPr>
          <p:cNvPr id="3" name="Content Placeholder 2"/>
          <p:cNvSpPr>
            <a:spLocks noGrp="1"/>
          </p:cNvSpPr>
          <p:nvPr>
            <p:ph idx="1"/>
          </p:nvPr>
        </p:nvSpPr>
        <p:spPr>
          <a:xfrm>
            <a:off x="147637" y="1447800"/>
            <a:ext cx="8848725" cy="5135773"/>
          </a:xfrm>
        </p:spPr>
        <p:txBody>
          <a:bodyPr/>
          <a:lstStyle/>
          <a:p>
            <a:pPr>
              <a:spcBef>
                <a:spcPts val="600"/>
              </a:spcBef>
              <a:spcAft>
                <a:spcPts val="600"/>
              </a:spcAft>
            </a:pPr>
            <a:r>
              <a:rPr lang="en-US" b="1" dirty="0"/>
              <a:t>Profit</a:t>
            </a:r>
          </a:p>
          <a:p>
            <a:pPr lvl="1">
              <a:spcAft>
                <a:spcPts val="600"/>
              </a:spcAft>
            </a:pPr>
            <a:r>
              <a:rPr lang="en-US" dirty="0" smtClean="0"/>
              <a:t>Economic </a:t>
            </a:r>
            <a:r>
              <a:rPr lang="en-US" dirty="0"/>
              <a:t>value created by a business after </a:t>
            </a:r>
            <a:endParaRPr lang="en-US" dirty="0" smtClean="0"/>
          </a:p>
          <a:p>
            <a:pPr lvl="2">
              <a:spcAft>
                <a:spcPts val="600"/>
              </a:spcAft>
            </a:pPr>
            <a:r>
              <a:rPr lang="en-US" dirty="0" smtClean="0"/>
              <a:t>Deducting all costs, including capital investments</a:t>
            </a:r>
          </a:p>
          <a:p>
            <a:pPr lvl="2">
              <a:spcAft>
                <a:spcPts val="600"/>
              </a:spcAft>
            </a:pPr>
            <a:r>
              <a:rPr lang="en-US" dirty="0"/>
              <a:t>D</a:t>
            </a:r>
            <a:r>
              <a:rPr lang="en-US" dirty="0" smtClean="0"/>
              <a:t>ifferent </a:t>
            </a:r>
            <a:r>
              <a:rPr lang="en-US" dirty="0"/>
              <a:t>from traditional accounting definitions of </a:t>
            </a:r>
            <a:r>
              <a:rPr lang="en-US" dirty="0" smtClean="0"/>
              <a:t>profit which is</a:t>
            </a:r>
          </a:p>
          <a:p>
            <a:pPr lvl="3">
              <a:spcAft>
                <a:spcPts val="600"/>
              </a:spcAft>
            </a:pPr>
            <a:r>
              <a:rPr lang="en-US" dirty="0" smtClean="0"/>
              <a:t>Financial </a:t>
            </a:r>
            <a:r>
              <a:rPr lang="en-US" dirty="0"/>
              <a:t>gain resulting from </a:t>
            </a:r>
            <a:r>
              <a:rPr lang="en-US" dirty="0" smtClean="0"/>
              <a:t>employment </a:t>
            </a:r>
            <a:r>
              <a:rPr lang="en-US" dirty="0"/>
              <a:t>of capital in any </a:t>
            </a:r>
            <a:r>
              <a:rPr lang="en-US" dirty="0" smtClean="0"/>
              <a:t>transaction</a:t>
            </a:r>
          </a:p>
          <a:p>
            <a:pPr lvl="2">
              <a:spcAft>
                <a:spcPts val="600"/>
              </a:spcAft>
            </a:pPr>
            <a:r>
              <a:rPr lang="en-US" dirty="0" smtClean="0"/>
              <a:t>In a </a:t>
            </a:r>
            <a:r>
              <a:rPr lang="en-US" dirty="0"/>
              <a:t>sustainability framework, </a:t>
            </a:r>
            <a:r>
              <a:rPr lang="en-US" dirty="0" smtClean="0"/>
              <a:t>profit </a:t>
            </a:r>
            <a:r>
              <a:rPr lang="en-US" dirty="0"/>
              <a:t>aspect is a real economic </a:t>
            </a:r>
            <a:r>
              <a:rPr lang="en-US" dirty="0" smtClean="0"/>
              <a:t>benefit</a:t>
            </a:r>
          </a:p>
          <a:p>
            <a:pPr lvl="3">
              <a:spcAft>
                <a:spcPts val="600"/>
              </a:spcAft>
            </a:pPr>
            <a:r>
              <a:rPr lang="en-US" dirty="0"/>
              <a:t>R</a:t>
            </a:r>
            <a:r>
              <a:rPr lang="en-US" dirty="0" smtClean="0"/>
              <a:t>eal </a:t>
            </a:r>
            <a:r>
              <a:rPr lang="en-US" dirty="0"/>
              <a:t>economic impact </a:t>
            </a:r>
            <a:r>
              <a:rPr lang="en-US" dirty="0" smtClean="0"/>
              <a:t>organization </a:t>
            </a:r>
            <a:r>
              <a:rPr lang="en-US" dirty="0"/>
              <a:t>has on its economic </a:t>
            </a:r>
            <a:r>
              <a:rPr lang="en-US" dirty="0" smtClean="0"/>
              <a:t>environment  </a:t>
            </a:r>
          </a:p>
          <a:p>
            <a:pPr lvl="3">
              <a:spcAft>
                <a:spcPts val="600"/>
              </a:spcAft>
            </a:pPr>
            <a:r>
              <a:rPr lang="en-US" dirty="0" smtClean="0"/>
              <a:t>Profit </a:t>
            </a:r>
            <a:r>
              <a:rPr lang="en-US" dirty="0"/>
              <a:t>represents </a:t>
            </a:r>
            <a:r>
              <a:rPr lang="en-US" dirty="0" smtClean="0"/>
              <a:t>eco-bottom </a:t>
            </a:r>
            <a:r>
              <a:rPr lang="en-US" dirty="0"/>
              <a:t>line or what is called </a:t>
            </a:r>
            <a:r>
              <a:rPr lang="en-US" dirty="0" smtClean="0"/>
              <a:t>eco-capitalism</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35</a:t>
            </a:fld>
            <a:endParaRPr lang="en-US" dirty="0"/>
          </a:p>
        </p:txBody>
      </p:sp>
    </p:spTree>
    <p:extLst>
      <p:ext uri="{BB962C8B-B14F-4D97-AF65-F5344CB8AC3E}">
        <p14:creationId xmlns:p14="http://schemas.microsoft.com/office/powerpoint/2010/main" val="36950964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8610600" cy="1097280"/>
          </a:xfrm>
        </p:spPr>
        <p:txBody>
          <a:bodyPr/>
          <a:lstStyle/>
          <a:p>
            <a:r>
              <a:rPr lang="en-US" sz="2400" dirty="0"/>
              <a:t>Figure </a:t>
            </a:r>
            <a:r>
              <a:rPr lang="en-US" sz="2400" dirty="0" smtClean="0"/>
              <a:t>2-6  Eco-capitalism also </a:t>
            </a:r>
            <a:r>
              <a:rPr lang="en-US" sz="2400" dirty="0"/>
              <a:t>known as environmental capitalism or green capitalism, is the view that capital exists in nature as natural capital</a:t>
            </a:r>
          </a:p>
        </p:txBody>
      </p:sp>
      <p:pic>
        <p:nvPicPr>
          <p:cNvPr id="4" name="Picture 3"/>
          <p:cNvPicPr>
            <a:picLocks noChangeAspect="1"/>
          </p:cNvPicPr>
          <p:nvPr/>
        </p:nvPicPr>
        <p:blipFill>
          <a:blip r:embed="rId2"/>
          <a:stretch>
            <a:fillRect/>
          </a:stretch>
        </p:blipFill>
        <p:spPr>
          <a:xfrm>
            <a:off x="1066800" y="1385104"/>
            <a:ext cx="7132320" cy="5015696"/>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36</a:t>
            </a:fld>
            <a:endParaRPr lang="en-US" dirty="0"/>
          </a:p>
        </p:txBody>
      </p:sp>
    </p:spTree>
    <p:extLst>
      <p:ext uri="{BB962C8B-B14F-4D97-AF65-F5344CB8AC3E}">
        <p14:creationId xmlns:p14="http://schemas.microsoft.com/office/powerpoint/2010/main" val="8824240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PLANET, PROFIT (3P) SUSTAINABILITY </a:t>
            </a:r>
            <a:r>
              <a:rPr lang="en-US" dirty="0" smtClean="0"/>
              <a:t>5.</a:t>
            </a:r>
            <a:endParaRPr lang="en-US" dirty="0"/>
          </a:p>
        </p:txBody>
      </p:sp>
      <p:sp>
        <p:nvSpPr>
          <p:cNvPr id="3" name="Content Placeholder 2"/>
          <p:cNvSpPr>
            <a:spLocks noGrp="1"/>
          </p:cNvSpPr>
          <p:nvPr>
            <p:ph idx="1"/>
          </p:nvPr>
        </p:nvSpPr>
        <p:spPr>
          <a:xfrm>
            <a:off x="76200" y="1447800"/>
            <a:ext cx="9067800" cy="4495799"/>
          </a:xfrm>
        </p:spPr>
        <p:txBody>
          <a:bodyPr/>
          <a:lstStyle/>
          <a:p>
            <a:pPr>
              <a:spcBef>
                <a:spcPts val="600"/>
              </a:spcBef>
              <a:spcAft>
                <a:spcPts val="600"/>
              </a:spcAft>
            </a:pPr>
            <a:r>
              <a:rPr lang="en-US" b="1" dirty="0" smtClean="0"/>
              <a:t>TBL </a:t>
            </a:r>
            <a:r>
              <a:rPr lang="en-US" b="1" dirty="0"/>
              <a:t>Supporting Arguments</a:t>
            </a:r>
          </a:p>
          <a:p>
            <a:pPr lvl="1">
              <a:spcAft>
                <a:spcPts val="600"/>
              </a:spcAft>
            </a:pPr>
            <a:r>
              <a:rPr lang="en-US" dirty="0" smtClean="0"/>
              <a:t>Business-based </a:t>
            </a:r>
            <a:r>
              <a:rPr lang="en-US" dirty="0"/>
              <a:t>arguments support </a:t>
            </a:r>
            <a:r>
              <a:rPr lang="en-US" dirty="0" smtClean="0"/>
              <a:t>TBL </a:t>
            </a:r>
            <a:r>
              <a:rPr lang="en-US" dirty="0"/>
              <a:t>concept:</a:t>
            </a:r>
          </a:p>
          <a:p>
            <a:pPr lvl="2">
              <a:spcAft>
                <a:spcPts val="600"/>
              </a:spcAft>
            </a:pPr>
            <a:r>
              <a:rPr lang="en-US" sz="1800" dirty="0" smtClean="0"/>
              <a:t>Reaching </a:t>
            </a:r>
            <a:r>
              <a:rPr lang="en-US" sz="1800" dirty="0"/>
              <a:t>untapped market potential: </a:t>
            </a:r>
            <a:endParaRPr lang="en-US" sz="1800" dirty="0" smtClean="0"/>
          </a:p>
          <a:p>
            <a:pPr lvl="2">
              <a:spcAft>
                <a:spcPts val="600"/>
              </a:spcAft>
            </a:pPr>
            <a:r>
              <a:rPr lang="en-US" sz="1800" dirty="0" smtClean="0"/>
              <a:t>TBL </a:t>
            </a:r>
            <a:r>
              <a:rPr lang="en-US" sz="1800" dirty="0"/>
              <a:t>companies can find financially profitable </a:t>
            </a:r>
            <a:r>
              <a:rPr lang="en-US" sz="1800" dirty="0" smtClean="0"/>
              <a:t>places; </a:t>
            </a:r>
            <a:r>
              <a:rPr lang="en-US" sz="1800" dirty="0"/>
              <a:t>such </a:t>
            </a:r>
            <a:r>
              <a:rPr lang="en-US" sz="1800" dirty="0" smtClean="0"/>
              <a:t>as:</a:t>
            </a:r>
          </a:p>
          <a:p>
            <a:pPr lvl="3">
              <a:spcAft>
                <a:spcPts val="600"/>
              </a:spcAft>
            </a:pPr>
            <a:r>
              <a:rPr lang="en-US" dirty="0" smtClean="0"/>
              <a:t>Adding </a:t>
            </a:r>
            <a:r>
              <a:rPr lang="en-US" dirty="0"/>
              <a:t>ecotourism or geotourism to </a:t>
            </a:r>
            <a:r>
              <a:rPr lang="en-US" dirty="0" smtClean="0"/>
              <a:t>rich </a:t>
            </a:r>
            <a:r>
              <a:rPr lang="en-US" dirty="0"/>
              <a:t>tourism market</a:t>
            </a:r>
          </a:p>
          <a:p>
            <a:pPr lvl="3">
              <a:spcAft>
                <a:spcPts val="600"/>
              </a:spcAft>
            </a:pPr>
            <a:r>
              <a:rPr lang="en-US" dirty="0" smtClean="0"/>
              <a:t>Developing </a:t>
            </a:r>
            <a:r>
              <a:rPr lang="en-US" dirty="0"/>
              <a:t>profitable methods to assist existing nongovernment groups </a:t>
            </a:r>
            <a:endParaRPr lang="en-US" dirty="0" smtClean="0"/>
          </a:p>
          <a:p>
            <a:pPr lvl="4">
              <a:spcAft>
                <a:spcPts val="600"/>
              </a:spcAft>
            </a:pPr>
            <a:r>
              <a:rPr lang="en-US" dirty="0"/>
              <a:t>M</a:t>
            </a:r>
            <a:r>
              <a:rPr lang="en-US" dirty="0" smtClean="0"/>
              <a:t>issions: </a:t>
            </a:r>
            <a:r>
              <a:rPr lang="en-US" dirty="0"/>
              <a:t>fundraising, reaching clients, </a:t>
            </a:r>
            <a:r>
              <a:rPr lang="en-US" dirty="0" smtClean="0"/>
              <a:t>networking</a:t>
            </a:r>
          </a:p>
          <a:p>
            <a:pPr lvl="3">
              <a:spcAft>
                <a:spcPts val="600"/>
              </a:spcAft>
            </a:pPr>
            <a:r>
              <a:rPr lang="en-US" dirty="0" smtClean="0"/>
              <a:t>Providing </a:t>
            </a:r>
            <a:r>
              <a:rPr lang="en-US" dirty="0"/>
              <a:t>products or services which benefit underserved populations </a:t>
            </a:r>
          </a:p>
          <a:p>
            <a:pPr>
              <a:spcBef>
                <a:spcPts val="600"/>
              </a:spcBef>
            </a:pPr>
            <a:endParaRPr lang="en-US" sz="1800"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37</a:t>
            </a:fld>
            <a:endParaRPr lang="en-US" dirty="0"/>
          </a:p>
        </p:txBody>
      </p:sp>
    </p:spTree>
    <p:extLst>
      <p:ext uri="{BB962C8B-B14F-4D97-AF65-F5344CB8AC3E}">
        <p14:creationId xmlns:p14="http://schemas.microsoft.com/office/powerpoint/2010/main" val="2236175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PEOPLE, PLANET, PROFIT (3P) SUSTAINABILITY </a:t>
            </a:r>
            <a:r>
              <a:rPr lang="en-US" dirty="0" smtClean="0"/>
              <a:t>6.</a:t>
            </a:r>
            <a:endParaRPr lang="en-US" dirty="0"/>
          </a:p>
        </p:txBody>
      </p:sp>
      <p:sp>
        <p:nvSpPr>
          <p:cNvPr id="3" name="Content Placeholder 2"/>
          <p:cNvSpPr>
            <a:spLocks noGrp="1"/>
          </p:cNvSpPr>
          <p:nvPr>
            <p:ph idx="1"/>
          </p:nvPr>
        </p:nvSpPr>
        <p:spPr>
          <a:xfrm>
            <a:off x="228600" y="1447800"/>
            <a:ext cx="8229600" cy="4724399"/>
          </a:xfrm>
        </p:spPr>
        <p:txBody>
          <a:bodyPr/>
          <a:lstStyle/>
          <a:p>
            <a:pPr>
              <a:spcBef>
                <a:spcPts val="600"/>
              </a:spcBef>
              <a:spcAft>
                <a:spcPts val="600"/>
              </a:spcAft>
            </a:pPr>
            <a:r>
              <a:rPr lang="en-US" b="1" dirty="0">
                <a:solidFill>
                  <a:srgbClr val="00B050"/>
                </a:solidFill>
              </a:rPr>
              <a:t>Criticism of UN TBL (The Bottom Line)</a:t>
            </a:r>
          </a:p>
          <a:p>
            <a:pPr lvl="1">
              <a:spcAft>
                <a:spcPts val="600"/>
              </a:spcAft>
            </a:pPr>
            <a:r>
              <a:rPr lang="en-US" dirty="0" smtClean="0"/>
              <a:t>Disagreement </a:t>
            </a:r>
            <a:r>
              <a:rPr lang="en-US" dirty="0"/>
              <a:t>with </a:t>
            </a:r>
            <a:r>
              <a:rPr lang="en-US" dirty="0" smtClean="0"/>
              <a:t>TBL:</a:t>
            </a:r>
          </a:p>
          <a:p>
            <a:pPr lvl="2">
              <a:spcAft>
                <a:spcPts val="600"/>
              </a:spcAft>
            </a:pPr>
            <a:r>
              <a:rPr lang="en-US" dirty="0" smtClean="0"/>
              <a:t>Does </a:t>
            </a:r>
            <a:r>
              <a:rPr lang="en-US" dirty="0"/>
              <a:t>not have </a:t>
            </a:r>
            <a:r>
              <a:rPr lang="en-US" dirty="0" smtClean="0"/>
              <a:t>ability </a:t>
            </a:r>
            <a:r>
              <a:rPr lang="en-US" dirty="0"/>
              <a:t>to be applied in </a:t>
            </a:r>
            <a:r>
              <a:rPr lang="en-US" dirty="0" smtClean="0"/>
              <a:t>practical world  </a:t>
            </a:r>
            <a:endParaRPr lang="en-US" dirty="0"/>
          </a:p>
          <a:p>
            <a:pPr lvl="2">
              <a:spcAft>
                <a:spcPts val="600"/>
              </a:spcAft>
            </a:pPr>
            <a:r>
              <a:rPr lang="en-US" dirty="0" smtClean="0"/>
              <a:t>Problem </a:t>
            </a:r>
            <a:r>
              <a:rPr lang="en-US" dirty="0"/>
              <a:t>of achieving global </a:t>
            </a:r>
            <a:r>
              <a:rPr lang="en-US" dirty="0" smtClean="0"/>
              <a:t>agreement</a:t>
            </a:r>
            <a:endParaRPr lang="en-US" dirty="0"/>
          </a:p>
          <a:p>
            <a:pPr lvl="2">
              <a:spcAft>
                <a:spcPts val="600"/>
              </a:spcAft>
            </a:pPr>
            <a:r>
              <a:rPr lang="en-US" dirty="0" smtClean="0"/>
              <a:t>Alternative </a:t>
            </a:r>
            <a:r>
              <a:rPr lang="en-US" dirty="0"/>
              <a:t>approaches, </a:t>
            </a:r>
            <a:r>
              <a:rPr lang="en-US" dirty="0" smtClean="0"/>
              <a:t>like Circles </a:t>
            </a:r>
            <a:r>
              <a:rPr lang="en-US" dirty="0"/>
              <a:t>of </a:t>
            </a:r>
            <a:r>
              <a:rPr lang="en-US" dirty="0" smtClean="0"/>
              <a:t>Sustainability</a:t>
            </a:r>
          </a:p>
          <a:p>
            <a:pPr lvl="3">
              <a:spcAft>
                <a:spcPts val="600"/>
              </a:spcAft>
            </a:pPr>
            <a:r>
              <a:rPr lang="en-US" dirty="0" smtClean="0"/>
              <a:t>More </a:t>
            </a:r>
            <a:r>
              <a:rPr lang="en-US" dirty="0"/>
              <a:t>appropriate for understanding institutions and major </a:t>
            </a:r>
            <a:r>
              <a:rPr lang="en-US" dirty="0" smtClean="0"/>
              <a:t>cities</a:t>
            </a:r>
            <a:endParaRPr lang="en-US" dirty="0"/>
          </a:p>
          <a:p>
            <a:pPr lvl="2">
              <a:spcAft>
                <a:spcPts val="600"/>
              </a:spcAft>
            </a:pPr>
            <a:r>
              <a:rPr lang="en-US" dirty="0" smtClean="0"/>
              <a:t>TBL </a:t>
            </a:r>
            <a:r>
              <a:rPr lang="en-US" dirty="0"/>
              <a:t>disregards ecological </a:t>
            </a:r>
            <a:r>
              <a:rPr lang="en-US" dirty="0" smtClean="0"/>
              <a:t>sustainability  </a:t>
            </a:r>
            <a:endParaRPr lang="en-US" dirty="0"/>
          </a:p>
          <a:p>
            <a:pPr lvl="2">
              <a:spcAft>
                <a:spcPts val="600"/>
              </a:spcAft>
            </a:pPr>
            <a:r>
              <a:rPr lang="en-US" dirty="0" smtClean="0"/>
              <a:t>Low </a:t>
            </a:r>
            <a:r>
              <a:rPr lang="en-US" dirty="0"/>
              <a:t>enforcement by regulatory </a:t>
            </a:r>
            <a:r>
              <a:rPr lang="en-US" dirty="0" smtClean="0"/>
              <a:t>agencies, like FTC </a:t>
            </a:r>
            <a:endParaRPr lang="en-US" dirty="0"/>
          </a:p>
          <a:p>
            <a:pPr lvl="2">
              <a:spcAft>
                <a:spcPts val="600"/>
              </a:spcAft>
            </a:pPr>
            <a:r>
              <a:rPr lang="en-US" dirty="0"/>
              <a:t>D</a:t>
            </a:r>
            <a:r>
              <a:rPr lang="en-US" dirty="0" smtClean="0"/>
              <a:t>oes </a:t>
            </a:r>
            <a:r>
              <a:rPr lang="en-US" dirty="0"/>
              <a:t>not specifically address </a:t>
            </a:r>
            <a:r>
              <a:rPr lang="en-US" dirty="0" smtClean="0"/>
              <a:t>time</a:t>
            </a:r>
            <a:endParaRPr lang="en-US" dirty="0"/>
          </a:p>
          <a:p>
            <a:pPr lvl="2">
              <a:spcAft>
                <a:spcPts val="600"/>
              </a:spcAft>
            </a:pPr>
            <a:endParaRPr lang="en-US" dirty="0"/>
          </a:p>
          <a:p>
            <a:pPr>
              <a:spcBef>
                <a:spcPts val="600"/>
              </a:spcBef>
              <a:spcAft>
                <a:spcPts val="600"/>
              </a:spcAft>
            </a:pP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38</a:t>
            </a:fld>
            <a:endParaRPr lang="en-US" dirty="0"/>
          </a:p>
        </p:txBody>
      </p:sp>
    </p:spTree>
    <p:extLst>
      <p:ext uri="{BB962C8B-B14F-4D97-AF65-F5344CB8AC3E}">
        <p14:creationId xmlns:p14="http://schemas.microsoft.com/office/powerpoint/2010/main" val="4085262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3: </a:t>
            </a:r>
            <a:r>
              <a:rPr lang="en-US" sz="4000" dirty="0" smtClean="0">
                <a:solidFill>
                  <a:srgbClr val="F8F9D3"/>
                </a:solidFill>
              </a:rPr>
              <a:t>?</a:t>
            </a:r>
            <a:endParaRPr lang="en-US" dirty="0">
              <a:solidFill>
                <a:srgbClr val="F8F9D3"/>
              </a:solidFill>
            </a:endParaRPr>
          </a:p>
        </p:txBody>
      </p:sp>
      <p:sp>
        <p:nvSpPr>
          <p:cNvPr id="3" name="Rectangle 2"/>
          <p:cNvSpPr/>
          <p:nvPr/>
        </p:nvSpPr>
        <p:spPr>
          <a:xfrm>
            <a:off x="381000" y="1447800"/>
            <a:ext cx="8686800" cy="2677656"/>
          </a:xfrm>
          <a:prstGeom prst="rect">
            <a:avLst/>
          </a:prstGeom>
        </p:spPr>
        <p:txBody>
          <a:bodyPr wrap="square">
            <a:spAutoFit/>
          </a:bodyPr>
          <a:lstStyle/>
          <a:p>
            <a:r>
              <a:rPr lang="en-US" sz="2800" dirty="0" smtClean="0"/>
              <a:t>Which of </a:t>
            </a:r>
            <a:r>
              <a:rPr lang="en-US" sz="2800" dirty="0"/>
              <a:t>these </a:t>
            </a:r>
            <a:r>
              <a:rPr lang="en-US" sz="2800" dirty="0" smtClean="0"/>
              <a:t>refers </a:t>
            </a:r>
            <a:r>
              <a:rPr lang="en-US" sz="2800" dirty="0"/>
              <a:t>to sustainable environmental </a:t>
            </a:r>
            <a:r>
              <a:rPr lang="en-US" sz="2800" dirty="0" smtClean="0"/>
              <a:t>practices? </a:t>
            </a:r>
          </a:p>
          <a:p>
            <a:r>
              <a:rPr lang="en-US" sz="2800" dirty="0" smtClean="0"/>
              <a:t>a</a:t>
            </a:r>
            <a:r>
              <a:rPr lang="en-US" sz="2800" dirty="0"/>
              <a:t>.	People </a:t>
            </a:r>
          </a:p>
          <a:p>
            <a:r>
              <a:rPr lang="en-US" sz="2800" dirty="0"/>
              <a:t>b.	Eco-budgeting </a:t>
            </a:r>
          </a:p>
          <a:p>
            <a:r>
              <a:rPr lang="en-US" sz="2800" dirty="0"/>
              <a:t>c.	Profit</a:t>
            </a:r>
          </a:p>
          <a:p>
            <a:r>
              <a:rPr lang="en-US" sz="2800" dirty="0"/>
              <a:t>d.	</a:t>
            </a:r>
            <a:r>
              <a:rPr lang="en-US" sz="2800" dirty="0" smtClean="0"/>
              <a:t>Natural Capital  </a:t>
            </a:r>
            <a:endParaRPr lang="en-US" sz="2800"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39</a:t>
            </a:fld>
            <a:endParaRPr lang="en-US" dirty="0"/>
          </a:p>
        </p:txBody>
      </p:sp>
    </p:spTree>
    <p:extLst>
      <p:ext uri="{BB962C8B-B14F-4D97-AF65-F5344CB8AC3E}">
        <p14:creationId xmlns:p14="http://schemas.microsoft.com/office/powerpoint/2010/main" val="36732277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t> </a:t>
            </a:r>
            <a:r>
              <a:rPr lang="en-US" sz="3600" dirty="0" smtClean="0"/>
              <a:t>INTRODUCTION 2.</a:t>
            </a:r>
            <a:endParaRPr lang="en-US" sz="3600" dirty="0"/>
          </a:p>
        </p:txBody>
      </p:sp>
      <p:sp>
        <p:nvSpPr>
          <p:cNvPr id="25603" name="Content Placeholder 2"/>
          <p:cNvSpPr>
            <a:spLocks noGrp="1"/>
          </p:cNvSpPr>
          <p:nvPr>
            <p:ph idx="1"/>
          </p:nvPr>
        </p:nvSpPr>
        <p:spPr>
          <a:xfrm>
            <a:off x="0" y="1447800"/>
            <a:ext cx="9144000" cy="4525963"/>
          </a:xfrm>
        </p:spPr>
        <p:txBody>
          <a:bodyPr/>
          <a:lstStyle/>
          <a:p>
            <a:pPr>
              <a:spcBef>
                <a:spcPts val="400"/>
              </a:spcBef>
              <a:spcAft>
                <a:spcPts val="400"/>
              </a:spcAft>
            </a:pPr>
            <a:r>
              <a:rPr lang="en-US" b="1" dirty="0" smtClean="0"/>
              <a:t>Normal Accounting Usage, Bottom Line </a:t>
            </a:r>
          </a:p>
          <a:p>
            <a:pPr lvl="1">
              <a:spcBef>
                <a:spcPts val="400"/>
              </a:spcBef>
              <a:spcAft>
                <a:spcPts val="400"/>
              </a:spcAft>
            </a:pPr>
            <a:r>
              <a:rPr lang="en-US" dirty="0" smtClean="0"/>
              <a:t>Refers </a:t>
            </a:r>
            <a:r>
              <a:rPr lang="en-US" dirty="0"/>
              <a:t>to either the profit </a:t>
            </a:r>
            <a:r>
              <a:rPr lang="en-US" dirty="0" smtClean="0"/>
              <a:t>(black) </a:t>
            </a:r>
            <a:r>
              <a:rPr lang="en-US" dirty="0"/>
              <a:t>or loss </a:t>
            </a:r>
            <a:r>
              <a:rPr lang="en-US" dirty="0" smtClean="0"/>
              <a:t>(red) </a:t>
            </a:r>
          </a:p>
          <a:p>
            <a:pPr lvl="1">
              <a:spcBef>
                <a:spcPts val="400"/>
              </a:spcBef>
              <a:spcAft>
                <a:spcPts val="400"/>
              </a:spcAft>
            </a:pPr>
            <a:r>
              <a:rPr lang="en-US" dirty="0" smtClean="0"/>
              <a:t>Recorded </a:t>
            </a:r>
            <a:r>
              <a:rPr lang="en-US" dirty="0"/>
              <a:t>at </a:t>
            </a:r>
            <a:r>
              <a:rPr lang="en-US" dirty="0" smtClean="0"/>
              <a:t>very </a:t>
            </a:r>
            <a:r>
              <a:rPr lang="en-US" dirty="0"/>
              <a:t>bottom line of </a:t>
            </a:r>
            <a:r>
              <a:rPr lang="en-US" dirty="0" smtClean="0"/>
              <a:t>business </a:t>
            </a:r>
            <a:r>
              <a:rPr lang="en-US" dirty="0"/>
              <a:t>balance sheet </a:t>
            </a:r>
            <a:endParaRPr lang="en-US" dirty="0" smtClean="0"/>
          </a:p>
          <a:p>
            <a:pPr lvl="1">
              <a:spcBef>
                <a:spcPts val="400"/>
              </a:spcBef>
              <a:spcAft>
                <a:spcPts val="400"/>
              </a:spcAft>
            </a:pPr>
            <a:r>
              <a:rPr lang="en-US" dirty="0" smtClean="0"/>
              <a:t>Expenses </a:t>
            </a:r>
            <a:r>
              <a:rPr lang="en-US" dirty="0"/>
              <a:t>on one side and income on </a:t>
            </a:r>
            <a:r>
              <a:rPr lang="en-US" dirty="0" smtClean="0"/>
              <a:t>other </a:t>
            </a:r>
            <a:r>
              <a:rPr lang="en-US" dirty="0"/>
              <a:t>side.  </a:t>
            </a:r>
            <a:endParaRPr lang="en-US" dirty="0" smtClean="0"/>
          </a:p>
          <a:p>
            <a:pPr lvl="1">
              <a:spcBef>
                <a:spcPts val="400"/>
              </a:spcBef>
              <a:spcAft>
                <a:spcPts val="400"/>
              </a:spcAft>
            </a:pPr>
            <a:r>
              <a:rPr lang="en-US" dirty="0" smtClean="0"/>
              <a:t>Environmentalists </a:t>
            </a:r>
            <a:r>
              <a:rPr lang="en-US" dirty="0"/>
              <a:t>and social justice </a:t>
            </a:r>
            <a:r>
              <a:rPr lang="en-US" dirty="0" smtClean="0"/>
              <a:t>advocates</a:t>
            </a:r>
          </a:p>
          <a:p>
            <a:pPr lvl="2">
              <a:spcBef>
                <a:spcPts val="400"/>
              </a:spcBef>
              <a:spcAft>
                <a:spcPts val="400"/>
              </a:spcAft>
            </a:pPr>
            <a:r>
              <a:rPr lang="en-US" dirty="0" smtClean="0"/>
              <a:t>Fought </a:t>
            </a:r>
            <a:r>
              <a:rPr lang="en-US" dirty="0"/>
              <a:t>to create a broader definition of </a:t>
            </a:r>
            <a:r>
              <a:rPr lang="en-US" dirty="0" smtClean="0"/>
              <a:t>bottom </a:t>
            </a:r>
            <a:r>
              <a:rPr lang="en-US" dirty="0"/>
              <a:t>line </a:t>
            </a:r>
            <a:endParaRPr lang="en-US" dirty="0" smtClean="0"/>
          </a:p>
          <a:p>
            <a:pPr lvl="2">
              <a:spcBef>
                <a:spcPts val="400"/>
              </a:spcBef>
              <a:spcAft>
                <a:spcPts val="400"/>
              </a:spcAft>
            </a:pPr>
            <a:r>
              <a:rPr lang="en-US" dirty="0" smtClean="0"/>
              <a:t>By </a:t>
            </a:r>
            <a:r>
              <a:rPr lang="en-US" dirty="0"/>
              <a:t>introducing sustainability for businesses </a:t>
            </a:r>
            <a:endParaRPr lang="en-US" dirty="0" smtClean="0"/>
          </a:p>
          <a:p>
            <a:pPr lvl="2">
              <a:spcBef>
                <a:spcPts val="400"/>
              </a:spcBef>
              <a:spcAft>
                <a:spcPts val="400"/>
              </a:spcAft>
            </a:pPr>
            <a:r>
              <a:rPr lang="en-US" dirty="0" smtClean="0"/>
              <a:t>To </a:t>
            </a:r>
            <a:r>
              <a:rPr lang="en-US" dirty="0"/>
              <a:t>include environmental concerns as part </a:t>
            </a:r>
            <a:r>
              <a:rPr lang="en-US" dirty="0" smtClean="0"/>
              <a:t>of </a:t>
            </a:r>
            <a:r>
              <a:rPr lang="en-US" dirty="0"/>
              <a:t>business plan</a:t>
            </a:r>
          </a:p>
        </p:txBody>
      </p:sp>
      <p:sp>
        <p:nvSpPr>
          <p:cNvPr id="3" name="Slide Number Placeholder 2"/>
          <p:cNvSpPr>
            <a:spLocks noGrp="1"/>
          </p:cNvSpPr>
          <p:nvPr>
            <p:ph type="sldNum" sz="quarter" idx="12"/>
          </p:nvPr>
        </p:nvSpPr>
        <p:spPr/>
        <p:txBody>
          <a:bodyPr/>
          <a:lstStyle/>
          <a:p>
            <a:fld id="{200B2350-5261-4F5C-9DF5-EF0D264FC8D2}" type="slidenum">
              <a:rPr lang="en-US" smtClean="0"/>
              <a:pPr/>
              <a:t>4</a:t>
            </a:fld>
            <a:endParaRPr lang="en-US" dirty="0"/>
          </a:p>
        </p:txBody>
      </p:sp>
    </p:spTree>
    <p:extLst>
      <p:ext uri="{BB962C8B-B14F-4D97-AF65-F5344CB8AC3E}">
        <p14:creationId xmlns:p14="http://schemas.microsoft.com/office/powerpoint/2010/main" val="1061048899"/>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3:</a:t>
            </a:r>
            <a:endParaRPr lang="en-US" sz="3200" dirty="0">
              <a:solidFill>
                <a:srgbClr val="F8F9D3"/>
              </a:solidFill>
            </a:endParaRPr>
          </a:p>
        </p:txBody>
      </p:sp>
      <p:sp>
        <p:nvSpPr>
          <p:cNvPr id="3" name="Rectangle 2"/>
          <p:cNvSpPr/>
          <p:nvPr/>
        </p:nvSpPr>
        <p:spPr>
          <a:xfrm>
            <a:off x="990600" y="1752600"/>
            <a:ext cx="6143028" cy="707886"/>
          </a:xfrm>
          <a:prstGeom prst="rect">
            <a:avLst/>
          </a:prstGeom>
        </p:spPr>
        <p:txBody>
          <a:bodyPr wrap="none">
            <a:spAutoFit/>
          </a:bodyPr>
          <a:lstStyle/>
          <a:p>
            <a:r>
              <a:rPr lang="en-US" sz="4000" b="1" dirty="0"/>
              <a:t>Natural Capital </a:t>
            </a:r>
            <a:r>
              <a:rPr lang="en-US" sz="4000" b="1" dirty="0" smtClean="0"/>
              <a:t>or Planet</a:t>
            </a:r>
            <a:endParaRPr lang="en-US" sz="4000" b="1"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40</a:t>
            </a:fld>
            <a:endParaRPr lang="en-US" dirty="0"/>
          </a:p>
        </p:txBody>
      </p:sp>
    </p:spTree>
    <p:extLst>
      <p:ext uri="{BB962C8B-B14F-4D97-AF65-F5344CB8AC3E}">
        <p14:creationId xmlns:p14="http://schemas.microsoft.com/office/powerpoint/2010/main" val="26333524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REPORTING INITIATIVE (GRI</a:t>
            </a:r>
            <a:r>
              <a:rPr lang="en-US" dirty="0" smtClean="0"/>
              <a:t>) 1.</a:t>
            </a:r>
            <a:endParaRPr lang="en-US" dirty="0"/>
          </a:p>
        </p:txBody>
      </p:sp>
      <p:sp>
        <p:nvSpPr>
          <p:cNvPr id="3" name="Content Placeholder 2"/>
          <p:cNvSpPr>
            <a:spLocks noGrp="1"/>
          </p:cNvSpPr>
          <p:nvPr>
            <p:ph idx="1"/>
          </p:nvPr>
        </p:nvSpPr>
        <p:spPr>
          <a:xfrm>
            <a:off x="76200" y="1447801"/>
            <a:ext cx="5257800" cy="3997424"/>
          </a:xfrm>
        </p:spPr>
        <p:txBody>
          <a:bodyPr/>
          <a:lstStyle/>
          <a:p>
            <a:r>
              <a:rPr lang="en-US" b="1" dirty="0">
                <a:solidFill>
                  <a:srgbClr val="00B050"/>
                </a:solidFill>
              </a:rPr>
              <a:t>Global Reporting Initiative (GRI) </a:t>
            </a:r>
            <a:endParaRPr lang="en-US" b="1" dirty="0" smtClean="0">
              <a:solidFill>
                <a:srgbClr val="00B050"/>
              </a:solidFill>
            </a:endParaRPr>
          </a:p>
          <a:p>
            <a:pPr lvl="1"/>
            <a:r>
              <a:rPr lang="en-US" dirty="0" smtClean="0"/>
              <a:t>International </a:t>
            </a:r>
            <a:r>
              <a:rPr lang="en-US" dirty="0"/>
              <a:t>independent standards </a:t>
            </a:r>
            <a:r>
              <a:rPr lang="en-US" dirty="0" smtClean="0"/>
              <a:t>organization</a:t>
            </a:r>
          </a:p>
          <a:p>
            <a:pPr lvl="1"/>
            <a:r>
              <a:rPr lang="en-US" dirty="0" smtClean="0"/>
              <a:t>Helps </a:t>
            </a:r>
            <a:r>
              <a:rPr lang="en-US" dirty="0"/>
              <a:t>businesses, </a:t>
            </a:r>
            <a:r>
              <a:rPr lang="en-US" dirty="0" smtClean="0"/>
              <a:t>governments</a:t>
            </a:r>
          </a:p>
          <a:p>
            <a:pPr lvl="1"/>
            <a:r>
              <a:rPr lang="en-US" dirty="0" smtClean="0"/>
              <a:t>Understands </a:t>
            </a:r>
            <a:r>
              <a:rPr lang="en-US" dirty="0"/>
              <a:t>and </a:t>
            </a:r>
            <a:r>
              <a:rPr lang="en-US" dirty="0" smtClean="0"/>
              <a:t>communicates </a:t>
            </a:r>
            <a:r>
              <a:rPr lang="en-US" dirty="0"/>
              <a:t>what </a:t>
            </a:r>
            <a:r>
              <a:rPr lang="en-US" dirty="0" smtClean="0"/>
              <a:t>has been done </a:t>
            </a:r>
            <a:r>
              <a:rPr lang="en-US" dirty="0"/>
              <a:t>regarding climate change, human rights </a:t>
            </a:r>
            <a:r>
              <a:rPr lang="en-US" dirty="0" smtClean="0"/>
              <a:t>&amp; corruption </a:t>
            </a:r>
            <a:endParaRPr lang="en-US" dirty="0"/>
          </a:p>
        </p:txBody>
      </p:sp>
      <p:pic>
        <p:nvPicPr>
          <p:cNvPr id="4" name="Picture 3"/>
          <p:cNvPicPr>
            <a:picLocks noChangeAspect="1"/>
          </p:cNvPicPr>
          <p:nvPr/>
        </p:nvPicPr>
        <p:blipFill>
          <a:blip r:embed="rId2"/>
          <a:stretch>
            <a:fillRect/>
          </a:stretch>
        </p:blipFill>
        <p:spPr>
          <a:xfrm>
            <a:off x="4953000" y="1447801"/>
            <a:ext cx="4016499" cy="1600199"/>
          </a:xfrm>
          <a:prstGeom prst="rect">
            <a:avLst/>
          </a:prstGeom>
        </p:spPr>
      </p:pic>
      <p:sp>
        <p:nvSpPr>
          <p:cNvPr id="5" name="Rectangle 4"/>
          <p:cNvSpPr/>
          <p:nvPr/>
        </p:nvSpPr>
        <p:spPr>
          <a:xfrm>
            <a:off x="6369599" y="3030747"/>
            <a:ext cx="2261966" cy="369332"/>
          </a:xfrm>
          <a:prstGeom prst="rect">
            <a:avLst/>
          </a:prstGeom>
        </p:spPr>
        <p:txBody>
          <a:bodyPr wrap="none">
            <a:spAutoFit/>
          </a:bodyPr>
          <a:lstStyle/>
          <a:p>
            <a:pPr algn="ctr">
              <a:spcAft>
                <a:spcPts val="600"/>
              </a:spcAft>
            </a:pPr>
            <a:r>
              <a:rPr lang="en-US" b="1"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Figure </a:t>
            </a:r>
            <a:r>
              <a:rPr lang="en-US" b="1" dirty="0" smtClean="0">
                <a:solidFill>
                  <a:srgbClr val="0000FF"/>
                </a:solidFill>
                <a:latin typeface="Cambria" panose="02040503050406030204" pitchFamily="18" charset="0"/>
                <a:ea typeface="Times New Roman" panose="02020603050405020304" pitchFamily="18" charset="0"/>
                <a:cs typeface="Times New Roman" panose="02020603050405020304" pitchFamily="18" charset="0"/>
              </a:rPr>
              <a:t>2-7 </a:t>
            </a:r>
            <a:r>
              <a:rPr lang="en-US" b="1"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GRI Logo</a:t>
            </a:r>
            <a:endParaRPr lang="en-US" b="1"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057741" y="5566509"/>
            <a:ext cx="4572000" cy="646331"/>
          </a:xfrm>
          <a:prstGeom prst="rect">
            <a:avLst/>
          </a:prstGeom>
        </p:spPr>
        <p:txBody>
          <a:bodyPr>
            <a:spAutoFit/>
          </a:bodyPr>
          <a:lstStyle/>
          <a:p>
            <a:r>
              <a:rPr lang="en-US" b="1" dirty="0">
                <a:solidFill>
                  <a:srgbClr val="E09900"/>
                </a:solidFill>
                <a:latin typeface="Arial" panose="020B0604020202020204" pitchFamily="34" charset="0"/>
                <a:hlinkClick r:id="rId3"/>
              </a:rPr>
              <a:t>Global Reporting Initiative as it Pertains to Sustainability: 4:28</a:t>
            </a:r>
            <a:endParaRPr lang="en-US" dirty="0"/>
          </a:p>
        </p:txBody>
      </p:sp>
      <p:pic>
        <p:nvPicPr>
          <p:cNvPr id="7" name="Picture 6"/>
          <p:cNvPicPr>
            <a:picLocks noChangeAspect="1"/>
          </p:cNvPicPr>
          <p:nvPr/>
        </p:nvPicPr>
        <p:blipFill>
          <a:blip r:embed="rId4"/>
          <a:stretch>
            <a:fillRect/>
          </a:stretch>
        </p:blipFill>
        <p:spPr>
          <a:xfrm>
            <a:off x="228600" y="5566509"/>
            <a:ext cx="829141" cy="834291"/>
          </a:xfrm>
          <a:prstGeom prst="rect">
            <a:avLst/>
          </a:prstGeom>
        </p:spPr>
      </p:pic>
      <p:sp>
        <p:nvSpPr>
          <p:cNvPr id="8" name="Slide Number Placeholder 7"/>
          <p:cNvSpPr>
            <a:spLocks noGrp="1"/>
          </p:cNvSpPr>
          <p:nvPr>
            <p:ph type="sldNum" sz="quarter" idx="12"/>
          </p:nvPr>
        </p:nvSpPr>
        <p:spPr/>
        <p:txBody>
          <a:bodyPr/>
          <a:lstStyle/>
          <a:p>
            <a:fld id="{200B2350-5261-4F5C-9DF5-EF0D264FC8D2}" type="slidenum">
              <a:rPr lang="en-US" smtClean="0"/>
              <a:pPr/>
              <a:t>41</a:t>
            </a:fld>
            <a:endParaRPr lang="en-US" dirty="0"/>
          </a:p>
        </p:txBody>
      </p:sp>
    </p:spTree>
    <p:extLst>
      <p:ext uri="{BB962C8B-B14F-4D97-AF65-F5344CB8AC3E}">
        <p14:creationId xmlns:p14="http://schemas.microsoft.com/office/powerpoint/2010/main" val="36439596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REPORTING INITIATIVE (GRI</a:t>
            </a:r>
            <a:r>
              <a:rPr lang="en-US" dirty="0" smtClean="0"/>
              <a:t>) 2.</a:t>
            </a:r>
            <a:endParaRPr lang="en-US" dirty="0"/>
          </a:p>
        </p:txBody>
      </p:sp>
      <p:sp>
        <p:nvSpPr>
          <p:cNvPr id="3" name="Content Placeholder 2"/>
          <p:cNvSpPr>
            <a:spLocks noGrp="1"/>
          </p:cNvSpPr>
          <p:nvPr>
            <p:ph idx="1"/>
          </p:nvPr>
        </p:nvSpPr>
        <p:spPr>
          <a:xfrm>
            <a:off x="152400" y="1447800"/>
            <a:ext cx="8839200" cy="4525963"/>
          </a:xfrm>
        </p:spPr>
        <p:txBody>
          <a:bodyPr/>
          <a:lstStyle/>
          <a:p>
            <a:pPr>
              <a:spcBef>
                <a:spcPts val="400"/>
              </a:spcBef>
              <a:spcAft>
                <a:spcPts val="400"/>
              </a:spcAft>
            </a:pPr>
            <a:r>
              <a:rPr lang="en-US" b="1" dirty="0" smtClean="0"/>
              <a:t>GRI </a:t>
            </a:r>
            <a:r>
              <a:rPr lang="en-US" b="1" dirty="0"/>
              <a:t>Guidelines</a:t>
            </a:r>
          </a:p>
          <a:p>
            <a:pPr lvl="1">
              <a:spcBef>
                <a:spcPts val="400"/>
              </a:spcBef>
              <a:spcAft>
                <a:spcPts val="400"/>
              </a:spcAft>
            </a:pPr>
            <a:r>
              <a:rPr lang="en-US" dirty="0"/>
              <a:t>GRI Framework purposes to empower third </a:t>
            </a:r>
            <a:r>
              <a:rPr lang="en-US" dirty="0" smtClean="0"/>
              <a:t>parties</a:t>
            </a:r>
          </a:p>
          <a:p>
            <a:pPr lvl="2">
              <a:spcBef>
                <a:spcPts val="400"/>
              </a:spcBef>
              <a:spcAft>
                <a:spcPts val="400"/>
              </a:spcAft>
            </a:pPr>
            <a:r>
              <a:rPr lang="en-US" dirty="0" smtClean="0"/>
              <a:t>Measure </a:t>
            </a:r>
            <a:r>
              <a:rPr lang="en-US" dirty="0"/>
              <a:t>environmental impact from </a:t>
            </a:r>
            <a:r>
              <a:rPr lang="en-US" dirty="0" smtClean="0"/>
              <a:t>company activities</a:t>
            </a:r>
          </a:p>
          <a:p>
            <a:pPr lvl="2">
              <a:spcBef>
                <a:spcPts val="400"/>
              </a:spcBef>
              <a:spcAft>
                <a:spcPts val="400"/>
              </a:spcAft>
            </a:pPr>
            <a:r>
              <a:rPr lang="en-US" dirty="0" smtClean="0"/>
              <a:t>GRI </a:t>
            </a:r>
            <a:r>
              <a:rPr lang="en-US" dirty="0"/>
              <a:t>Indicator Protocol Set </a:t>
            </a:r>
            <a:r>
              <a:rPr lang="en-US" dirty="0" smtClean="0"/>
              <a:t>contains: </a:t>
            </a:r>
          </a:p>
          <a:p>
            <a:pPr lvl="3">
              <a:spcBef>
                <a:spcPts val="400"/>
              </a:spcBef>
              <a:spcAft>
                <a:spcPts val="400"/>
              </a:spcAft>
            </a:pPr>
            <a:r>
              <a:rPr lang="en-US" dirty="0" smtClean="0"/>
              <a:t>Standardized </a:t>
            </a:r>
            <a:r>
              <a:rPr lang="en-US" dirty="0"/>
              <a:t>reporting </a:t>
            </a:r>
            <a:r>
              <a:rPr lang="en-US" dirty="0" smtClean="0"/>
              <a:t>guidelines</a:t>
            </a:r>
          </a:p>
          <a:p>
            <a:pPr lvl="3">
              <a:spcBef>
                <a:spcPts val="400"/>
              </a:spcBef>
              <a:spcAft>
                <a:spcPts val="400"/>
              </a:spcAft>
            </a:pPr>
            <a:r>
              <a:rPr lang="en-US" dirty="0" smtClean="0"/>
              <a:t>Performance </a:t>
            </a:r>
            <a:r>
              <a:rPr lang="en-US" dirty="0"/>
              <a:t>Indicators (PI), which </a:t>
            </a:r>
            <a:r>
              <a:rPr lang="en-US" dirty="0" smtClean="0"/>
              <a:t>includes: </a:t>
            </a:r>
          </a:p>
          <a:p>
            <a:pPr lvl="4">
              <a:spcBef>
                <a:spcPts val="400"/>
              </a:spcBef>
              <a:spcAft>
                <a:spcPts val="400"/>
              </a:spcAft>
            </a:pPr>
            <a:r>
              <a:rPr lang="en-US" dirty="0" smtClean="0"/>
              <a:t>Criteria </a:t>
            </a:r>
            <a:r>
              <a:rPr lang="en-US" dirty="0"/>
              <a:t>on energy, biodiversity and </a:t>
            </a:r>
            <a:r>
              <a:rPr lang="en-US" dirty="0" smtClean="0"/>
              <a:t>emissions</a:t>
            </a:r>
          </a:p>
          <a:p>
            <a:pPr lvl="4">
              <a:spcBef>
                <a:spcPts val="400"/>
              </a:spcBef>
              <a:spcAft>
                <a:spcPts val="400"/>
              </a:spcAft>
            </a:pPr>
            <a:r>
              <a:rPr lang="en-US" dirty="0" smtClean="0"/>
              <a:t>30 </a:t>
            </a:r>
            <a:r>
              <a:rPr lang="en-US" dirty="0"/>
              <a:t>environmental indicators ranging </a:t>
            </a:r>
            <a:r>
              <a:rPr lang="en-US" dirty="0" smtClean="0"/>
              <a:t>from: </a:t>
            </a:r>
          </a:p>
          <a:p>
            <a:pPr lvl="5">
              <a:spcBef>
                <a:spcPts val="400"/>
              </a:spcBef>
              <a:spcAft>
                <a:spcPts val="400"/>
              </a:spcAft>
            </a:pPr>
            <a:r>
              <a:rPr lang="en-US" dirty="0" smtClean="0"/>
              <a:t>EN1 to EN30</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42</a:t>
            </a:fld>
            <a:endParaRPr lang="en-US" dirty="0"/>
          </a:p>
        </p:txBody>
      </p:sp>
    </p:spTree>
    <p:extLst>
      <p:ext uri="{BB962C8B-B14F-4D97-AF65-F5344CB8AC3E}">
        <p14:creationId xmlns:p14="http://schemas.microsoft.com/office/powerpoint/2010/main" val="171280140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GLOBAL REPORTING INITIATIVE (GRI</a:t>
            </a:r>
            <a:r>
              <a:rPr lang="en-US" dirty="0" smtClean="0"/>
              <a:t>) 3.</a:t>
            </a:r>
            <a:endParaRPr lang="en-US" dirty="0"/>
          </a:p>
        </p:txBody>
      </p:sp>
      <p:sp>
        <p:nvSpPr>
          <p:cNvPr id="3" name="Content Placeholder 2"/>
          <p:cNvSpPr>
            <a:spLocks noGrp="1"/>
          </p:cNvSpPr>
          <p:nvPr>
            <p:ph idx="1"/>
          </p:nvPr>
        </p:nvSpPr>
        <p:spPr>
          <a:xfrm>
            <a:off x="152400" y="1455784"/>
            <a:ext cx="8839200" cy="3649616"/>
          </a:xfrm>
        </p:spPr>
        <p:txBody>
          <a:bodyPr/>
          <a:lstStyle/>
          <a:p>
            <a:pPr>
              <a:spcBef>
                <a:spcPts val="600"/>
              </a:spcBef>
              <a:spcAft>
                <a:spcPts val="600"/>
              </a:spcAft>
            </a:pPr>
            <a:r>
              <a:rPr lang="en-US" b="1" dirty="0"/>
              <a:t>GRI Measurements (Metrics)</a:t>
            </a:r>
          </a:p>
          <a:p>
            <a:pPr lvl="1">
              <a:spcAft>
                <a:spcPts val="600"/>
              </a:spcAft>
            </a:pPr>
            <a:r>
              <a:rPr lang="en-US" dirty="0" smtClean="0"/>
              <a:t>GRI </a:t>
            </a:r>
            <a:r>
              <a:rPr lang="en-US" dirty="0"/>
              <a:t>standards were created </a:t>
            </a:r>
            <a:r>
              <a:rPr lang="en-US" dirty="0" smtClean="0"/>
              <a:t>according</a:t>
            </a:r>
          </a:p>
          <a:p>
            <a:pPr lvl="1">
              <a:spcAft>
                <a:spcPts val="600"/>
              </a:spcAft>
            </a:pPr>
            <a:r>
              <a:rPr lang="en-US" dirty="0" smtClean="0"/>
              <a:t>To </a:t>
            </a:r>
            <a:r>
              <a:rPr lang="en-US" dirty="0"/>
              <a:t>international labor practices </a:t>
            </a:r>
            <a:r>
              <a:rPr lang="en-US" dirty="0" smtClean="0"/>
              <a:t>&amp; environmental </a:t>
            </a:r>
            <a:r>
              <a:rPr lang="en-US" dirty="0"/>
              <a:t>impact by </a:t>
            </a:r>
            <a:endParaRPr lang="en-US" dirty="0" smtClean="0"/>
          </a:p>
          <a:p>
            <a:pPr lvl="2">
              <a:spcAft>
                <a:spcPts val="600"/>
              </a:spcAft>
            </a:pPr>
            <a:r>
              <a:rPr lang="en-US" dirty="0" smtClean="0"/>
              <a:t>Conducting </a:t>
            </a:r>
            <a:r>
              <a:rPr lang="en-US" dirty="0"/>
              <a:t>an independent </a:t>
            </a:r>
            <a:r>
              <a:rPr lang="en-US" dirty="0" smtClean="0"/>
              <a:t>audit  </a:t>
            </a:r>
          </a:p>
          <a:p>
            <a:pPr lvl="1">
              <a:spcAft>
                <a:spcPts val="600"/>
              </a:spcAft>
            </a:pPr>
            <a:r>
              <a:rPr lang="en-US" dirty="0" smtClean="0"/>
              <a:t>ISO14010</a:t>
            </a:r>
            <a:r>
              <a:rPr lang="en-US" dirty="0"/>
              <a:t>, ISO14011, ISO14012 and ISO26000 </a:t>
            </a:r>
            <a:endParaRPr lang="en-US" dirty="0" smtClean="0"/>
          </a:p>
          <a:p>
            <a:pPr lvl="1">
              <a:spcAft>
                <a:spcPts val="600"/>
              </a:spcAft>
            </a:pPr>
            <a:r>
              <a:rPr lang="en-US" dirty="0" smtClean="0"/>
              <a:t>Set </a:t>
            </a:r>
            <a:r>
              <a:rPr lang="en-US" dirty="0"/>
              <a:t>out a standard for assessing the environmental </a:t>
            </a:r>
            <a:r>
              <a:rPr lang="en-US" dirty="0" smtClean="0"/>
              <a:t>impact  </a:t>
            </a:r>
          </a:p>
          <a:p>
            <a:pPr lvl="1">
              <a:spcAft>
                <a:spcPts val="600"/>
              </a:spcAft>
            </a:pPr>
            <a:r>
              <a:rPr lang="en-US" dirty="0" smtClean="0"/>
              <a:t>OHSA 18001 </a:t>
            </a:r>
            <a:r>
              <a:rPr lang="en-US" dirty="0"/>
              <a:t>is a health and safety risk </a:t>
            </a:r>
            <a:r>
              <a:rPr lang="en-US" dirty="0" smtClean="0"/>
              <a:t>MGMT system</a:t>
            </a:r>
            <a:endParaRPr lang="en-US" dirty="0"/>
          </a:p>
        </p:txBody>
      </p:sp>
      <p:sp>
        <p:nvSpPr>
          <p:cNvPr id="4" name="Rectangle 3"/>
          <p:cNvSpPr/>
          <p:nvPr/>
        </p:nvSpPr>
        <p:spPr>
          <a:xfrm>
            <a:off x="981528" y="5382280"/>
            <a:ext cx="4262705" cy="369332"/>
          </a:xfrm>
          <a:prstGeom prst="rect">
            <a:avLst/>
          </a:prstGeom>
        </p:spPr>
        <p:txBody>
          <a:bodyPr wrap="none">
            <a:spAutoFit/>
          </a:bodyPr>
          <a:lstStyle/>
          <a:p>
            <a:r>
              <a:rPr lang="en-US" b="1" dirty="0">
                <a:solidFill>
                  <a:srgbClr val="E09900"/>
                </a:solidFill>
                <a:latin typeface="Arial" panose="020B0604020202020204" pitchFamily="34" charset="0"/>
                <a:hlinkClick r:id="rId2"/>
              </a:rPr>
              <a:t>Introducing the GRI Standards: 20:59</a:t>
            </a:r>
            <a:endParaRPr lang="en-US" dirty="0"/>
          </a:p>
        </p:txBody>
      </p:sp>
      <p:pic>
        <p:nvPicPr>
          <p:cNvPr id="5" name="Picture 4"/>
          <p:cNvPicPr>
            <a:picLocks noChangeAspect="1"/>
          </p:cNvPicPr>
          <p:nvPr/>
        </p:nvPicPr>
        <p:blipFill>
          <a:blip r:embed="rId3"/>
          <a:stretch>
            <a:fillRect/>
          </a:stretch>
        </p:blipFill>
        <p:spPr>
          <a:xfrm>
            <a:off x="152400" y="5334000"/>
            <a:ext cx="829128" cy="835224"/>
          </a:xfrm>
          <a:prstGeom prst="rect">
            <a:avLst/>
          </a:prstGeom>
        </p:spPr>
      </p:pic>
      <p:sp>
        <p:nvSpPr>
          <p:cNvPr id="6" name="Rectangle 5"/>
          <p:cNvSpPr/>
          <p:nvPr/>
        </p:nvSpPr>
        <p:spPr>
          <a:xfrm>
            <a:off x="981528" y="5732562"/>
            <a:ext cx="5715000" cy="369332"/>
          </a:xfrm>
          <a:prstGeom prst="rect">
            <a:avLst/>
          </a:prstGeom>
        </p:spPr>
        <p:txBody>
          <a:bodyPr wrap="square">
            <a:spAutoFit/>
          </a:bodyPr>
          <a:lstStyle/>
          <a:p>
            <a:r>
              <a:rPr lang="en-US" b="1" dirty="0">
                <a:solidFill>
                  <a:srgbClr val="E09900"/>
                </a:solidFill>
                <a:latin typeface="Arial" panose="020B0604020202020204" pitchFamily="34" charset="0"/>
                <a:hlinkClick r:id="rId4"/>
              </a:rPr>
              <a:t>Morocco: World Leader in Renewable Energy: :46</a:t>
            </a:r>
            <a:endParaRPr lang="en-US" dirty="0"/>
          </a:p>
        </p:txBody>
      </p:sp>
      <p:sp>
        <p:nvSpPr>
          <p:cNvPr id="7" name="Slide Number Placeholder 6"/>
          <p:cNvSpPr>
            <a:spLocks noGrp="1"/>
          </p:cNvSpPr>
          <p:nvPr>
            <p:ph type="sldNum" sz="quarter" idx="12"/>
          </p:nvPr>
        </p:nvSpPr>
        <p:spPr/>
        <p:txBody>
          <a:bodyPr/>
          <a:lstStyle/>
          <a:p>
            <a:fld id="{200B2350-5261-4F5C-9DF5-EF0D264FC8D2}" type="slidenum">
              <a:rPr lang="en-US" smtClean="0"/>
              <a:pPr/>
              <a:t>43</a:t>
            </a:fld>
            <a:endParaRPr lang="en-US" dirty="0"/>
          </a:p>
        </p:txBody>
      </p:sp>
    </p:spTree>
    <p:extLst>
      <p:ext uri="{BB962C8B-B14F-4D97-AF65-F5344CB8AC3E}">
        <p14:creationId xmlns:p14="http://schemas.microsoft.com/office/powerpoint/2010/main" val="4194981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4: </a:t>
            </a:r>
            <a:r>
              <a:rPr lang="en-US" sz="4000" dirty="0" smtClean="0">
                <a:solidFill>
                  <a:srgbClr val="F8F9D3"/>
                </a:solidFill>
              </a:rPr>
              <a:t>?</a:t>
            </a:r>
            <a:endParaRPr lang="en-US" dirty="0">
              <a:solidFill>
                <a:srgbClr val="F8F9D3"/>
              </a:solidFill>
            </a:endParaRPr>
          </a:p>
        </p:txBody>
      </p:sp>
      <p:sp>
        <p:nvSpPr>
          <p:cNvPr id="3" name="Rectangle 2"/>
          <p:cNvSpPr/>
          <p:nvPr/>
        </p:nvSpPr>
        <p:spPr>
          <a:xfrm>
            <a:off x="171450" y="1447800"/>
            <a:ext cx="9124950" cy="3046988"/>
          </a:xfrm>
          <a:prstGeom prst="rect">
            <a:avLst/>
          </a:prstGeom>
        </p:spPr>
        <p:txBody>
          <a:bodyPr wrap="square">
            <a:spAutoFit/>
          </a:bodyPr>
          <a:lstStyle/>
          <a:p>
            <a:r>
              <a:rPr lang="en-US" sz="2400" dirty="0" smtClean="0"/>
              <a:t>Which </a:t>
            </a:r>
            <a:r>
              <a:rPr lang="en-US" sz="2400" dirty="0"/>
              <a:t>of these is an </a:t>
            </a:r>
            <a:r>
              <a:rPr lang="en-US" sz="2400" dirty="0" smtClean="0"/>
              <a:t>international </a:t>
            </a:r>
            <a:r>
              <a:rPr lang="en-US" sz="2400" dirty="0"/>
              <a:t>independent standards organization that helps businesses, governments and other organizations understand and communicate what they have done regarding climate change, human rights and </a:t>
            </a:r>
            <a:r>
              <a:rPr lang="en-US" sz="2400" dirty="0" smtClean="0"/>
              <a:t>corruption?</a:t>
            </a:r>
            <a:endParaRPr lang="en-US" sz="2400" dirty="0"/>
          </a:p>
          <a:p>
            <a:r>
              <a:rPr lang="en-US" sz="2400" dirty="0"/>
              <a:t>a.	EPA (Environmental Protection Agency)</a:t>
            </a:r>
          </a:p>
          <a:p>
            <a:r>
              <a:rPr lang="en-US" sz="2400" dirty="0"/>
              <a:t>b.	DOE (Department of Energy)</a:t>
            </a:r>
          </a:p>
          <a:p>
            <a:r>
              <a:rPr lang="en-US" sz="2400" dirty="0"/>
              <a:t>c.	Global Reporting Initiative (GRI</a:t>
            </a:r>
            <a:r>
              <a:rPr lang="en-US" sz="2400" dirty="0" smtClean="0"/>
              <a:t>)</a:t>
            </a:r>
            <a:endParaRPr lang="en-US" sz="2400" dirty="0"/>
          </a:p>
          <a:p>
            <a:r>
              <a:rPr lang="en-US" sz="2400" dirty="0"/>
              <a:t>d.	UN (United Nations)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44</a:t>
            </a:fld>
            <a:endParaRPr lang="en-US" dirty="0"/>
          </a:p>
        </p:txBody>
      </p:sp>
    </p:spTree>
    <p:extLst>
      <p:ext uri="{BB962C8B-B14F-4D97-AF65-F5344CB8AC3E}">
        <p14:creationId xmlns:p14="http://schemas.microsoft.com/office/powerpoint/2010/main" val="38141406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4:</a:t>
            </a:r>
            <a:endParaRPr lang="en-US" sz="3200" dirty="0">
              <a:solidFill>
                <a:srgbClr val="F8F9D3"/>
              </a:solidFill>
            </a:endParaRPr>
          </a:p>
        </p:txBody>
      </p:sp>
      <p:sp>
        <p:nvSpPr>
          <p:cNvPr id="3" name="Rectangle 2"/>
          <p:cNvSpPr/>
          <p:nvPr/>
        </p:nvSpPr>
        <p:spPr>
          <a:xfrm>
            <a:off x="152400" y="1828800"/>
            <a:ext cx="5856090" cy="584775"/>
          </a:xfrm>
          <a:prstGeom prst="rect">
            <a:avLst/>
          </a:prstGeom>
        </p:spPr>
        <p:txBody>
          <a:bodyPr wrap="none">
            <a:spAutoFit/>
          </a:bodyPr>
          <a:lstStyle/>
          <a:p>
            <a:r>
              <a:rPr lang="en-US" sz="3200" dirty="0"/>
              <a:t>Global Reporting Initiative (GRI</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45</a:t>
            </a:fld>
            <a:endParaRPr lang="en-US" dirty="0"/>
          </a:p>
        </p:txBody>
      </p:sp>
    </p:spTree>
    <p:extLst>
      <p:ext uri="{BB962C8B-B14F-4D97-AF65-F5344CB8AC3E}">
        <p14:creationId xmlns:p14="http://schemas.microsoft.com/office/powerpoint/2010/main" val="3905599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2.</a:t>
            </a:r>
            <a:endParaRPr lang="en-US" sz="3600" dirty="0"/>
          </a:p>
        </p:txBody>
      </p:sp>
      <p:sp>
        <p:nvSpPr>
          <p:cNvPr id="5" name="TextBox 4"/>
          <p:cNvSpPr txBox="1"/>
          <p:nvPr/>
        </p:nvSpPr>
        <p:spPr>
          <a:xfrm>
            <a:off x="381000" y="1676400"/>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Rectangle 2"/>
          <p:cNvSpPr/>
          <p:nvPr/>
        </p:nvSpPr>
        <p:spPr>
          <a:xfrm>
            <a:off x="4191000" y="1707177"/>
            <a:ext cx="4009431" cy="461665"/>
          </a:xfrm>
          <a:prstGeom prst="rect">
            <a:avLst/>
          </a:prstGeom>
        </p:spPr>
        <p:txBody>
          <a:bodyPr wrap="none">
            <a:spAutoFit/>
          </a:bodyPr>
          <a:lstStyle/>
          <a:p>
            <a:r>
              <a:rPr lang="en-US" sz="2400" b="1" dirty="0">
                <a:solidFill>
                  <a:srgbClr val="00B050"/>
                </a:solidFill>
                <a:latin typeface="Arial" panose="020B0604020202020204" pitchFamily="34" charset="0"/>
              </a:rPr>
              <a:t>Global Reporting Initiative</a:t>
            </a:r>
            <a:endParaRPr lang="en-US" sz="2400" dirty="0">
              <a:solidFill>
                <a:srgbClr val="00B050"/>
              </a:solidFill>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46</a:t>
            </a:fld>
            <a:endParaRPr lang="en-US" dirty="0"/>
          </a:p>
        </p:txBody>
      </p:sp>
    </p:spTree>
    <p:extLst>
      <p:ext uri="{BB962C8B-B14F-4D97-AF65-F5344CB8AC3E}">
        <p14:creationId xmlns:p14="http://schemas.microsoft.com/office/powerpoint/2010/main" val="14542054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RETURN ON INVESTMENT (S-ROI</a:t>
            </a:r>
            <a:r>
              <a:rPr lang="en-US" dirty="0" smtClean="0"/>
              <a:t>) 1.</a:t>
            </a:r>
            <a:endParaRPr lang="en-US" dirty="0"/>
          </a:p>
        </p:txBody>
      </p:sp>
      <p:sp>
        <p:nvSpPr>
          <p:cNvPr id="3" name="Content Placeholder 2"/>
          <p:cNvSpPr>
            <a:spLocks noGrp="1"/>
          </p:cNvSpPr>
          <p:nvPr>
            <p:ph idx="1"/>
          </p:nvPr>
        </p:nvSpPr>
        <p:spPr>
          <a:xfrm>
            <a:off x="76200" y="1447800"/>
            <a:ext cx="8915399" cy="3657599"/>
          </a:xfrm>
        </p:spPr>
        <p:txBody>
          <a:bodyPr/>
          <a:lstStyle/>
          <a:p>
            <a:pPr>
              <a:spcBef>
                <a:spcPts val="600"/>
              </a:spcBef>
              <a:spcAft>
                <a:spcPts val="600"/>
              </a:spcAft>
            </a:pPr>
            <a:r>
              <a:rPr lang="en-US" b="1" dirty="0"/>
              <a:t>Terminology</a:t>
            </a:r>
          </a:p>
          <a:p>
            <a:pPr lvl="1">
              <a:spcAft>
                <a:spcPts val="600"/>
              </a:spcAft>
            </a:pPr>
            <a:r>
              <a:rPr lang="en-US" dirty="0"/>
              <a:t>ROI or Return on Investment </a:t>
            </a:r>
            <a:r>
              <a:rPr lang="en-US" dirty="0" smtClean="0"/>
              <a:t>is:</a:t>
            </a:r>
          </a:p>
          <a:p>
            <a:pPr lvl="2">
              <a:spcAft>
                <a:spcPts val="600"/>
              </a:spcAft>
            </a:pPr>
            <a:r>
              <a:rPr lang="en-US" dirty="0" smtClean="0"/>
              <a:t>Return </a:t>
            </a:r>
            <a:r>
              <a:rPr lang="en-US" dirty="0"/>
              <a:t>benefit to </a:t>
            </a:r>
            <a:r>
              <a:rPr lang="en-US" dirty="0" smtClean="0"/>
              <a:t>investor from </a:t>
            </a:r>
            <a:r>
              <a:rPr lang="en-US" dirty="0"/>
              <a:t>the results of a financial </a:t>
            </a:r>
            <a:r>
              <a:rPr lang="en-US" dirty="0" smtClean="0"/>
              <a:t>investment</a:t>
            </a:r>
          </a:p>
          <a:p>
            <a:pPr lvl="2">
              <a:spcAft>
                <a:spcPts val="600"/>
              </a:spcAft>
            </a:pPr>
            <a:r>
              <a:rPr lang="en-US" dirty="0" smtClean="0"/>
              <a:t>High </a:t>
            </a:r>
            <a:r>
              <a:rPr lang="en-US" dirty="0"/>
              <a:t>ROI means </a:t>
            </a:r>
            <a:r>
              <a:rPr lang="en-US" dirty="0" smtClean="0"/>
              <a:t>investment </a:t>
            </a:r>
            <a:r>
              <a:rPr lang="en-US" dirty="0"/>
              <a:t>gains compare favorably to </a:t>
            </a:r>
            <a:r>
              <a:rPr lang="en-US" dirty="0" smtClean="0"/>
              <a:t>cost</a:t>
            </a:r>
          </a:p>
          <a:p>
            <a:pPr lvl="2">
              <a:spcAft>
                <a:spcPts val="600"/>
              </a:spcAft>
            </a:pPr>
            <a:r>
              <a:rPr lang="en-US" dirty="0" smtClean="0"/>
              <a:t>Performance Metric </a:t>
            </a:r>
          </a:p>
          <a:p>
            <a:pPr lvl="3">
              <a:spcAft>
                <a:spcPts val="600"/>
              </a:spcAft>
            </a:pPr>
            <a:r>
              <a:rPr lang="en-US" dirty="0" smtClean="0"/>
              <a:t>Used </a:t>
            </a:r>
            <a:r>
              <a:rPr lang="en-US" dirty="0"/>
              <a:t>to evaluate </a:t>
            </a:r>
            <a:r>
              <a:rPr lang="en-US" dirty="0" smtClean="0"/>
              <a:t>efficiency </a:t>
            </a:r>
            <a:r>
              <a:rPr lang="en-US" dirty="0"/>
              <a:t>of an </a:t>
            </a:r>
            <a:r>
              <a:rPr lang="en-US" dirty="0" smtClean="0"/>
              <a:t>investment</a:t>
            </a:r>
          </a:p>
          <a:p>
            <a:pPr lvl="3">
              <a:spcAft>
                <a:spcPts val="600"/>
              </a:spcAft>
            </a:pPr>
            <a:r>
              <a:rPr lang="en-US" dirty="0" smtClean="0"/>
              <a:t>Compare </a:t>
            </a:r>
            <a:r>
              <a:rPr lang="en-US" dirty="0"/>
              <a:t>the efficiency of a number of different </a:t>
            </a:r>
            <a:r>
              <a:rPr lang="en-US" dirty="0" smtClean="0"/>
              <a:t>investments</a:t>
            </a:r>
          </a:p>
          <a:p>
            <a:pPr lvl="3">
              <a:spcAft>
                <a:spcPts val="600"/>
              </a:spcAft>
            </a:pPr>
            <a:r>
              <a:rPr lang="en-US" dirty="0" smtClean="0"/>
              <a:t>ROI </a:t>
            </a:r>
            <a:r>
              <a:rPr lang="en-US" dirty="0"/>
              <a:t>is a way of considering profits in relation to capital </a:t>
            </a:r>
            <a:r>
              <a:rPr lang="en-US" dirty="0" smtClean="0"/>
              <a:t>invested</a:t>
            </a:r>
            <a:endParaRPr lang="en-US" dirty="0"/>
          </a:p>
          <a:p>
            <a:endParaRPr lang="en-US" dirty="0"/>
          </a:p>
        </p:txBody>
      </p:sp>
      <p:sp>
        <p:nvSpPr>
          <p:cNvPr id="4" name="Rectangle 3"/>
          <p:cNvSpPr/>
          <p:nvPr/>
        </p:nvSpPr>
        <p:spPr>
          <a:xfrm>
            <a:off x="1217141" y="5421868"/>
            <a:ext cx="3198311" cy="369332"/>
          </a:xfrm>
          <a:prstGeom prst="rect">
            <a:avLst/>
          </a:prstGeom>
        </p:spPr>
        <p:txBody>
          <a:bodyPr wrap="none">
            <a:spAutoFit/>
          </a:bodyPr>
          <a:lstStyle/>
          <a:p>
            <a:r>
              <a:rPr lang="en-US" b="1" dirty="0">
                <a:solidFill>
                  <a:srgbClr val="E09900"/>
                </a:solidFill>
                <a:latin typeface="Arial" panose="020B0604020202020204" pitchFamily="34" charset="0"/>
                <a:hlinkClick r:id="rId2"/>
              </a:rPr>
              <a:t>ROI of Eco Capitalism: 8:47</a:t>
            </a:r>
            <a:endParaRPr lang="en-US" dirty="0"/>
          </a:p>
        </p:txBody>
      </p:sp>
      <p:pic>
        <p:nvPicPr>
          <p:cNvPr id="5" name="Picture 4"/>
          <p:cNvPicPr>
            <a:picLocks noChangeAspect="1"/>
          </p:cNvPicPr>
          <p:nvPr/>
        </p:nvPicPr>
        <p:blipFill>
          <a:blip r:embed="rId3"/>
          <a:stretch>
            <a:fillRect/>
          </a:stretch>
        </p:blipFill>
        <p:spPr>
          <a:xfrm>
            <a:off x="455141" y="5358375"/>
            <a:ext cx="829128" cy="835224"/>
          </a:xfrm>
          <a:prstGeom prst="rect">
            <a:avLst/>
          </a:prstGeom>
        </p:spPr>
      </p:pic>
      <p:sp>
        <p:nvSpPr>
          <p:cNvPr id="6" name="Slide Number Placeholder 5"/>
          <p:cNvSpPr>
            <a:spLocks noGrp="1"/>
          </p:cNvSpPr>
          <p:nvPr>
            <p:ph type="sldNum" sz="quarter" idx="12"/>
          </p:nvPr>
        </p:nvSpPr>
        <p:spPr/>
        <p:txBody>
          <a:bodyPr/>
          <a:lstStyle/>
          <a:p>
            <a:fld id="{200B2350-5261-4F5C-9DF5-EF0D264FC8D2}" type="slidenum">
              <a:rPr lang="en-US" smtClean="0"/>
              <a:pPr/>
              <a:t>47</a:t>
            </a:fld>
            <a:endParaRPr lang="en-US" dirty="0"/>
          </a:p>
        </p:txBody>
      </p:sp>
    </p:spTree>
    <p:extLst>
      <p:ext uri="{BB962C8B-B14F-4D97-AF65-F5344CB8AC3E}">
        <p14:creationId xmlns:p14="http://schemas.microsoft.com/office/powerpoint/2010/main" val="40698871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RETURN ON INVESTMENT (S-ROI</a:t>
            </a:r>
            <a:r>
              <a:rPr lang="en-US" dirty="0" smtClean="0"/>
              <a:t>) 2.</a:t>
            </a:r>
            <a:endParaRPr lang="en-US" dirty="0"/>
          </a:p>
        </p:txBody>
      </p:sp>
      <p:sp>
        <p:nvSpPr>
          <p:cNvPr id="3" name="Content Placeholder 2"/>
          <p:cNvSpPr>
            <a:spLocks noGrp="1"/>
          </p:cNvSpPr>
          <p:nvPr>
            <p:ph idx="1"/>
          </p:nvPr>
        </p:nvSpPr>
        <p:spPr>
          <a:xfrm>
            <a:off x="76200" y="1447800"/>
            <a:ext cx="8229600" cy="4525963"/>
          </a:xfrm>
        </p:spPr>
        <p:txBody>
          <a:bodyPr/>
          <a:lstStyle/>
          <a:p>
            <a:pPr>
              <a:spcBef>
                <a:spcPts val="600"/>
              </a:spcBef>
              <a:spcAft>
                <a:spcPts val="600"/>
              </a:spcAft>
            </a:pPr>
            <a:r>
              <a:rPr lang="en-US" b="1" dirty="0" smtClean="0"/>
              <a:t>Sustainability Analysis Techniques</a:t>
            </a:r>
          </a:p>
          <a:p>
            <a:pPr lvl="1">
              <a:spcAft>
                <a:spcPts val="600"/>
              </a:spcAft>
            </a:pPr>
            <a:r>
              <a:rPr lang="en-US" dirty="0" smtClean="0"/>
              <a:t>LIKE Life </a:t>
            </a:r>
            <a:r>
              <a:rPr lang="en-US" dirty="0"/>
              <a:t>Cycle Assessment (LCA), provide </a:t>
            </a:r>
            <a:r>
              <a:rPr lang="en-US" dirty="0" smtClean="0"/>
              <a:t>insights</a:t>
            </a:r>
          </a:p>
          <a:p>
            <a:pPr lvl="1">
              <a:spcAft>
                <a:spcPts val="600"/>
              </a:spcAft>
            </a:pPr>
            <a:r>
              <a:rPr lang="en-US" dirty="0" smtClean="0"/>
              <a:t>Into </a:t>
            </a:r>
            <a:r>
              <a:rPr lang="en-US" dirty="0"/>
              <a:t>environmental impacts of products and </a:t>
            </a:r>
            <a:r>
              <a:rPr lang="en-US" dirty="0" smtClean="0"/>
              <a:t>factories </a:t>
            </a:r>
          </a:p>
          <a:p>
            <a:pPr lvl="1">
              <a:spcAft>
                <a:spcPts val="600"/>
              </a:spcAft>
            </a:pPr>
            <a:r>
              <a:rPr lang="en-US" dirty="0" smtClean="0"/>
              <a:t>Guiding </a:t>
            </a:r>
            <a:r>
              <a:rPr lang="en-US" dirty="0"/>
              <a:t>product and process </a:t>
            </a:r>
            <a:r>
              <a:rPr lang="en-US" dirty="0" smtClean="0"/>
              <a:t>design</a:t>
            </a:r>
          </a:p>
          <a:p>
            <a:pPr lvl="2">
              <a:spcAft>
                <a:spcPts val="600"/>
              </a:spcAft>
            </a:pPr>
            <a:r>
              <a:rPr lang="en-US" dirty="0" smtClean="0"/>
              <a:t>Like development </a:t>
            </a:r>
            <a:r>
              <a:rPr lang="en-US" dirty="0"/>
              <a:t>of cold-water laundry detergents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48</a:t>
            </a:fld>
            <a:endParaRPr lang="en-US" dirty="0"/>
          </a:p>
        </p:txBody>
      </p:sp>
    </p:spTree>
    <p:extLst>
      <p:ext uri="{BB962C8B-B14F-4D97-AF65-F5344CB8AC3E}">
        <p14:creationId xmlns:p14="http://schemas.microsoft.com/office/powerpoint/2010/main" val="427709443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RETURN ON INVESTMENT (S-ROI</a:t>
            </a:r>
            <a:r>
              <a:rPr lang="en-US" dirty="0" smtClean="0"/>
              <a:t>) 3.</a:t>
            </a:r>
            <a:endParaRPr lang="en-US" dirty="0"/>
          </a:p>
        </p:txBody>
      </p:sp>
      <p:sp>
        <p:nvSpPr>
          <p:cNvPr id="3" name="Content Placeholder 2"/>
          <p:cNvSpPr>
            <a:spLocks noGrp="1"/>
          </p:cNvSpPr>
          <p:nvPr>
            <p:ph idx="1"/>
          </p:nvPr>
        </p:nvSpPr>
        <p:spPr>
          <a:xfrm>
            <a:off x="86497" y="1484741"/>
            <a:ext cx="8610600" cy="3163459"/>
          </a:xfrm>
        </p:spPr>
        <p:txBody>
          <a:bodyPr/>
          <a:lstStyle/>
          <a:p>
            <a:pPr>
              <a:spcBef>
                <a:spcPts val="600"/>
              </a:spcBef>
              <a:spcAft>
                <a:spcPts val="600"/>
              </a:spcAft>
            </a:pPr>
            <a:r>
              <a:rPr lang="en-US" b="1" dirty="0"/>
              <a:t>Sustainability Return on Investment (S-ROI</a:t>
            </a:r>
            <a:r>
              <a:rPr lang="en-US" b="1" dirty="0" smtClean="0"/>
              <a:t>)</a:t>
            </a:r>
          </a:p>
          <a:p>
            <a:pPr lvl="1">
              <a:spcAft>
                <a:spcPts val="600"/>
              </a:spcAft>
            </a:pPr>
            <a:r>
              <a:rPr lang="en-US" dirty="0" smtClean="0"/>
              <a:t>Process </a:t>
            </a:r>
            <a:r>
              <a:rPr lang="en-US" dirty="0"/>
              <a:t>of:</a:t>
            </a:r>
          </a:p>
          <a:p>
            <a:pPr lvl="2">
              <a:spcAft>
                <a:spcPts val="600"/>
              </a:spcAft>
            </a:pPr>
            <a:r>
              <a:rPr lang="en-US" sz="2400" dirty="0" smtClean="0"/>
              <a:t>Systematically </a:t>
            </a:r>
            <a:r>
              <a:rPr lang="en-US" sz="2400" dirty="0"/>
              <a:t>identifying possible future events </a:t>
            </a:r>
            <a:endParaRPr lang="en-US" sz="2400" dirty="0" smtClean="0"/>
          </a:p>
          <a:p>
            <a:pPr lvl="3">
              <a:spcAft>
                <a:spcPts val="600"/>
              </a:spcAft>
            </a:pPr>
            <a:r>
              <a:rPr lang="en-US" sz="2000" dirty="0" smtClean="0"/>
              <a:t>Might </a:t>
            </a:r>
            <a:r>
              <a:rPr lang="en-US" sz="2000" dirty="0"/>
              <a:t>affect an investment’s payback</a:t>
            </a:r>
          </a:p>
          <a:p>
            <a:pPr lvl="2">
              <a:spcAft>
                <a:spcPts val="600"/>
              </a:spcAft>
            </a:pPr>
            <a:r>
              <a:rPr lang="en-US" sz="2400" dirty="0" smtClean="0"/>
              <a:t>Considering likelihood </a:t>
            </a:r>
            <a:r>
              <a:rPr lang="en-US" sz="2400" dirty="0"/>
              <a:t>that future events will occur</a:t>
            </a:r>
          </a:p>
          <a:p>
            <a:pPr lvl="2">
              <a:spcAft>
                <a:spcPts val="600"/>
              </a:spcAft>
            </a:pPr>
            <a:r>
              <a:rPr lang="en-US" sz="2400" dirty="0" smtClean="0"/>
              <a:t>Assessing consequences </a:t>
            </a:r>
            <a:r>
              <a:rPr lang="en-US" sz="2400" dirty="0"/>
              <a:t>of future events</a:t>
            </a:r>
          </a:p>
          <a:p>
            <a:endParaRPr lang="en-US" dirty="0"/>
          </a:p>
        </p:txBody>
      </p:sp>
      <p:sp>
        <p:nvSpPr>
          <p:cNvPr id="4" name="Rectangle 3"/>
          <p:cNvSpPr/>
          <p:nvPr/>
        </p:nvSpPr>
        <p:spPr>
          <a:xfrm>
            <a:off x="1124403" y="5334000"/>
            <a:ext cx="4572000" cy="646331"/>
          </a:xfrm>
          <a:prstGeom prst="rect">
            <a:avLst/>
          </a:prstGeom>
        </p:spPr>
        <p:txBody>
          <a:bodyPr>
            <a:spAutoFit/>
          </a:bodyPr>
          <a:lstStyle/>
          <a:p>
            <a:r>
              <a:rPr lang="en-US" b="1" dirty="0">
                <a:solidFill>
                  <a:srgbClr val="E09900"/>
                </a:solidFill>
                <a:latin typeface="Arial" panose="020B0604020202020204" pitchFamily="34" charset="0"/>
                <a:hlinkClick r:id="rId2"/>
              </a:rPr>
              <a:t>Corporate Sustainability Strategies (ROI): 3:32</a:t>
            </a:r>
            <a:endParaRPr lang="en-US" dirty="0"/>
          </a:p>
        </p:txBody>
      </p:sp>
      <p:pic>
        <p:nvPicPr>
          <p:cNvPr id="5" name="Picture 4"/>
          <p:cNvPicPr>
            <a:picLocks noChangeAspect="1"/>
          </p:cNvPicPr>
          <p:nvPr/>
        </p:nvPicPr>
        <p:blipFill>
          <a:blip r:embed="rId3"/>
          <a:stretch>
            <a:fillRect/>
          </a:stretch>
        </p:blipFill>
        <p:spPr>
          <a:xfrm>
            <a:off x="304800" y="5257800"/>
            <a:ext cx="829128" cy="835224"/>
          </a:xfrm>
          <a:prstGeom prst="rect">
            <a:avLst/>
          </a:prstGeom>
        </p:spPr>
      </p:pic>
      <p:sp>
        <p:nvSpPr>
          <p:cNvPr id="6" name="Slide Number Placeholder 5"/>
          <p:cNvSpPr>
            <a:spLocks noGrp="1"/>
          </p:cNvSpPr>
          <p:nvPr>
            <p:ph type="sldNum" sz="quarter" idx="12"/>
          </p:nvPr>
        </p:nvSpPr>
        <p:spPr/>
        <p:txBody>
          <a:bodyPr/>
          <a:lstStyle/>
          <a:p>
            <a:fld id="{200B2350-5261-4F5C-9DF5-EF0D264FC8D2}" type="slidenum">
              <a:rPr lang="en-US" smtClean="0"/>
              <a:pPr/>
              <a:t>49</a:t>
            </a:fld>
            <a:endParaRPr lang="en-US" dirty="0"/>
          </a:p>
        </p:txBody>
      </p:sp>
    </p:spTree>
    <p:extLst>
      <p:ext uri="{BB962C8B-B14F-4D97-AF65-F5344CB8AC3E}">
        <p14:creationId xmlns:p14="http://schemas.microsoft.com/office/powerpoint/2010/main" val="24694264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1.</a:t>
            </a:r>
            <a:endParaRPr lang="en-US" dirty="0"/>
          </a:p>
        </p:txBody>
      </p:sp>
      <p:sp>
        <p:nvSpPr>
          <p:cNvPr id="3" name="Content Placeholder 2"/>
          <p:cNvSpPr>
            <a:spLocks noGrp="1"/>
          </p:cNvSpPr>
          <p:nvPr>
            <p:ph idx="1"/>
          </p:nvPr>
        </p:nvSpPr>
        <p:spPr>
          <a:xfrm>
            <a:off x="304800" y="1447800"/>
            <a:ext cx="8534400" cy="4525963"/>
          </a:xfrm>
        </p:spPr>
        <p:txBody>
          <a:bodyPr/>
          <a:lstStyle/>
          <a:p>
            <a:pPr>
              <a:lnSpc>
                <a:spcPct val="150000"/>
              </a:lnSpc>
            </a:pPr>
            <a:r>
              <a:rPr lang="en-US" b="1" dirty="0" smtClean="0">
                <a:solidFill>
                  <a:srgbClr val="00B050"/>
                </a:solidFill>
              </a:rPr>
              <a:t>Circles </a:t>
            </a:r>
            <a:r>
              <a:rPr lang="en-US" b="1" dirty="0">
                <a:solidFill>
                  <a:srgbClr val="00B050"/>
                </a:solidFill>
              </a:rPr>
              <a:t>of Sustainability </a:t>
            </a:r>
            <a:endParaRPr lang="en-US" b="1" dirty="0" smtClean="0">
              <a:solidFill>
                <a:srgbClr val="00B050"/>
              </a:solidFill>
            </a:endParaRPr>
          </a:p>
          <a:p>
            <a:pPr lvl="1">
              <a:lnSpc>
                <a:spcPct val="150000"/>
              </a:lnSpc>
            </a:pPr>
            <a:r>
              <a:rPr lang="en-US" dirty="0" smtClean="0"/>
              <a:t>Explain 4 pillars in more detail</a:t>
            </a:r>
          </a:p>
          <a:p>
            <a:pPr lvl="1">
              <a:lnSpc>
                <a:spcPct val="150000"/>
              </a:lnSpc>
            </a:pPr>
            <a:r>
              <a:rPr lang="en-US" dirty="0" smtClean="0"/>
              <a:t>Understand </a:t>
            </a:r>
            <a:r>
              <a:rPr lang="en-US" dirty="0"/>
              <a:t>and assess </a:t>
            </a:r>
            <a:r>
              <a:rPr lang="en-US" dirty="0" smtClean="0"/>
              <a:t>sustainability process</a:t>
            </a:r>
          </a:p>
          <a:p>
            <a:pPr lvl="1">
              <a:lnSpc>
                <a:spcPct val="150000"/>
              </a:lnSpc>
            </a:pPr>
            <a:r>
              <a:rPr lang="en-US" dirty="0" smtClean="0"/>
              <a:t>Manage </a:t>
            </a:r>
            <a:r>
              <a:rPr lang="en-US" dirty="0"/>
              <a:t>projects directed towards sustainable </a:t>
            </a:r>
            <a:r>
              <a:rPr lang="en-US" dirty="0" smtClean="0"/>
              <a:t>outcomes  </a:t>
            </a:r>
          </a:p>
          <a:p>
            <a:pPr lvl="1">
              <a:lnSpc>
                <a:spcPct val="150000"/>
              </a:lnSpc>
            </a:pPr>
            <a:r>
              <a:rPr lang="en-US" dirty="0" smtClean="0"/>
              <a:t>Handle </a:t>
            </a:r>
            <a:r>
              <a:rPr lang="en-US" dirty="0"/>
              <a:t>inflexible problems </a:t>
            </a:r>
            <a:r>
              <a:rPr lang="en-US" dirty="0" smtClean="0"/>
              <a:t>from opposing </a:t>
            </a:r>
            <a:r>
              <a:rPr lang="en-US" dirty="0"/>
              <a:t>parties.  </a:t>
            </a:r>
            <a:endParaRPr lang="en-US" dirty="0" smtClean="0"/>
          </a:p>
          <a:p>
            <a:pPr lvl="1">
              <a:lnSpc>
                <a:spcPct val="150000"/>
              </a:lnSpc>
            </a:pPr>
            <a:r>
              <a:rPr lang="en-US" dirty="0" smtClean="0"/>
              <a:t>Often </a:t>
            </a:r>
            <a:r>
              <a:rPr lang="en-US" dirty="0"/>
              <a:t>used for cities and urban </a:t>
            </a:r>
            <a:r>
              <a:rPr lang="en-US" dirty="0" smtClean="0"/>
              <a:t>areas</a:t>
            </a:r>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a:t>
            </a:fld>
            <a:endParaRPr lang="en-US" dirty="0"/>
          </a:p>
        </p:txBody>
      </p:sp>
    </p:spTree>
    <p:extLst>
      <p:ext uri="{BB962C8B-B14F-4D97-AF65-F5344CB8AC3E}">
        <p14:creationId xmlns:p14="http://schemas.microsoft.com/office/powerpoint/2010/main" val="33507662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SUSTAINABILITY RETURN ON INVESTMENT (S-ROI</a:t>
            </a:r>
            <a:r>
              <a:rPr lang="en-US" dirty="0" smtClean="0"/>
              <a:t>) 4.</a:t>
            </a:r>
            <a:endParaRPr lang="en-US" dirty="0"/>
          </a:p>
        </p:txBody>
      </p:sp>
      <p:pic>
        <p:nvPicPr>
          <p:cNvPr id="4" name="Picture 3"/>
          <p:cNvPicPr>
            <a:picLocks noChangeAspect="1"/>
          </p:cNvPicPr>
          <p:nvPr/>
        </p:nvPicPr>
        <p:blipFill>
          <a:blip r:embed="rId2"/>
          <a:stretch>
            <a:fillRect/>
          </a:stretch>
        </p:blipFill>
        <p:spPr>
          <a:xfrm>
            <a:off x="685800" y="1380226"/>
            <a:ext cx="7547493" cy="4495800"/>
          </a:xfrm>
          <a:prstGeom prst="rect">
            <a:avLst/>
          </a:prstGeom>
        </p:spPr>
      </p:pic>
      <p:sp>
        <p:nvSpPr>
          <p:cNvPr id="5" name="Rectangle 4"/>
          <p:cNvSpPr/>
          <p:nvPr/>
        </p:nvSpPr>
        <p:spPr>
          <a:xfrm>
            <a:off x="2514600" y="5943600"/>
            <a:ext cx="4489820" cy="369332"/>
          </a:xfrm>
          <a:prstGeom prst="rect">
            <a:avLst/>
          </a:prstGeom>
        </p:spPr>
        <p:txBody>
          <a:bodyPr wrap="none">
            <a:spAutoFit/>
          </a:bodyPr>
          <a:lstStyle/>
          <a:p>
            <a:pPr algn="ctr">
              <a:spcAft>
                <a:spcPts val="600"/>
              </a:spcAft>
            </a:pPr>
            <a:r>
              <a:rPr lang="en-US" b="1"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Figure </a:t>
            </a:r>
            <a:r>
              <a:rPr lang="en-US" b="1" dirty="0" smtClean="0">
                <a:solidFill>
                  <a:srgbClr val="0000FF"/>
                </a:solidFill>
                <a:latin typeface="Cambria" panose="02040503050406030204" pitchFamily="18" charset="0"/>
                <a:ea typeface="Times New Roman" panose="02020603050405020304" pitchFamily="18" charset="0"/>
                <a:cs typeface="Times New Roman" panose="02020603050405020304" pitchFamily="18" charset="0"/>
              </a:rPr>
              <a:t>2-8 </a:t>
            </a:r>
            <a:r>
              <a:rPr lang="en-US" b="1"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shows a typical S-ROI Analysis</a:t>
            </a:r>
            <a:endParaRPr lang="en-US" b="1"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3" name="Slide Number Placeholder 2"/>
          <p:cNvSpPr>
            <a:spLocks noGrp="1"/>
          </p:cNvSpPr>
          <p:nvPr>
            <p:ph type="sldNum" sz="quarter" idx="12"/>
          </p:nvPr>
        </p:nvSpPr>
        <p:spPr/>
        <p:txBody>
          <a:bodyPr/>
          <a:lstStyle/>
          <a:p>
            <a:fld id="{200B2350-5261-4F5C-9DF5-EF0D264FC8D2}" type="slidenum">
              <a:rPr lang="en-US" smtClean="0"/>
              <a:pPr/>
              <a:t>50</a:t>
            </a:fld>
            <a:endParaRPr lang="en-US" dirty="0"/>
          </a:p>
        </p:txBody>
      </p:sp>
    </p:spTree>
    <p:extLst>
      <p:ext uri="{BB962C8B-B14F-4D97-AF65-F5344CB8AC3E}">
        <p14:creationId xmlns:p14="http://schemas.microsoft.com/office/powerpoint/2010/main" val="39467587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447800"/>
            <a:ext cx="9067800" cy="4953000"/>
          </a:xfrm>
        </p:spPr>
        <p:txBody>
          <a:bodyPr/>
          <a:lstStyle/>
          <a:p>
            <a:r>
              <a:rPr lang="en-US" b="1" dirty="0"/>
              <a:t>Figure </a:t>
            </a:r>
            <a:r>
              <a:rPr lang="en-US" b="1" dirty="0" smtClean="0"/>
              <a:t>2-8 Details 6 S-ROI Steps</a:t>
            </a:r>
          </a:p>
          <a:p>
            <a:pPr marL="944118" lvl="1" indent="-457200">
              <a:buFont typeface="+mj-lt"/>
              <a:buAutoNum type="arabicPeriod"/>
            </a:pPr>
            <a:r>
              <a:rPr lang="en-US" dirty="0" smtClean="0"/>
              <a:t>Define project </a:t>
            </a:r>
            <a:r>
              <a:rPr lang="en-US" dirty="0"/>
              <a:t>goal, scope, and alternatives, and conduct traditional ROI analysis as a </a:t>
            </a:r>
            <a:r>
              <a:rPr lang="en-US" dirty="0" smtClean="0"/>
              <a:t>baseline  </a:t>
            </a:r>
            <a:endParaRPr lang="en-US" dirty="0"/>
          </a:p>
          <a:p>
            <a:pPr marL="944118" lvl="1" indent="-457200">
              <a:buFont typeface="+mj-lt"/>
              <a:buAutoNum type="arabicPeriod"/>
            </a:pPr>
            <a:r>
              <a:rPr lang="en-US" dirty="0" smtClean="0"/>
              <a:t>Do Life </a:t>
            </a:r>
            <a:r>
              <a:rPr lang="en-US" dirty="0"/>
              <a:t>Cycle Assessment (LCA), along with environmental and hazard risk assessments as </a:t>
            </a:r>
            <a:r>
              <a:rPr lang="en-US" dirty="0" smtClean="0"/>
              <a:t>needed</a:t>
            </a:r>
            <a:endParaRPr lang="en-US" dirty="0"/>
          </a:p>
          <a:p>
            <a:pPr marL="944118" lvl="1" indent="-457200">
              <a:buFont typeface="+mj-lt"/>
              <a:buAutoNum type="arabicPeriod"/>
            </a:pPr>
            <a:r>
              <a:rPr lang="en-US" dirty="0" smtClean="0"/>
              <a:t>Identify </a:t>
            </a:r>
            <a:r>
              <a:rPr lang="en-US" dirty="0"/>
              <a:t>stakeholders </a:t>
            </a:r>
          </a:p>
          <a:p>
            <a:pPr marL="944118" lvl="1" indent="-457200">
              <a:buFont typeface="+mj-lt"/>
              <a:buAutoNum type="arabicPeriod"/>
            </a:pPr>
            <a:r>
              <a:rPr lang="en-US" dirty="0" smtClean="0"/>
              <a:t>Create </a:t>
            </a:r>
            <a:r>
              <a:rPr lang="en-US" dirty="0"/>
              <a:t>scenarios and assign a range of probabilities to </a:t>
            </a:r>
            <a:r>
              <a:rPr lang="en-US" dirty="0" smtClean="0"/>
              <a:t>each</a:t>
            </a:r>
            <a:endParaRPr lang="en-US" dirty="0"/>
          </a:p>
          <a:p>
            <a:pPr marL="944118" lvl="1" indent="-457200">
              <a:buFont typeface="+mj-lt"/>
              <a:buAutoNum type="arabicPeriod"/>
            </a:pPr>
            <a:r>
              <a:rPr lang="en-US" dirty="0" smtClean="0"/>
              <a:t>Do </a:t>
            </a:r>
            <a:r>
              <a:rPr lang="en-US" dirty="0"/>
              <a:t>a financial analysis for each stakeholder of interest with best case, worst case and most-probable </a:t>
            </a:r>
            <a:r>
              <a:rPr lang="en-US" dirty="0" smtClean="0"/>
              <a:t>case </a:t>
            </a:r>
            <a:endParaRPr lang="en-US" dirty="0"/>
          </a:p>
          <a:p>
            <a:pPr marL="944118" lvl="1" indent="-457200">
              <a:buFont typeface="+mj-lt"/>
              <a:buAutoNum type="arabicPeriod"/>
            </a:pPr>
            <a:r>
              <a:rPr lang="en-US" dirty="0" smtClean="0"/>
              <a:t>Review </a:t>
            </a:r>
            <a:r>
              <a:rPr lang="en-US" dirty="0"/>
              <a:t>impact assessment with stakeholders to ensure completeness and agreement</a:t>
            </a:r>
          </a:p>
          <a:p>
            <a:endParaRPr lang="en-US" dirty="0"/>
          </a:p>
        </p:txBody>
      </p:sp>
      <p:sp>
        <p:nvSpPr>
          <p:cNvPr id="4" name="Title 1"/>
          <p:cNvSpPr>
            <a:spLocks noGrp="1"/>
          </p:cNvSpPr>
          <p:nvPr>
            <p:ph type="title"/>
          </p:nvPr>
        </p:nvSpPr>
        <p:spPr/>
        <p:txBody>
          <a:bodyPr/>
          <a:lstStyle/>
          <a:p>
            <a:r>
              <a:rPr lang="en-US" dirty="0"/>
              <a:t>SUSTAINABILITY RETURN ON INVESTMENT (S-ROI</a:t>
            </a:r>
            <a:r>
              <a:rPr lang="en-US" dirty="0" smtClean="0"/>
              <a:t>) 5.</a:t>
            </a:r>
            <a:endParaRPr lang="en-US" dirty="0"/>
          </a:p>
        </p:txBody>
      </p:sp>
      <p:sp>
        <p:nvSpPr>
          <p:cNvPr id="2" name="Slide Number Placeholder 1"/>
          <p:cNvSpPr>
            <a:spLocks noGrp="1"/>
          </p:cNvSpPr>
          <p:nvPr>
            <p:ph type="sldNum" sz="quarter" idx="12"/>
          </p:nvPr>
        </p:nvSpPr>
        <p:spPr/>
        <p:txBody>
          <a:bodyPr/>
          <a:lstStyle/>
          <a:p>
            <a:fld id="{200B2350-5261-4F5C-9DF5-EF0D264FC8D2}" type="slidenum">
              <a:rPr lang="en-US" smtClean="0"/>
              <a:pPr/>
              <a:t>51</a:t>
            </a:fld>
            <a:endParaRPr lang="en-US" dirty="0"/>
          </a:p>
        </p:txBody>
      </p:sp>
    </p:spTree>
    <p:extLst>
      <p:ext uri="{BB962C8B-B14F-4D97-AF65-F5344CB8AC3E}">
        <p14:creationId xmlns:p14="http://schemas.microsoft.com/office/powerpoint/2010/main" val="2364724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5: </a:t>
            </a:r>
            <a:r>
              <a:rPr lang="en-US" sz="4000" dirty="0" smtClean="0">
                <a:solidFill>
                  <a:srgbClr val="F8F9D3"/>
                </a:solidFill>
              </a:rPr>
              <a:t>?</a:t>
            </a:r>
            <a:endParaRPr lang="en-US" dirty="0">
              <a:solidFill>
                <a:srgbClr val="F8F9D3"/>
              </a:solidFill>
            </a:endParaRPr>
          </a:p>
        </p:txBody>
      </p:sp>
      <p:sp>
        <p:nvSpPr>
          <p:cNvPr id="3" name="Rectangle 2"/>
          <p:cNvSpPr/>
          <p:nvPr/>
        </p:nvSpPr>
        <p:spPr>
          <a:xfrm>
            <a:off x="76200" y="1524000"/>
            <a:ext cx="9067800" cy="2677656"/>
          </a:xfrm>
          <a:prstGeom prst="rect">
            <a:avLst/>
          </a:prstGeom>
        </p:spPr>
        <p:txBody>
          <a:bodyPr wrap="square">
            <a:spAutoFit/>
          </a:bodyPr>
          <a:lstStyle/>
          <a:p>
            <a:r>
              <a:rPr lang="en-US" sz="2800" dirty="0" smtClean="0"/>
              <a:t>What </a:t>
            </a:r>
            <a:r>
              <a:rPr lang="en-US" sz="2800" dirty="0"/>
              <a:t>is defined as the return benefit to an investor resulting from the results of a financial investment?</a:t>
            </a:r>
          </a:p>
          <a:p>
            <a:r>
              <a:rPr lang="en-US" sz="2800" dirty="0" smtClean="0"/>
              <a:t>a. STBL </a:t>
            </a:r>
            <a:r>
              <a:rPr lang="en-US" sz="2800" dirty="0"/>
              <a:t>(Sustainability-The Bottom Line)</a:t>
            </a:r>
          </a:p>
          <a:p>
            <a:r>
              <a:rPr lang="en-US" sz="2800" dirty="0" smtClean="0"/>
              <a:t>b. ROI </a:t>
            </a:r>
            <a:r>
              <a:rPr lang="en-US" sz="2800" dirty="0"/>
              <a:t>or Return on </a:t>
            </a:r>
            <a:r>
              <a:rPr lang="en-US" sz="2800" dirty="0" smtClean="0"/>
              <a:t>Investment</a:t>
            </a:r>
            <a:endParaRPr lang="en-US" sz="2800" dirty="0"/>
          </a:p>
          <a:p>
            <a:r>
              <a:rPr lang="en-US" sz="2800" dirty="0" smtClean="0"/>
              <a:t>c. Sustainability </a:t>
            </a:r>
            <a:r>
              <a:rPr lang="en-US" sz="2800" dirty="0"/>
              <a:t>Return on Investment (S-ROI)</a:t>
            </a:r>
          </a:p>
          <a:p>
            <a:r>
              <a:rPr lang="en-US" sz="2800" dirty="0"/>
              <a:t>d</a:t>
            </a:r>
            <a:r>
              <a:rPr lang="en-US" sz="2800" dirty="0" smtClean="0"/>
              <a:t>. Smart </a:t>
            </a:r>
            <a:r>
              <a:rPr lang="en-US" sz="2800" dirty="0"/>
              <a:t>Budgeting</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52</a:t>
            </a:fld>
            <a:endParaRPr lang="en-US" dirty="0"/>
          </a:p>
        </p:txBody>
      </p:sp>
    </p:spTree>
    <p:extLst>
      <p:ext uri="{BB962C8B-B14F-4D97-AF65-F5344CB8AC3E}">
        <p14:creationId xmlns:p14="http://schemas.microsoft.com/office/powerpoint/2010/main" val="81023133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5:</a:t>
            </a:r>
            <a:endParaRPr lang="en-US" sz="3200" dirty="0">
              <a:solidFill>
                <a:srgbClr val="F8F9D3"/>
              </a:solidFill>
            </a:endParaRPr>
          </a:p>
        </p:txBody>
      </p:sp>
      <p:sp>
        <p:nvSpPr>
          <p:cNvPr id="3" name="Rectangle 2"/>
          <p:cNvSpPr/>
          <p:nvPr/>
        </p:nvSpPr>
        <p:spPr>
          <a:xfrm>
            <a:off x="1447800" y="2362200"/>
            <a:ext cx="5876930" cy="584775"/>
          </a:xfrm>
          <a:prstGeom prst="rect">
            <a:avLst/>
          </a:prstGeom>
        </p:spPr>
        <p:txBody>
          <a:bodyPr wrap="none">
            <a:spAutoFit/>
          </a:bodyPr>
          <a:lstStyle/>
          <a:p>
            <a:r>
              <a:rPr lang="en-US" sz="3200" b="1" dirty="0"/>
              <a:t>ROI or Return on Investment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53</a:t>
            </a:fld>
            <a:endParaRPr lang="en-US" dirty="0"/>
          </a:p>
        </p:txBody>
      </p:sp>
    </p:spTree>
    <p:extLst>
      <p:ext uri="{BB962C8B-B14F-4D97-AF65-F5344CB8AC3E}">
        <p14:creationId xmlns:p14="http://schemas.microsoft.com/office/powerpoint/2010/main" val="393025409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43350" y="304800"/>
            <a:ext cx="5181600" cy="1097280"/>
          </a:xfrm>
        </p:spPr>
        <p:txBody>
          <a:bodyPr/>
          <a:lstStyle/>
          <a:p>
            <a:r>
              <a:rPr lang="en-US" sz="3600" dirty="0" smtClean="0"/>
              <a:t>STUDENT ACTIVITY 4.</a:t>
            </a:r>
            <a:endParaRPr lang="en-US" sz="3600" dirty="0"/>
          </a:p>
        </p:txBody>
      </p:sp>
      <p:sp>
        <p:nvSpPr>
          <p:cNvPr id="5" name="TextBox 4"/>
          <p:cNvSpPr txBox="1"/>
          <p:nvPr/>
        </p:nvSpPr>
        <p:spPr>
          <a:xfrm>
            <a:off x="381000" y="1676400"/>
            <a:ext cx="8305800" cy="523220"/>
          </a:xfrm>
          <a:prstGeom prst="rect">
            <a:avLst/>
          </a:prstGeom>
          <a:noFill/>
        </p:spPr>
        <p:txBody>
          <a:bodyPr wrap="square" rtlCol="0">
            <a:spAutoFit/>
          </a:bodyPr>
          <a:lstStyle/>
          <a:p>
            <a:r>
              <a:rPr lang="en-US" sz="2800" b="1" dirty="0" smtClean="0">
                <a:solidFill>
                  <a:srgbClr val="0000FF"/>
                </a:solidFill>
              </a:rPr>
              <a:t>Download WORD file</a:t>
            </a:r>
            <a:r>
              <a:rPr lang="en-US" sz="2800" b="1" dirty="0" smtClean="0"/>
              <a:t>: </a:t>
            </a:r>
          </a:p>
        </p:txBody>
      </p:sp>
      <p:pic>
        <p:nvPicPr>
          <p:cNvPr id="6" name="Picture 5"/>
          <p:cNvPicPr>
            <a:picLocks noChangeAspect="1"/>
          </p:cNvPicPr>
          <p:nvPr/>
        </p:nvPicPr>
        <p:blipFill>
          <a:blip r:embed="rId2"/>
          <a:stretch>
            <a:fillRect/>
          </a:stretch>
        </p:blipFill>
        <p:spPr>
          <a:xfrm>
            <a:off x="152400" y="175887"/>
            <a:ext cx="2106108" cy="1160252"/>
          </a:xfrm>
          <a:prstGeom prst="rect">
            <a:avLst/>
          </a:prstGeom>
        </p:spPr>
      </p:pic>
      <p:pic>
        <p:nvPicPr>
          <p:cNvPr id="7" name="Picture 6"/>
          <p:cNvPicPr>
            <a:picLocks noChangeAspect="1"/>
          </p:cNvPicPr>
          <p:nvPr/>
        </p:nvPicPr>
        <p:blipFill>
          <a:blip r:embed="rId3"/>
          <a:stretch>
            <a:fillRect/>
          </a:stretch>
        </p:blipFill>
        <p:spPr>
          <a:xfrm>
            <a:off x="2209800" y="175887"/>
            <a:ext cx="1266825" cy="1147722"/>
          </a:xfrm>
          <a:prstGeom prst="rect">
            <a:avLst/>
          </a:prstGeom>
        </p:spPr>
      </p:pic>
      <p:sp>
        <p:nvSpPr>
          <p:cNvPr id="3" name="Rectangle 2"/>
          <p:cNvSpPr/>
          <p:nvPr/>
        </p:nvSpPr>
        <p:spPr>
          <a:xfrm>
            <a:off x="4190495" y="1707177"/>
            <a:ext cx="4687309" cy="461665"/>
          </a:xfrm>
          <a:prstGeom prst="rect">
            <a:avLst/>
          </a:prstGeom>
        </p:spPr>
        <p:txBody>
          <a:bodyPr wrap="none">
            <a:spAutoFit/>
          </a:bodyPr>
          <a:lstStyle/>
          <a:p>
            <a:r>
              <a:rPr lang="en-US" sz="2400" b="1" dirty="0">
                <a:solidFill>
                  <a:srgbClr val="00B050"/>
                </a:solidFill>
                <a:latin typeface="Arial" panose="020B0604020202020204" pitchFamily="34" charset="0"/>
              </a:rPr>
              <a:t>Return on Investment Analysis</a:t>
            </a:r>
            <a:endParaRPr lang="en-US" sz="2400" dirty="0">
              <a:solidFill>
                <a:srgbClr val="00B050"/>
              </a:solidFill>
            </a:endParaRPr>
          </a:p>
        </p:txBody>
      </p:sp>
      <p:sp>
        <p:nvSpPr>
          <p:cNvPr id="4" name="Slide Number Placeholder 3"/>
          <p:cNvSpPr>
            <a:spLocks noGrp="1"/>
          </p:cNvSpPr>
          <p:nvPr>
            <p:ph type="sldNum" sz="quarter" idx="12"/>
          </p:nvPr>
        </p:nvSpPr>
        <p:spPr/>
        <p:txBody>
          <a:bodyPr/>
          <a:lstStyle/>
          <a:p>
            <a:fld id="{200B2350-5261-4F5C-9DF5-EF0D264FC8D2}" type="slidenum">
              <a:rPr lang="en-US" smtClean="0"/>
              <a:pPr/>
              <a:t>54</a:t>
            </a:fld>
            <a:endParaRPr lang="en-US" dirty="0"/>
          </a:p>
        </p:txBody>
      </p:sp>
    </p:spTree>
    <p:extLst>
      <p:ext uri="{BB962C8B-B14F-4D97-AF65-F5344CB8AC3E}">
        <p14:creationId xmlns:p14="http://schemas.microsoft.com/office/powerpoint/2010/main" val="26751624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5334000" y="1423066"/>
            <a:ext cx="3790950" cy="2539055"/>
          </a:xfrm>
          <a:prstGeom prst="rect">
            <a:avLst/>
          </a:prstGeom>
        </p:spPr>
      </p:pic>
      <p:sp>
        <p:nvSpPr>
          <p:cNvPr id="3" name="Content Placeholder 2"/>
          <p:cNvSpPr>
            <a:spLocks noGrp="1"/>
          </p:cNvSpPr>
          <p:nvPr>
            <p:ph idx="1"/>
          </p:nvPr>
        </p:nvSpPr>
        <p:spPr>
          <a:xfrm>
            <a:off x="203846" y="1462041"/>
            <a:ext cx="5871203" cy="3338559"/>
          </a:xfrm>
        </p:spPr>
        <p:txBody>
          <a:bodyPr/>
          <a:lstStyle/>
          <a:p>
            <a:pPr>
              <a:spcBef>
                <a:spcPts val="600"/>
              </a:spcBef>
              <a:spcAft>
                <a:spcPts val="600"/>
              </a:spcAft>
            </a:pPr>
            <a:r>
              <a:rPr lang="en-US" b="1" dirty="0" smtClean="0"/>
              <a:t>CDP (Carbon </a:t>
            </a:r>
            <a:r>
              <a:rPr lang="en-US" b="1" dirty="0"/>
              <a:t>Disclosure Project) </a:t>
            </a:r>
            <a:endParaRPr lang="en-US" b="1" dirty="0" smtClean="0"/>
          </a:p>
          <a:p>
            <a:pPr lvl="1">
              <a:spcAft>
                <a:spcPts val="600"/>
              </a:spcAft>
            </a:pPr>
            <a:r>
              <a:rPr lang="en-US" dirty="0" smtClean="0"/>
              <a:t>UK organization</a:t>
            </a:r>
          </a:p>
          <a:p>
            <a:pPr lvl="2">
              <a:spcAft>
                <a:spcPts val="600"/>
              </a:spcAft>
            </a:pPr>
            <a:r>
              <a:rPr lang="en-US" dirty="0" smtClean="0"/>
              <a:t>Disclose greenhouse </a:t>
            </a:r>
            <a:r>
              <a:rPr lang="en-US" dirty="0"/>
              <a:t>gas emissions of major corporations </a:t>
            </a:r>
            <a:r>
              <a:rPr lang="en-US" dirty="0" smtClean="0"/>
              <a:t> </a:t>
            </a:r>
          </a:p>
          <a:p>
            <a:pPr lvl="2">
              <a:spcAft>
                <a:spcPts val="600"/>
              </a:spcAft>
            </a:pPr>
            <a:r>
              <a:rPr lang="en-US" dirty="0" smtClean="0"/>
              <a:t>CDP's report DATA is questionable</a:t>
            </a:r>
          </a:p>
          <a:p>
            <a:pPr lvl="2">
              <a:spcAft>
                <a:spcPts val="600"/>
              </a:spcAft>
            </a:pPr>
            <a:r>
              <a:rPr lang="en-US" dirty="0"/>
              <a:t>CDP recognizes companies with high-quality disclosure as top scoring companies in </a:t>
            </a:r>
            <a:r>
              <a:rPr lang="en-US" dirty="0" smtClean="0"/>
              <a:t>CDLI </a:t>
            </a:r>
            <a:endParaRPr lang="en-US" dirty="0"/>
          </a:p>
        </p:txBody>
      </p:sp>
      <p:sp>
        <p:nvSpPr>
          <p:cNvPr id="2" name="Title 1"/>
          <p:cNvSpPr>
            <a:spLocks noGrp="1"/>
          </p:cNvSpPr>
          <p:nvPr>
            <p:ph type="title"/>
          </p:nvPr>
        </p:nvSpPr>
        <p:spPr>
          <a:xfrm>
            <a:off x="228600" y="215372"/>
            <a:ext cx="8686800" cy="1097280"/>
          </a:xfrm>
        </p:spPr>
        <p:txBody>
          <a:bodyPr/>
          <a:lstStyle/>
          <a:p>
            <a:r>
              <a:rPr lang="en-US" dirty="0"/>
              <a:t>CDP </a:t>
            </a:r>
            <a:r>
              <a:rPr lang="en-US" dirty="0" smtClean="0"/>
              <a:t>(CARBON DISCLOSURE PROJECT) 1.</a:t>
            </a:r>
            <a:endParaRPr lang="en-US" dirty="0"/>
          </a:p>
        </p:txBody>
      </p:sp>
      <p:sp>
        <p:nvSpPr>
          <p:cNvPr id="5" name="Rectangle 4"/>
          <p:cNvSpPr/>
          <p:nvPr/>
        </p:nvSpPr>
        <p:spPr>
          <a:xfrm>
            <a:off x="5791200" y="3863664"/>
            <a:ext cx="2567947" cy="369332"/>
          </a:xfrm>
          <a:prstGeom prst="rect">
            <a:avLst/>
          </a:prstGeom>
        </p:spPr>
        <p:txBody>
          <a:bodyPr wrap="none">
            <a:spAutoFit/>
          </a:bodyPr>
          <a:lstStyle/>
          <a:p>
            <a:pPr algn="ctr">
              <a:spcAft>
                <a:spcPts val="600"/>
              </a:spcAft>
            </a:pPr>
            <a:r>
              <a:rPr lang="en-US" b="1"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Figure </a:t>
            </a:r>
            <a:r>
              <a:rPr lang="en-US" b="1" dirty="0" smtClean="0">
                <a:solidFill>
                  <a:srgbClr val="0000FF"/>
                </a:solidFill>
                <a:latin typeface="Cambria" panose="02040503050406030204" pitchFamily="18" charset="0"/>
                <a:ea typeface="Times New Roman" panose="02020603050405020304" pitchFamily="18" charset="0"/>
                <a:cs typeface="Times New Roman" panose="02020603050405020304" pitchFamily="18" charset="0"/>
              </a:rPr>
              <a:t>2-9 </a:t>
            </a:r>
            <a:r>
              <a:rPr lang="en-US" b="1" dirty="0">
                <a:solidFill>
                  <a:srgbClr val="0000FF"/>
                </a:solidFill>
                <a:latin typeface="Cambria" panose="02040503050406030204" pitchFamily="18" charset="0"/>
                <a:ea typeface="Times New Roman" panose="02020603050405020304" pitchFamily="18" charset="0"/>
                <a:cs typeface="Times New Roman" panose="02020603050405020304" pitchFamily="18" charset="0"/>
              </a:rPr>
              <a:t>CDP Project</a:t>
            </a:r>
            <a:endParaRPr lang="en-US" b="1" dirty="0">
              <a:solidFill>
                <a:srgbClr val="0000FF"/>
              </a:solidFill>
              <a:effectLst/>
              <a:latin typeface="Cambria" panose="02040503050406030204" pitchFamily="18" charset="0"/>
              <a:ea typeface="Times New Roman" panose="02020603050405020304" pitchFamily="18" charset="0"/>
              <a:cs typeface="Times New Roman" panose="02020603050405020304" pitchFamily="18" charset="0"/>
            </a:endParaRPr>
          </a:p>
        </p:txBody>
      </p:sp>
      <p:sp>
        <p:nvSpPr>
          <p:cNvPr id="6" name="Rectangle 5"/>
          <p:cNvSpPr/>
          <p:nvPr/>
        </p:nvSpPr>
        <p:spPr>
          <a:xfrm>
            <a:off x="1444824" y="5562600"/>
            <a:ext cx="4572000" cy="646331"/>
          </a:xfrm>
          <a:prstGeom prst="rect">
            <a:avLst/>
          </a:prstGeom>
        </p:spPr>
        <p:txBody>
          <a:bodyPr>
            <a:spAutoFit/>
          </a:bodyPr>
          <a:lstStyle/>
          <a:p>
            <a:r>
              <a:rPr lang="en-US" b="1" dirty="0">
                <a:solidFill>
                  <a:srgbClr val="E09900"/>
                </a:solidFill>
                <a:latin typeface="Arial" panose="020B0604020202020204" pitchFamily="34" charset="0"/>
                <a:hlinkClick r:id="rId3"/>
              </a:rPr>
              <a:t>Global Companies that are Doing the Most to Combat Climate Change: 3:15 </a:t>
            </a:r>
            <a:endParaRPr lang="en-US" dirty="0"/>
          </a:p>
        </p:txBody>
      </p:sp>
      <p:pic>
        <p:nvPicPr>
          <p:cNvPr id="7" name="Picture 6"/>
          <p:cNvPicPr>
            <a:picLocks noChangeAspect="1"/>
          </p:cNvPicPr>
          <p:nvPr/>
        </p:nvPicPr>
        <p:blipFill>
          <a:blip r:embed="rId4"/>
          <a:stretch>
            <a:fillRect/>
          </a:stretch>
        </p:blipFill>
        <p:spPr>
          <a:xfrm>
            <a:off x="609600" y="5486400"/>
            <a:ext cx="835224" cy="835224"/>
          </a:xfrm>
          <a:prstGeom prst="rect">
            <a:avLst/>
          </a:prstGeom>
        </p:spPr>
      </p:pic>
      <p:sp>
        <p:nvSpPr>
          <p:cNvPr id="8" name="Slide Number Placeholder 7"/>
          <p:cNvSpPr>
            <a:spLocks noGrp="1"/>
          </p:cNvSpPr>
          <p:nvPr>
            <p:ph type="sldNum" sz="quarter" idx="12"/>
          </p:nvPr>
        </p:nvSpPr>
        <p:spPr/>
        <p:txBody>
          <a:bodyPr/>
          <a:lstStyle/>
          <a:p>
            <a:fld id="{200B2350-5261-4F5C-9DF5-EF0D264FC8D2}" type="slidenum">
              <a:rPr lang="en-US" smtClean="0"/>
              <a:pPr/>
              <a:t>55</a:t>
            </a:fld>
            <a:endParaRPr lang="en-US" dirty="0"/>
          </a:p>
        </p:txBody>
      </p:sp>
    </p:spTree>
    <p:extLst>
      <p:ext uri="{BB962C8B-B14F-4D97-AF65-F5344CB8AC3E}">
        <p14:creationId xmlns:p14="http://schemas.microsoft.com/office/powerpoint/2010/main" val="885615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215372"/>
            <a:ext cx="9067800" cy="1097280"/>
          </a:xfrm>
        </p:spPr>
        <p:txBody>
          <a:bodyPr/>
          <a:lstStyle/>
          <a:p>
            <a:r>
              <a:rPr lang="en-US" sz="1800" dirty="0"/>
              <a:t>FIGURE 2-10: Climate Change Performance Index (CCPI) is a mechanism designed to enhance transparency in international climate politics. </a:t>
            </a:r>
            <a:r>
              <a:rPr lang="en-US" sz="1800" dirty="0" smtClean="0"/>
              <a:t> </a:t>
            </a:r>
            <a:r>
              <a:rPr lang="en-US" sz="1800" dirty="0"/>
              <a:t>Its goal is to encourage political and social pressure on those </a:t>
            </a:r>
            <a:r>
              <a:rPr lang="en-US" sz="1800" dirty="0" smtClean="0"/>
              <a:t>who have </a:t>
            </a:r>
            <a:r>
              <a:rPr lang="en-US" sz="1800" dirty="0"/>
              <a:t>failed to take </a:t>
            </a:r>
            <a:r>
              <a:rPr lang="en-US" sz="1800" dirty="0" smtClean="0"/>
              <a:t>actions </a:t>
            </a:r>
            <a:r>
              <a:rPr lang="en-US" sz="1800" dirty="0"/>
              <a:t>on climate change and spotlight countries with </a:t>
            </a:r>
            <a:r>
              <a:rPr lang="en-US" sz="1800" dirty="0" smtClean="0"/>
              <a:t>best-practice </a:t>
            </a:r>
            <a:r>
              <a:rPr lang="en-US" sz="1800" dirty="0"/>
              <a:t>climate change </a:t>
            </a:r>
            <a:r>
              <a:rPr lang="en-US" sz="1800" dirty="0" smtClean="0"/>
              <a:t>policies</a:t>
            </a:r>
            <a:endParaRPr lang="en-US" sz="1800" dirty="0"/>
          </a:p>
        </p:txBody>
      </p:sp>
      <p:pic>
        <p:nvPicPr>
          <p:cNvPr id="4" name="Picture 3"/>
          <p:cNvPicPr>
            <a:picLocks noChangeAspect="1"/>
          </p:cNvPicPr>
          <p:nvPr/>
        </p:nvPicPr>
        <p:blipFill>
          <a:blip r:embed="rId2"/>
          <a:stretch>
            <a:fillRect/>
          </a:stretch>
        </p:blipFill>
        <p:spPr>
          <a:xfrm>
            <a:off x="195028" y="1524000"/>
            <a:ext cx="8830143" cy="4419600"/>
          </a:xfrm>
          <a:prstGeom prst="rect">
            <a:avLst/>
          </a:prstGeom>
        </p:spPr>
      </p:pic>
      <p:sp>
        <p:nvSpPr>
          <p:cNvPr id="3" name="Slide Number Placeholder 2"/>
          <p:cNvSpPr>
            <a:spLocks noGrp="1"/>
          </p:cNvSpPr>
          <p:nvPr>
            <p:ph type="sldNum" sz="quarter" idx="12"/>
          </p:nvPr>
        </p:nvSpPr>
        <p:spPr/>
        <p:txBody>
          <a:bodyPr/>
          <a:lstStyle/>
          <a:p>
            <a:fld id="{200B2350-5261-4F5C-9DF5-EF0D264FC8D2}" type="slidenum">
              <a:rPr lang="en-US" smtClean="0"/>
              <a:pPr/>
              <a:t>56</a:t>
            </a:fld>
            <a:endParaRPr lang="en-US" dirty="0"/>
          </a:p>
        </p:txBody>
      </p:sp>
    </p:spTree>
    <p:extLst>
      <p:ext uri="{BB962C8B-B14F-4D97-AF65-F5344CB8AC3E}">
        <p14:creationId xmlns:p14="http://schemas.microsoft.com/office/powerpoint/2010/main" val="7743578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QUESTION 6: </a:t>
            </a:r>
            <a:r>
              <a:rPr lang="en-US" sz="4000" dirty="0" smtClean="0">
                <a:solidFill>
                  <a:srgbClr val="F8F9D3"/>
                </a:solidFill>
              </a:rPr>
              <a:t>?</a:t>
            </a:r>
            <a:endParaRPr lang="en-US" dirty="0">
              <a:solidFill>
                <a:srgbClr val="F8F9D3"/>
              </a:solidFill>
            </a:endParaRPr>
          </a:p>
        </p:txBody>
      </p:sp>
      <p:sp>
        <p:nvSpPr>
          <p:cNvPr id="3" name="Rectangle 2"/>
          <p:cNvSpPr/>
          <p:nvPr/>
        </p:nvSpPr>
        <p:spPr>
          <a:xfrm>
            <a:off x="76200" y="1524000"/>
            <a:ext cx="9067800" cy="2677656"/>
          </a:xfrm>
          <a:prstGeom prst="rect">
            <a:avLst/>
          </a:prstGeom>
        </p:spPr>
        <p:txBody>
          <a:bodyPr wrap="square">
            <a:spAutoFit/>
          </a:bodyPr>
          <a:lstStyle/>
          <a:p>
            <a:r>
              <a:rPr lang="en-US" sz="2800" dirty="0" smtClean="0"/>
              <a:t>What country created </a:t>
            </a:r>
            <a:r>
              <a:rPr lang="en-US" sz="2800" dirty="0"/>
              <a:t>the CDP (Carbon Disclosure Project) </a:t>
            </a:r>
            <a:r>
              <a:rPr lang="en-US" sz="2800" dirty="0" smtClean="0"/>
              <a:t>?</a:t>
            </a:r>
            <a:endParaRPr lang="en-US" sz="2800" dirty="0"/>
          </a:p>
          <a:p>
            <a:r>
              <a:rPr lang="en-US" sz="2800" dirty="0"/>
              <a:t>a.	</a:t>
            </a:r>
            <a:r>
              <a:rPr lang="en-US" sz="2800" dirty="0" smtClean="0"/>
              <a:t>United Kingdom (UK) </a:t>
            </a:r>
            <a:endParaRPr lang="en-US" sz="2800" dirty="0"/>
          </a:p>
          <a:p>
            <a:r>
              <a:rPr lang="en-US" sz="2800" dirty="0"/>
              <a:t>b.	</a:t>
            </a:r>
            <a:r>
              <a:rPr lang="en-US" sz="2800" dirty="0" smtClean="0"/>
              <a:t>United States (US)</a:t>
            </a:r>
            <a:endParaRPr lang="en-US" sz="2800" dirty="0"/>
          </a:p>
          <a:p>
            <a:r>
              <a:rPr lang="en-US" sz="2800" dirty="0"/>
              <a:t>c.	</a:t>
            </a:r>
            <a:r>
              <a:rPr lang="en-US" sz="2800" dirty="0" smtClean="0"/>
              <a:t>Canada</a:t>
            </a:r>
            <a:endParaRPr lang="en-US" sz="2800" dirty="0"/>
          </a:p>
          <a:p>
            <a:r>
              <a:rPr lang="en-US" sz="2800" dirty="0"/>
              <a:t>d.	</a:t>
            </a:r>
            <a:r>
              <a:rPr lang="en-US" sz="2800" dirty="0" smtClean="0"/>
              <a:t>France</a:t>
            </a:r>
            <a:endParaRPr lang="en-US" sz="2800"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57</a:t>
            </a:fld>
            <a:endParaRPr lang="en-US" dirty="0"/>
          </a:p>
        </p:txBody>
      </p:sp>
    </p:spTree>
    <p:extLst>
      <p:ext uri="{BB962C8B-B14F-4D97-AF65-F5344CB8AC3E}">
        <p14:creationId xmlns:p14="http://schemas.microsoft.com/office/powerpoint/2010/main" val="161271423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t>ANSWER 6:</a:t>
            </a:r>
            <a:endParaRPr lang="en-US" sz="3200" dirty="0">
              <a:solidFill>
                <a:srgbClr val="F8F9D3"/>
              </a:solidFill>
            </a:endParaRPr>
          </a:p>
        </p:txBody>
      </p:sp>
      <p:sp>
        <p:nvSpPr>
          <p:cNvPr id="3" name="Rectangle 2"/>
          <p:cNvSpPr/>
          <p:nvPr/>
        </p:nvSpPr>
        <p:spPr>
          <a:xfrm>
            <a:off x="1447800" y="2286000"/>
            <a:ext cx="4171335" cy="584775"/>
          </a:xfrm>
          <a:prstGeom prst="rect">
            <a:avLst/>
          </a:prstGeom>
        </p:spPr>
        <p:txBody>
          <a:bodyPr wrap="none">
            <a:spAutoFit/>
          </a:bodyPr>
          <a:lstStyle/>
          <a:p>
            <a:r>
              <a:rPr lang="en-US" sz="3200" dirty="0"/>
              <a:t>United Kingdom (UK) </a:t>
            </a:r>
          </a:p>
        </p:txBody>
      </p:sp>
      <p:sp>
        <p:nvSpPr>
          <p:cNvPr id="4" name="Slide Number Placeholder 3"/>
          <p:cNvSpPr>
            <a:spLocks noGrp="1"/>
          </p:cNvSpPr>
          <p:nvPr>
            <p:ph type="sldNum" sz="quarter" idx="12"/>
          </p:nvPr>
        </p:nvSpPr>
        <p:spPr/>
        <p:txBody>
          <a:bodyPr/>
          <a:lstStyle/>
          <a:p>
            <a:fld id="{200B2350-5261-4F5C-9DF5-EF0D264FC8D2}" type="slidenum">
              <a:rPr lang="en-US" smtClean="0"/>
              <a:pPr/>
              <a:t>58</a:t>
            </a:fld>
            <a:endParaRPr lang="en-US" dirty="0"/>
          </a:p>
        </p:txBody>
      </p:sp>
    </p:spTree>
    <p:extLst>
      <p:ext uri="{BB962C8B-B14F-4D97-AF65-F5344CB8AC3E}">
        <p14:creationId xmlns:p14="http://schemas.microsoft.com/office/powerpoint/2010/main" val="1763325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(1 of 5)</a:t>
            </a:r>
            <a:endParaRPr lang="en-US" sz="3600" dirty="0"/>
          </a:p>
        </p:txBody>
      </p:sp>
      <p:sp>
        <p:nvSpPr>
          <p:cNvPr id="46083" name="Content Placeholder 2"/>
          <p:cNvSpPr>
            <a:spLocks noGrp="1"/>
          </p:cNvSpPr>
          <p:nvPr>
            <p:ph idx="1"/>
          </p:nvPr>
        </p:nvSpPr>
        <p:spPr>
          <a:xfrm>
            <a:off x="228600" y="1371600"/>
            <a:ext cx="8839200" cy="4953000"/>
          </a:xfrm>
        </p:spPr>
        <p:txBody>
          <a:bodyPr/>
          <a:lstStyle/>
          <a:p>
            <a:pPr marL="457200" indent="-457200">
              <a:buFont typeface="+mj-lt"/>
              <a:buAutoNum type="arabicPeriod"/>
            </a:pPr>
            <a:r>
              <a:rPr lang="en-US" sz="2400" dirty="0" smtClean="0"/>
              <a:t>Circles </a:t>
            </a:r>
            <a:r>
              <a:rPr lang="en-US" sz="2400" dirty="0"/>
              <a:t>of Sustainability </a:t>
            </a:r>
            <a:r>
              <a:rPr lang="en-US" sz="2400" dirty="0" smtClean="0"/>
              <a:t>explains 4 </a:t>
            </a:r>
            <a:r>
              <a:rPr lang="en-US" sz="2400" dirty="0"/>
              <a:t>pillars of sustainability and are used to understand and assess the sustainability process and manage projects directed towards sustainable </a:t>
            </a:r>
            <a:r>
              <a:rPr lang="en-US" sz="2400" dirty="0" smtClean="0"/>
              <a:t>outcomes.</a:t>
            </a:r>
            <a:endParaRPr lang="en-US" sz="2400" dirty="0"/>
          </a:p>
          <a:p>
            <a:pPr marL="457200" indent="-457200">
              <a:buFont typeface="+mj-lt"/>
              <a:buAutoNum type="arabicPeriod"/>
            </a:pPr>
            <a:r>
              <a:rPr lang="en-US" sz="2400" dirty="0" smtClean="0"/>
              <a:t>Four </a:t>
            </a:r>
            <a:r>
              <a:rPr lang="en-US" sz="2400" dirty="0"/>
              <a:t>sustainability domain models of economics, ecology, politics and culture each contains 7 subdomains.</a:t>
            </a:r>
          </a:p>
          <a:p>
            <a:pPr marL="457200" indent="-457200">
              <a:buFont typeface="+mj-lt"/>
              <a:buAutoNum type="arabicPeriod"/>
            </a:pPr>
            <a:r>
              <a:rPr lang="en-US" sz="2400" dirty="0" smtClean="0"/>
              <a:t>Triple </a:t>
            </a:r>
            <a:r>
              <a:rPr lang="en-US" sz="2400" dirty="0"/>
              <a:t>bottom line (TBL) is an accounting framework that contains social, environmental, and financial </a:t>
            </a:r>
            <a:r>
              <a:rPr lang="en-US" sz="2400" dirty="0" smtClean="0"/>
              <a:t>components  </a:t>
            </a:r>
            <a:endParaRPr lang="en-US" sz="2400" dirty="0"/>
          </a:p>
          <a:p>
            <a:pPr marL="457200" indent="-457200">
              <a:buFont typeface="+mj-lt"/>
              <a:buAutoNum type="arabicPeriod"/>
            </a:pPr>
            <a:r>
              <a:rPr lang="en-US" sz="2400" dirty="0" smtClean="0"/>
              <a:t>UN ratified </a:t>
            </a:r>
            <a:r>
              <a:rPr lang="en-US" sz="2400" dirty="0"/>
              <a:t>the ICLEI (International Council for Local Environmental Initiatives) TBL standard for urban and </a:t>
            </a:r>
            <a:r>
              <a:rPr lang="en-US" sz="2400" dirty="0" smtClean="0"/>
              <a:t>community. It became </a:t>
            </a:r>
            <a:r>
              <a:rPr lang="en-US" sz="2400" dirty="0"/>
              <a:t>the dominant approach to public sector full cost accounting called Sustainability Triple Bottom Line (S-TBL) </a:t>
            </a:r>
          </a:p>
          <a:p>
            <a:pPr marL="457200" indent="-457200">
              <a:buFont typeface="+mj-lt"/>
              <a:buAutoNum type="arabicPeriod"/>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59</a:t>
            </a:fld>
            <a:endParaRPr lang="en-US" dirty="0"/>
          </a:p>
        </p:txBody>
      </p:sp>
    </p:spTree>
    <p:extLst>
      <p:ext uri="{BB962C8B-B14F-4D97-AF65-F5344CB8AC3E}">
        <p14:creationId xmlns:p14="http://schemas.microsoft.com/office/powerpoint/2010/main" val="393906946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SUSTAINABILITY </a:t>
            </a:r>
            <a:r>
              <a:rPr lang="en-US" dirty="0" smtClean="0"/>
              <a:t>2.</a:t>
            </a:r>
            <a:endParaRPr lang="en-US" dirty="0"/>
          </a:p>
        </p:txBody>
      </p:sp>
      <p:sp>
        <p:nvSpPr>
          <p:cNvPr id="3" name="Content Placeholder 2"/>
          <p:cNvSpPr>
            <a:spLocks noGrp="1"/>
          </p:cNvSpPr>
          <p:nvPr>
            <p:ph idx="1"/>
          </p:nvPr>
        </p:nvSpPr>
        <p:spPr>
          <a:xfrm>
            <a:off x="304800" y="1447800"/>
            <a:ext cx="8229600" cy="4525963"/>
          </a:xfrm>
        </p:spPr>
        <p:txBody>
          <a:bodyPr/>
          <a:lstStyle/>
          <a:p>
            <a:r>
              <a:rPr lang="en-US" b="1" dirty="0">
                <a:solidFill>
                  <a:srgbClr val="0000FF"/>
                </a:solidFill>
              </a:rPr>
              <a:t>Figure </a:t>
            </a:r>
            <a:r>
              <a:rPr lang="en-US" b="1" dirty="0" smtClean="0">
                <a:solidFill>
                  <a:srgbClr val="0000FF"/>
                </a:solidFill>
              </a:rPr>
              <a:t>2-1: 4 Pillars of Sustainability</a:t>
            </a:r>
          </a:p>
          <a:p>
            <a:pPr lvl="1"/>
            <a:r>
              <a:rPr lang="en-US" sz="2800" dirty="0"/>
              <a:t>Chp 1, explained </a:t>
            </a:r>
            <a:r>
              <a:rPr lang="en-US" sz="2800" dirty="0" smtClean="0"/>
              <a:t>3 </a:t>
            </a:r>
            <a:r>
              <a:rPr lang="en-US" sz="2800" dirty="0"/>
              <a:t>Pillars of Sustainability: </a:t>
            </a:r>
            <a:endParaRPr lang="en-US" sz="2800" dirty="0" smtClean="0"/>
          </a:p>
          <a:p>
            <a:pPr lvl="2"/>
            <a:r>
              <a:rPr lang="en-US" sz="2800" dirty="0" smtClean="0"/>
              <a:t>Economic Growth</a:t>
            </a:r>
          </a:p>
          <a:p>
            <a:pPr lvl="2"/>
            <a:r>
              <a:rPr lang="en-US" sz="2800" dirty="0" smtClean="0"/>
              <a:t>Environmental Protection</a:t>
            </a:r>
          </a:p>
          <a:p>
            <a:pPr lvl="2"/>
            <a:r>
              <a:rPr lang="en-US" sz="2800" dirty="0" smtClean="0"/>
              <a:t>Social </a:t>
            </a:r>
            <a:r>
              <a:rPr lang="en-US" sz="2800" dirty="0"/>
              <a:t>Equality</a:t>
            </a:r>
          </a:p>
          <a:p>
            <a:pPr lvl="1"/>
            <a:r>
              <a:rPr lang="en-US" sz="2800" dirty="0" smtClean="0"/>
              <a:t>4th </a:t>
            </a:r>
            <a:r>
              <a:rPr lang="en-US" sz="2800" dirty="0"/>
              <a:t>Pillar is </a:t>
            </a:r>
            <a:r>
              <a:rPr lang="en-US" sz="2800" b="1" dirty="0"/>
              <a:t>Cultural Sustainability</a:t>
            </a:r>
          </a:p>
          <a:p>
            <a:pPr lvl="1"/>
            <a:endParaRPr lang="en-US" dirty="0"/>
          </a:p>
          <a:p>
            <a:endParaRPr lang="en-US" dirty="0"/>
          </a:p>
        </p:txBody>
      </p:sp>
      <p:sp>
        <p:nvSpPr>
          <p:cNvPr id="4" name="Rectangle 3"/>
          <p:cNvSpPr/>
          <p:nvPr/>
        </p:nvSpPr>
        <p:spPr>
          <a:xfrm>
            <a:off x="790575" y="5366265"/>
            <a:ext cx="3531736" cy="369332"/>
          </a:xfrm>
          <a:prstGeom prst="rect">
            <a:avLst/>
          </a:prstGeom>
        </p:spPr>
        <p:txBody>
          <a:bodyPr wrap="none">
            <a:spAutoFit/>
          </a:bodyPr>
          <a:lstStyle/>
          <a:p>
            <a:r>
              <a:rPr lang="en-US" b="1" dirty="0">
                <a:solidFill>
                  <a:srgbClr val="E09900"/>
                </a:solidFill>
                <a:latin typeface="Arial" panose="020B0604020202020204" pitchFamily="34" charset="0"/>
                <a:hlinkClick r:id="rId2"/>
              </a:rPr>
              <a:t>Circles of Sustainability: 13:03</a:t>
            </a:r>
            <a:endParaRPr lang="en-US" dirty="0"/>
          </a:p>
        </p:txBody>
      </p:sp>
      <p:pic>
        <p:nvPicPr>
          <p:cNvPr id="5" name="Picture 4"/>
          <p:cNvPicPr>
            <a:picLocks noChangeAspect="1"/>
          </p:cNvPicPr>
          <p:nvPr/>
        </p:nvPicPr>
        <p:blipFill>
          <a:blip r:embed="rId3"/>
          <a:stretch>
            <a:fillRect/>
          </a:stretch>
        </p:blipFill>
        <p:spPr>
          <a:xfrm>
            <a:off x="914400" y="4724400"/>
            <a:ext cx="719371" cy="723839"/>
          </a:xfrm>
          <a:prstGeom prst="rect">
            <a:avLst/>
          </a:prstGeom>
        </p:spPr>
      </p:pic>
      <p:sp>
        <p:nvSpPr>
          <p:cNvPr id="6" name="Slide Number Placeholder 5"/>
          <p:cNvSpPr>
            <a:spLocks noGrp="1"/>
          </p:cNvSpPr>
          <p:nvPr>
            <p:ph type="sldNum" sz="quarter" idx="12"/>
          </p:nvPr>
        </p:nvSpPr>
        <p:spPr/>
        <p:txBody>
          <a:bodyPr/>
          <a:lstStyle/>
          <a:p>
            <a:fld id="{200B2350-5261-4F5C-9DF5-EF0D264FC8D2}" type="slidenum">
              <a:rPr lang="en-US" smtClean="0"/>
              <a:pPr/>
              <a:t>6</a:t>
            </a:fld>
            <a:endParaRPr lang="en-US" dirty="0"/>
          </a:p>
        </p:txBody>
      </p:sp>
    </p:spTree>
    <p:extLst>
      <p:ext uri="{BB962C8B-B14F-4D97-AF65-F5344CB8AC3E}">
        <p14:creationId xmlns:p14="http://schemas.microsoft.com/office/powerpoint/2010/main" val="31056387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(2 of 5)</a:t>
            </a:r>
            <a:endParaRPr lang="en-US" sz="3600" dirty="0"/>
          </a:p>
        </p:txBody>
      </p:sp>
      <p:sp>
        <p:nvSpPr>
          <p:cNvPr id="47107" name="Content Placeholder 2"/>
          <p:cNvSpPr>
            <a:spLocks noGrp="1"/>
          </p:cNvSpPr>
          <p:nvPr>
            <p:ph idx="1"/>
          </p:nvPr>
        </p:nvSpPr>
        <p:spPr>
          <a:xfrm>
            <a:off x="228600" y="1447800"/>
            <a:ext cx="8915400" cy="4876800"/>
          </a:xfrm>
        </p:spPr>
        <p:txBody>
          <a:bodyPr/>
          <a:lstStyle/>
          <a:p>
            <a:pPr marL="514350" indent="-514350">
              <a:buFont typeface="+mj-lt"/>
              <a:buAutoNum type="arabicPeriod" startAt="5"/>
            </a:pPr>
            <a:r>
              <a:rPr lang="en-US" sz="2200" dirty="0" smtClean="0"/>
              <a:t>EcoBudget</a:t>
            </a:r>
            <a:r>
              <a:rPr lang="en-US" sz="2200" dirty="0"/>
              <a:t>® works along </a:t>
            </a:r>
            <a:r>
              <a:rPr lang="en-US" sz="2200" dirty="0" smtClean="0"/>
              <a:t>lines </a:t>
            </a:r>
            <a:r>
              <a:rPr lang="en-US" sz="2200" dirty="0"/>
              <a:t>of local financial budgeting, adopting </a:t>
            </a:r>
            <a:r>
              <a:rPr lang="en-US" sz="2200" dirty="0" smtClean="0"/>
              <a:t>idea </a:t>
            </a:r>
            <a:r>
              <a:rPr lang="en-US" sz="2200" dirty="0"/>
              <a:t>of an annual budget as a spending outline with the budget approved by </a:t>
            </a:r>
            <a:r>
              <a:rPr lang="en-US" sz="2200" dirty="0" smtClean="0"/>
              <a:t>political </a:t>
            </a:r>
            <a:r>
              <a:rPr lang="en-US" sz="2200" dirty="0"/>
              <a:t>decision-making body.</a:t>
            </a:r>
          </a:p>
          <a:p>
            <a:pPr marL="514350" indent="-514350">
              <a:buFont typeface="+mj-lt"/>
              <a:buAutoNum type="arabicPeriod" startAt="5"/>
            </a:pPr>
            <a:r>
              <a:rPr lang="en-US" sz="2200" dirty="0" smtClean="0"/>
              <a:t>Sustainability TBL </a:t>
            </a:r>
            <a:r>
              <a:rPr lang="en-US" sz="2200" dirty="0"/>
              <a:t>accounting expands </a:t>
            </a:r>
            <a:r>
              <a:rPr lang="en-US" sz="2200" dirty="0" smtClean="0"/>
              <a:t>traditional </a:t>
            </a:r>
            <a:r>
              <a:rPr lang="en-US" sz="2200" dirty="0"/>
              <a:t>reporting framework to take into account social and environmental performance in addition to the financial performance.</a:t>
            </a:r>
          </a:p>
          <a:p>
            <a:pPr marL="514350" indent="-514350">
              <a:buFont typeface="+mj-lt"/>
              <a:buAutoNum type="arabicPeriod" startAt="5"/>
            </a:pPr>
            <a:r>
              <a:rPr lang="en-US" sz="2200" dirty="0" smtClean="0"/>
              <a:t>TBL </a:t>
            </a:r>
            <a:r>
              <a:rPr lang="en-US" sz="2200" dirty="0"/>
              <a:t>stresses that a company's responsibility lies with stakeholders and not the shareholders.  Stakeholders means anyone who is influenced, either directly or indirectly, by the actions of the company or organization.  </a:t>
            </a:r>
          </a:p>
          <a:p>
            <a:pPr marL="514350" indent="-514350">
              <a:buFont typeface="+mj-lt"/>
              <a:buAutoNum type="arabicPeriod" startAt="5"/>
            </a:pPr>
            <a:r>
              <a:rPr lang="en-US" sz="2200" dirty="0" smtClean="0"/>
              <a:t>S-TBL </a:t>
            </a:r>
            <a:r>
              <a:rPr lang="en-US" sz="2200" dirty="0"/>
              <a:t>accounting expands the traditional reporting framework to take into account social and environmental performance in addition to the financial performance. </a:t>
            </a:r>
          </a:p>
        </p:txBody>
      </p:sp>
      <p:sp>
        <p:nvSpPr>
          <p:cNvPr id="3" name="Slide Number Placeholder 2"/>
          <p:cNvSpPr>
            <a:spLocks noGrp="1"/>
          </p:cNvSpPr>
          <p:nvPr>
            <p:ph type="sldNum" sz="quarter" idx="12"/>
          </p:nvPr>
        </p:nvSpPr>
        <p:spPr/>
        <p:txBody>
          <a:bodyPr/>
          <a:lstStyle/>
          <a:p>
            <a:fld id="{200B2350-5261-4F5C-9DF5-EF0D264FC8D2}" type="slidenum">
              <a:rPr lang="en-US" smtClean="0"/>
              <a:pPr/>
              <a:t>60</a:t>
            </a:fld>
            <a:endParaRPr lang="en-US" dirty="0"/>
          </a:p>
        </p:txBody>
      </p:sp>
    </p:spTree>
    <p:extLst>
      <p:ext uri="{BB962C8B-B14F-4D97-AF65-F5344CB8AC3E}">
        <p14:creationId xmlns:p14="http://schemas.microsoft.com/office/powerpoint/2010/main" val="6164730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(3 of 5)</a:t>
            </a:r>
            <a:endParaRPr lang="en-US" sz="3600" dirty="0"/>
          </a:p>
        </p:txBody>
      </p:sp>
      <p:sp>
        <p:nvSpPr>
          <p:cNvPr id="47107" name="Content Placeholder 2"/>
          <p:cNvSpPr>
            <a:spLocks noGrp="1"/>
          </p:cNvSpPr>
          <p:nvPr>
            <p:ph idx="1"/>
          </p:nvPr>
        </p:nvSpPr>
        <p:spPr>
          <a:xfrm>
            <a:off x="228600" y="1524000"/>
            <a:ext cx="8915400" cy="4800600"/>
          </a:xfrm>
        </p:spPr>
        <p:txBody>
          <a:bodyPr/>
          <a:lstStyle/>
          <a:p>
            <a:pPr marL="457200" indent="-457200">
              <a:buFont typeface="+mj-lt"/>
              <a:buAutoNum type="arabicPeriod" startAt="9"/>
            </a:pPr>
            <a:r>
              <a:rPr lang="en-US" sz="2400" dirty="0" smtClean="0"/>
              <a:t>People</a:t>
            </a:r>
            <a:r>
              <a:rPr lang="en-US" sz="2400" dirty="0"/>
              <a:t>, Planet and Profit describes the Triple Bottom Line business within the goal of </a:t>
            </a:r>
            <a:r>
              <a:rPr lang="en-US" sz="2400" dirty="0" smtClean="0"/>
              <a:t>sustainability.</a:t>
            </a:r>
            <a:endParaRPr lang="en-US" sz="2400" dirty="0"/>
          </a:p>
          <a:p>
            <a:pPr marL="944118" lvl="1" indent="-457200"/>
            <a:r>
              <a:rPr lang="en-US" sz="2000" dirty="0" smtClean="0"/>
              <a:t>People </a:t>
            </a:r>
            <a:r>
              <a:rPr lang="en-US" sz="2000" dirty="0"/>
              <a:t>refers to fair and useful business </a:t>
            </a:r>
            <a:r>
              <a:rPr lang="en-US" sz="2000" dirty="0" smtClean="0"/>
              <a:t>practices  </a:t>
            </a:r>
            <a:endParaRPr lang="en-US" sz="2000" dirty="0"/>
          </a:p>
          <a:p>
            <a:pPr marL="944118" lvl="1" indent="-457200"/>
            <a:r>
              <a:rPr lang="en-US" sz="2000" dirty="0" smtClean="0"/>
              <a:t>Planet </a:t>
            </a:r>
            <a:r>
              <a:rPr lang="en-US" sz="2000" dirty="0"/>
              <a:t>or natural capital refers to sustainable environmental practices.  </a:t>
            </a:r>
          </a:p>
          <a:p>
            <a:pPr marL="944118" lvl="1" indent="-457200"/>
            <a:r>
              <a:rPr lang="en-US" sz="2000" dirty="0" smtClean="0"/>
              <a:t>Profit </a:t>
            </a:r>
            <a:r>
              <a:rPr lang="en-US" sz="2000" dirty="0"/>
              <a:t>is defined as the economic value created by a business after deducting the cost of all inputs, including the cost of the capital invested in the business.  </a:t>
            </a:r>
            <a:r>
              <a:rPr lang="en-US" sz="2000" dirty="0" smtClean="0"/>
              <a:t>Profit </a:t>
            </a:r>
            <a:r>
              <a:rPr lang="en-US" sz="2000" dirty="0"/>
              <a:t>represents the eco-bottom line or what is called eco-capitalism.</a:t>
            </a:r>
          </a:p>
          <a:p>
            <a:pPr marL="457200" indent="-457200">
              <a:buFont typeface="+mj-lt"/>
              <a:buAutoNum type="arabicPeriod" startAt="9"/>
            </a:pPr>
            <a:r>
              <a:rPr lang="en-US" sz="2400" dirty="0" smtClean="0"/>
              <a:t>Eco-capitalism </a:t>
            </a:r>
            <a:r>
              <a:rPr lang="en-US" sz="2400" dirty="0"/>
              <a:t>or </a:t>
            </a:r>
            <a:r>
              <a:rPr lang="en-US" sz="2400" dirty="0" smtClean="0"/>
              <a:t>green </a:t>
            </a:r>
            <a:r>
              <a:rPr lang="en-US" sz="2400" dirty="0"/>
              <a:t>capitalism, is </a:t>
            </a:r>
            <a:r>
              <a:rPr lang="en-US" sz="2400" dirty="0" smtClean="0"/>
              <a:t>view </a:t>
            </a:r>
            <a:r>
              <a:rPr lang="en-US" sz="2400" dirty="0"/>
              <a:t>that capital exists in nature as natural capital (ecosystems W/ecological yield) on which all wealth depends, and therefore, market-based government policy instruments should be used to resolve environmental problems.</a:t>
            </a:r>
          </a:p>
        </p:txBody>
      </p:sp>
      <p:sp>
        <p:nvSpPr>
          <p:cNvPr id="3" name="Slide Number Placeholder 2"/>
          <p:cNvSpPr>
            <a:spLocks noGrp="1"/>
          </p:cNvSpPr>
          <p:nvPr>
            <p:ph type="sldNum" sz="quarter" idx="12"/>
          </p:nvPr>
        </p:nvSpPr>
        <p:spPr/>
        <p:txBody>
          <a:bodyPr/>
          <a:lstStyle/>
          <a:p>
            <a:fld id="{200B2350-5261-4F5C-9DF5-EF0D264FC8D2}" type="slidenum">
              <a:rPr lang="en-US" smtClean="0"/>
              <a:pPr/>
              <a:t>61</a:t>
            </a:fld>
            <a:endParaRPr lang="en-US" dirty="0"/>
          </a:p>
        </p:txBody>
      </p:sp>
    </p:spTree>
    <p:extLst>
      <p:ext uri="{BB962C8B-B14F-4D97-AF65-F5344CB8AC3E}">
        <p14:creationId xmlns:p14="http://schemas.microsoft.com/office/powerpoint/2010/main" val="2377739397"/>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(4 of 5)</a:t>
            </a:r>
            <a:endParaRPr lang="en-US" sz="3600" dirty="0"/>
          </a:p>
        </p:txBody>
      </p:sp>
      <p:sp>
        <p:nvSpPr>
          <p:cNvPr id="47107" name="Content Placeholder 2"/>
          <p:cNvSpPr>
            <a:spLocks noGrp="1"/>
          </p:cNvSpPr>
          <p:nvPr>
            <p:ph idx="1"/>
          </p:nvPr>
        </p:nvSpPr>
        <p:spPr>
          <a:xfrm>
            <a:off x="228600" y="1524000"/>
            <a:ext cx="8915400" cy="4800600"/>
          </a:xfrm>
        </p:spPr>
        <p:txBody>
          <a:bodyPr/>
          <a:lstStyle/>
          <a:p>
            <a:pPr marL="457200" indent="-457200">
              <a:buFont typeface="+mj-lt"/>
              <a:buAutoNum type="arabicPeriod" startAt="11"/>
            </a:pPr>
            <a:r>
              <a:rPr lang="en-US" sz="2000" dirty="0" smtClean="0"/>
              <a:t>Global </a:t>
            </a:r>
            <a:r>
              <a:rPr lang="en-US" sz="2000" dirty="0"/>
              <a:t>Reporting Initiative (GRI) is an international independent standards organization that helps businesses, governments and other organizations understand and communicate what they have done regarding climate change, human rights and corruption.</a:t>
            </a:r>
          </a:p>
          <a:p>
            <a:pPr marL="944118" lvl="1" indent="-457200"/>
            <a:r>
              <a:rPr lang="en-US" sz="2000" dirty="0" smtClean="0"/>
              <a:t>Sustainability </a:t>
            </a:r>
            <a:r>
              <a:rPr lang="en-US" sz="2000" dirty="0"/>
              <a:t>Return on Investment (S-ROI) is a process of:</a:t>
            </a:r>
          </a:p>
          <a:p>
            <a:pPr marL="944118" lvl="1" indent="-457200"/>
            <a:r>
              <a:rPr lang="en-US" sz="2000" dirty="0" smtClean="0"/>
              <a:t>Systematically </a:t>
            </a:r>
            <a:r>
              <a:rPr lang="en-US" sz="2000" dirty="0"/>
              <a:t>identifying possible future events that might affect an investment’s payback</a:t>
            </a:r>
          </a:p>
          <a:p>
            <a:pPr marL="944118" lvl="1" indent="-457200"/>
            <a:r>
              <a:rPr lang="en-US" sz="2000" dirty="0" smtClean="0"/>
              <a:t>Considering </a:t>
            </a:r>
            <a:r>
              <a:rPr lang="en-US" sz="2000" dirty="0"/>
              <a:t>the likelihood that future events will occur</a:t>
            </a:r>
          </a:p>
          <a:p>
            <a:pPr marL="944118" lvl="1" indent="-457200"/>
            <a:r>
              <a:rPr lang="en-US" sz="2000" dirty="0" smtClean="0"/>
              <a:t>Assessing </a:t>
            </a:r>
            <a:r>
              <a:rPr lang="en-US" sz="2000" dirty="0"/>
              <a:t>the consequences of future events</a:t>
            </a:r>
          </a:p>
          <a:p>
            <a:pPr marL="457200" indent="-457200">
              <a:buFont typeface="+mj-lt"/>
              <a:buAutoNum type="arabicPeriod" startAt="11"/>
            </a:pPr>
            <a:r>
              <a:rPr lang="en-US" sz="2000" dirty="0" smtClean="0"/>
              <a:t>CDP </a:t>
            </a:r>
            <a:r>
              <a:rPr lang="en-US" sz="2000" dirty="0"/>
              <a:t>(formerly Carbon Disclosure Project) is a UK (United Kingdom) based organization that works with shareholders and corporations to disclose the greenhouse gas emissions of major corporations.</a:t>
            </a:r>
          </a:p>
          <a:p>
            <a:pPr marL="457200" indent="-457200">
              <a:buFont typeface="+mj-lt"/>
              <a:buAutoNum type="arabicPeriod" startAt="11"/>
            </a:pPr>
            <a:endParaRPr lang="en-US" sz="2400" dirty="0"/>
          </a:p>
        </p:txBody>
      </p:sp>
      <p:sp>
        <p:nvSpPr>
          <p:cNvPr id="3" name="Slide Number Placeholder 2"/>
          <p:cNvSpPr>
            <a:spLocks noGrp="1"/>
          </p:cNvSpPr>
          <p:nvPr>
            <p:ph type="sldNum" sz="quarter" idx="12"/>
          </p:nvPr>
        </p:nvSpPr>
        <p:spPr/>
        <p:txBody>
          <a:bodyPr/>
          <a:lstStyle/>
          <a:p>
            <a:fld id="{200B2350-5261-4F5C-9DF5-EF0D264FC8D2}" type="slidenum">
              <a:rPr lang="en-US" smtClean="0"/>
              <a:pPr/>
              <a:t>62</a:t>
            </a:fld>
            <a:endParaRPr lang="en-US" dirty="0"/>
          </a:p>
        </p:txBody>
      </p:sp>
    </p:spTree>
    <p:extLst>
      <p:ext uri="{BB962C8B-B14F-4D97-AF65-F5344CB8AC3E}">
        <p14:creationId xmlns:p14="http://schemas.microsoft.com/office/powerpoint/2010/main" val="3468147450"/>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Summary (5of 5)</a:t>
            </a:r>
            <a:endParaRPr lang="en-US" sz="3600" dirty="0"/>
          </a:p>
        </p:txBody>
      </p:sp>
      <p:sp>
        <p:nvSpPr>
          <p:cNvPr id="47107" name="Content Placeholder 2"/>
          <p:cNvSpPr>
            <a:spLocks noGrp="1"/>
          </p:cNvSpPr>
          <p:nvPr>
            <p:ph idx="1"/>
          </p:nvPr>
        </p:nvSpPr>
        <p:spPr>
          <a:xfrm>
            <a:off x="228600" y="1524000"/>
            <a:ext cx="8915400" cy="4800600"/>
          </a:xfrm>
        </p:spPr>
        <p:txBody>
          <a:bodyPr/>
          <a:lstStyle/>
          <a:p>
            <a:pPr marL="457200" indent="-457200">
              <a:buFont typeface="+mj-lt"/>
              <a:buAutoNum type="arabicPeriod"/>
            </a:pPr>
            <a:endParaRPr lang="en-US" sz="2000" dirty="0"/>
          </a:p>
          <a:p>
            <a:pPr marL="457200" indent="-457200">
              <a:buFont typeface="+mj-lt"/>
              <a:buAutoNum type="arabicPeriod" startAt="11"/>
            </a:pPr>
            <a:endParaRPr lang="en-US" sz="2400" dirty="0"/>
          </a:p>
        </p:txBody>
      </p:sp>
      <p:sp>
        <p:nvSpPr>
          <p:cNvPr id="3" name="Rectangle 2"/>
          <p:cNvSpPr/>
          <p:nvPr/>
        </p:nvSpPr>
        <p:spPr>
          <a:xfrm>
            <a:off x="76200" y="1524000"/>
            <a:ext cx="8915400" cy="4154984"/>
          </a:xfrm>
          <a:prstGeom prst="rect">
            <a:avLst/>
          </a:prstGeom>
        </p:spPr>
        <p:txBody>
          <a:bodyPr wrap="square">
            <a:spAutoFit/>
          </a:bodyPr>
          <a:lstStyle/>
          <a:p>
            <a:pPr marL="342900" indent="-342900">
              <a:buFont typeface="+mj-lt"/>
              <a:buAutoNum type="arabicPeriod" startAt="13"/>
            </a:pPr>
            <a:r>
              <a:rPr lang="en-US" sz="2400" dirty="0" smtClean="0"/>
              <a:t>CDP </a:t>
            </a:r>
            <a:r>
              <a:rPr lang="en-US" sz="2400" dirty="0"/>
              <a:t>recognizes companies with high-quality disclosure as top scoring companies in the Climate Disclosure Leadership Index (CDLI), which are scores calculated according to a standardized methodology which measures how well, a company responds to each question.</a:t>
            </a:r>
          </a:p>
          <a:p>
            <a:pPr marL="342900" indent="-342900">
              <a:buFont typeface="+mj-lt"/>
              <a:buAutoNum type="arabicPeriod" startAt="13"/>
            </a:pPr>
            <a:r>
              <a:rPr lang="en-US" sz="2400" dirty="0" smtClean="0"/>
              <a:t>Climate </a:t>
            </a:r>
            <a:r>
              <a:rPr lang="en-US" sz="2400" dirty="0"/>
              <a:t>Change Performance Indices (</a:t>
            </a:r>
            <a:r>
              <a:rPr lang="en-US" sz="2400" dirty="0" smtClean="0"/>
              <a:t>CCPI) is </a:t>
            </a:r>
            <a:r>
              <a:rPr lang="en-US" sz="2400" dirty="0"/>
              <a:t>a mechanism designed to enhance transparency in international climate politics.  Its goal is to encourage political and social pressure on those countries which have failed to take ambitious actions on climate change and spotlight countries with the best-practice climate change policies.</a:t>
            </a:r>
          </a:p>
        </p:txBody>
      </p:sp>
      <p:sp>
        <p:nvSpPr>
          <p:cNvPr id="4" name="Slide Number Placeholder 3"/>
          <p:cNvSpPr>
            <a:spLocks noGrp="1"/>
          </p:cNvSpPr>
          <p:nvPr>
            <p:ph type="sldNum" sz="quarter" idx="12"/>
          </p:nvPr>
        </p:nvSpPr>
        <p:spPr/>
        <p:txBody>
          <a:bodyPr/>
          <a:lstStyle/>
          <a:p>
            <a:fld id="{200B2350-5261-4F5C-9DF5-EF0D264FC8D2}" type="slidenum">
              <a:rPr lang="en-US" smtClean="0"/>
              <a:pPr/>
              <a:t>63</a:t>
            </a:fld>
            <a:endParaRPr lang="en-US" dirty="0"/>
          </a:p>
        </p:txBody>
      </p:sp>
    </p:spTree>
    <p:extLst>
      <p:ext uri="{BB962C8B-B14F-4D97-AF65-F5344CB8AC3E}">
        <p14:creationId xmlns:p14="http://schemas.microsoft.com/office/powerpoint/2010/main" val="1245365698"/>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215372"/>
            <a:ext cx="8839200" cy="1097280"/>
          </a:xfrm>
        </p:spPr>
        <p:txBody>
          <a:bodyPr/>
          <a:lstStyle/>
          <a:p>
            <a:r>
              <a:rPr lang="pt-BR" cap="all" dirty="0" smtClean="0"/>
              <a:t>FIGURE 2-1 </a:t>
            </a:r>
            <a:r>
              <a:rPr lang="en-US" dirty="0" smtClean="0"/>
              <a:t>the </a:t>
            </a:r>
            <a:r>
              <a:rPr lang="en-US" dirty="0"/>
              <a:t>circle of sustainability representation for Melbourne, Australia in 2011, which provides details around 4 pillars</a:t>
            </a:r>
            <a:r>
              <a:rPr lang="en-US" sz="2400" dirty="0">
                <a:solidFill>
                  <a:srgbClr val="00B050"/>
                </a:solidFill>
              </a:rPr>
              <a:t>: </a:t>
            </a:r>
            <a:r>
              <a:rPr lang="en-US" sz="2400" dirty="0">
                <a:solidFill>
                  <a:srgbClr val="E3EBF6"/>
                </a:solidFill>
              </a:rPr>
              <a:t>Economics, Ecology, Politics, and Culture</a:t>
            </a:r>
            <a:r>
              <a:rPr lang="en-US" dirty="0"/>
              <a:t> with a color coded indicators of success</a:t>
            </a:r>
          </a:p>
        </p:txBody>
      </p:sp>
      <p:pic>
        <p:nvPicPr>
          <p:cNvPr id="3" name="Picture 2"/>
          <p:cNvPicPr>
            <a:picLocks noChangeAspect="1"/>
          </p:cNvPicPr>
          <p:nvPr/>
        </p:nvPicPr>
        <p:blipFill>
          <a:blip r:embed="rId2"/>
          <a:stretch>
            <a:fillRect/>
          </a:stretch>
        </p:blipFill>
        <p:spPr>
          <a:xfrm>
            <a:off x="1676400" y="1371600"/>
            <a:ext cx="5551812" cy="5029200"/>
          </a:xfrm>
          <a:prstGeom prst="rect">
            <a:avLst/>
          </a:prstGeom>
        </p:spPr>
      </p:pic>
      <p:sp>
        <p:nvSpPr>
          <p:cNvPr id="4" name="Slide Number Placeholder 3"/>
          <p:cNvSpPr>
            <a:spLocks noGrp="1"/>
          </p:cNvSpPr>
          <p:nvPr>
            <p:ph type="sldNum" sz="quarter" idx="12"/>
          </p:nvPr>
        </p:nvSpPr>
        <p:spPr/>
        <p:txBody>
          <a:bodyPr/>
          <a:lstStyle/>
          <a:p>
            <a:fld id="{200B2350-5261-4F5C-9DF5-EF0D264FC8D2}" type="slidenum">
              <a:rPr lang="en-US" smtClean="0"/>
              <a:pPr/>
              <a:t>7</a:t>
            </a:fld>
            <a:endParaRPr lang="en-US" dirty="0"/>
          </a:p>
        </p:txBody>
      </p:sp>
    </p:spTree>
    <p:extLst>
      <p:ext uri="{BB962C8B-B14F-4D97-AF65-F5344CB8AC3E}">
        <p14:creationId xmlns:p14="http://schemas.microsoft.com/office/powerpoint/2010/main" val="24087554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2.</a:t>
            </a:r>
            <a:endParaRPr lang="en-US" dirty="0"/>
          </a:p>
        </p:txBody>
      </p:sp>
      <p:sp>
        <p:nvSpPr>
          <p:cNvPr id="3" name="Content Placeholder 2"/>
          <p:cNvSpPr>
            <a:spLocks noGrp="1"/>
          </p:cNvSpPr>
          <p:nvPr>
            <p:ph idx="1"/>
          </p:nvPr>
        </p:nvSpPr>
        <p:spPr/>
        <p:txBody>
          <a:bodyPr/>
          <a:lstStyle/>
          <a:p>
            <a:r>
              <a:rPr lang="en-US" b="1" dirty="0"/>
              <a:t>Circle of Sustainability </a:t>
            </a:r>
            <a:r>
              <a:rPr lang="en-US" b="1" dirty="0" smtClean="0"/>
              <a:t>Domains/Subdomains</a:t>
            </a:r>
            <a:endParaRPr lang="en-US" b="1" dirty="0"/>
          </a:p>
          <a:p>
            <a:pPr lvl="1"/>
            <a:r>
              <a:rPr lang="en-US" dirty="0" smtClean="0"/>
              <a:t>The 4-domain </a:t>
            </a:r>
            <a:r>
              <a:rPr lang="en-US" dirty="0"/>
              <a:t>models of </a:t>
            </a:r>
            <a:endParaRPr lang="en-US" dirty="0" smtClean="0"/>
          </a:p>
          <a:p>
            <a:pPr lvl="2"/>
            <a:r>
              <a:rPr lang="en-US" sz="2800" b="1" dirty="0" smtClean="0">
                <a:solidFill>
                  <a:srgbClr val="00B050"/>
                </a:solidFill>
              </a:rPr>
              <a:t>Economics</a:t>
            </a:r>
          </a:p>
          <a:p>
            <a:pPr lvl="2"/>
            <a:r>
              <a:rPr lang="en-US" sz="2800" b="1" dirty="0" smtClean="0">
                <a:solidFill>
                  <a:srgbClr val="00B050"/>
                </a:solidFill>
              </a:rPr>
              <a:t>Ecology</a:t>
            </a:r>
          </a:p>
          <a:p>
            <a:pPr lvl="2"/>
            <a:r>
              <a:rPr lang="en-US" sz="2800" b="1" dirty="0" smtClean="0">
                <a:solidFill>
                  <a:srgbClr val="00B050"/>
                </a:solidFill>
              </a:rPr>
              <a:t>Politics</a:t>
            </a:r>
          </a:p>
          <a:p>
            <a:pPr lvl="2"/>
            <a:r>
              <a:rPr lang="en-US" sz="2800" b="1" dirty="0" smtClean="0">
                <a:solidFill>
                  <a:srgbClr val="00B050"/>
                </a:solidFill>
              </a:rPr>
              <a:t>Culture </a:t>
            </a:r>
          </a:p>
          <a:p>
            <a:pPr lvl="1"/>
            <a:r>
              <a:rPr lang="en-US" dirty="0"/>
              <a:t>E</a:t>
            </a:r>
            <a:r>
              <a:rPr lang="en-US" dirty="0" smtClean="0"/>
              <a:t>ach </a:t>
            </a:r>
            <a:r>
              <a:rPr lang="en-US" dirty="0"/>
              <a:t>contains 7 subdomains:</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8</a:t>
            </a:fld>
            <a:endParaRPr lang="en-US" dirty="0"/>
          </a:p>
        </p:txBody>
      </p:sp>
    </p:spTree>
    <p:extLst>
      <p:ext uri="{BB962C8B-B14F-4D97-AF65-F5344CB8AC3E}">
        <p14:creationId xmlns:p14="http://schemas.microsoft.com/office/powerpoint/2010/main" val="389592153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CIRCLES OF </a:t>
            </a:r>
            <a:r>
              <a:rPr lang="en-US" dirty="0" smtClean="0"/>
              <a:t>SUSTAINABILITY 3.</a:t>
            </a:r>
            <a:endParaRPr lang="en-US" dirty="0"/>
          </a:p>
        </p:txBody>
      </p:sp>
      <p:sp>
        <p:nvSpPr>
          <p:cNvPr id="3" name="Content Placeholder 2"/>
          <p:cNvSpPr>
            <a:spLocks noGrp="1"/>
          </p:cNvSpPr>
          <p:nvPr>
            <p:ph idx="1"/>
          </p:nvPr>
        </p:nvSpPr>
        <p:spPr>
          <a:xfrm>
            <a:off x="266700" y="1447800"/>
            <a:ext cx="8610600" cy="4724400"/>
          </a:xfrm>
        </p:spPr>
        <p:txBody>
          <a:bodyPr/>
          <a:lstStyle/>
          <a:p>
            <a:r>
              <a:rPr lang="en-US" b="1" dirty="0"/>
              <a:t>Economics Domain</a:t>
            </a:r>
          </a:p>
          <a:p>
            <a:pPr lvl="1"/>
            <a:r>
              <a:rPr lang="en-US" sz="2800" dirty="0" smtClean="0"/>
              <a:t>Practices &amp; meanings </a:t>
            </a:r>
            <a:r>
              <a:rPr lang="en-US" sz="2800" dirty="0"/>
              <a:t>associated </a:t>
            </a:r>
            <a:r>
              <a:rPr lang="en-US" sz="2800" dirty="0" smtClean="0"/>
              <a:t>with</a:t>
            </a:r>
          </a:p>
          <a:p>
            <a:pPr lvl="2"/>
            <a:r>
              <a:rPr lang="en-US" sz="2400" dirty="0" smtClean="0"/>
              <a:t>Production</a:t>
            </a:r>
            <a:r>
              <a:rPr lang="en-US" sz="2400" dirty="0"/>
              <a:t>, use, and management of </a:t>
            </a:r>
            <a:r>
              <a:rPr lang="en-US" sz="2400" dirty="0" smtClean="0"/>
              <a:t>resources:</a:t>
            </a:r>
            <a:endParaRPr lang="en-US" sz="2400" dirty="0"/>
          </a:p>
          <a:p>
            <a:pPr marL="1828800" lvl="3" indent="-457200">
              <a:buFont typeface="+mj-lt"/>
              <a:buAutoNum type="arabicPeriod"/>
            </a:pPr>
            <a:r>
              <a:rPr lang="en-US" sz="2000" dirty="0" smtClean="0"/>
              <a:t>Production </a:t>
            </a:r>
            <a:r>
              <a:rPr lang="en-US" sz="2000" dirty="0"/>
              <a:t>and resourcing</a:t>
            </a:r>
          </a:p>
          <a:p>
            <a:pPr marL="1828800" lvl="3" indent="-457200">
              <a:buFont typeface="+mj-lt"/>
              <a:buAutoNum type="arabicPeriod"/>
            </a:pPr>
            <a:r>
              <a:rPr lang="en-US" sz="2000" dirty="0" smtClean="0"/>
              <a:t>Exchange </a:t>
            </a:r>
            <a:r>
              <a:rPr lang="en-US" sz="2000" dirty="0"/>
              <a:t>and transfer</a:t>
            </a:r>
          </a:p>
          <a:p>
            <a:pPr marL="1828800" lvl="3" indent="-457200">
              <a:buFont typeface="+mj-lt"/>
              <a:buAutoNum type="arabicPeriod"/>
            </a:pPr>
            <a:r>
              <a:rPr lang="en-US" sz="2000" dirty="0" smtClean="0"/>
              <a:t>Accounting </a:t>
            </a:r>
            <a:r>
              <a:rPr lang="en-US" sz="2000" dirty="0"/>
              <a:t>and regulation</a:t>
            </a:r>
          </a:p>
          <a:p>
            <a:pPr marL="1828800" lvl="3" indent="-457200">
              <a:buFont typeface="+mj-lt"/>
              <a:buAutoNum type="arabicPeriod"/>
            </a:pPr>
            <a:r>
              <a:rPr lang="en-US" sz="2000" dirty="0" smtClean="0"/>
              <a:t>Consumption </a:t>
            </a:r>
            <a:r>
              <a:rPr lang="en-US" sz="2000" dirty="0"/>
              <a:t>and use</a:t>
            </a:r>
          </a:p>
          <a:p>
            <a:pPr marL="1828800" lvl="3" indent="-457200">
              <a:buFont typeface="+mj-lt"/>
              <a:buAutoNum type="arabicPeriod"/>
            </a:pPr>
            <a:r>
              <a:rPr lang="en-US" sz="2000" dirty="0" smtClean="0"/>
              <a:t>Labor </a:t>
            </a:r>
            <a:r>
              <a:rPr lang="en-US" sz="2000" dirty="0"/>
              <a:t>and welfare</a:t>
            </a:r>
          </a:p>
          <a:p>
            <a:pPr marL="1828800" lvl="3" indent="-457200">
              <a:buFont typeface="+mj-lt"/>
              <a:buAutoNum type="arabicPeriod"/>
            </a:pPr>
            <a:r>
              <a:rPr lang="en-US" sz="2000" dirty="0" smtClean="0"/>
              <a:t>Technology </a:t>
            </a:r>
            <a:r>
              <a:rPr lang="en-US" sz="2000" dirty="0"/>
              <a:t>and infrastructure</a:t>
            </a:r>
          </a:p>
          <a:p>
            <a:pPr marL="1828800" lvl="3" indent="-457200">
              <a:buFont typeface="+mj-lt"/>
              <a:buAutoNum type="arabicPeriod"/>
            </a:pPr>
            <a:r>
              <a:rPr lang="en-US" sz="2000" dirty="0" smtClean="0"/>
              <a:t>Wealth </a:t>
            </a:r>
            <a:r>
              <a:rPr lang="en-US" sz="2000" dirty="0"/>
              <a:t>and distribution</a:t>
            </a:r>
          </a:p>
          <a:p>
            <a:endParaRPr lang="en-US" dirty="0"/>
          </a:p>
        </p:txBody>
      </p:sp>
      <p:sp>
        <p:nvSpPr>
          <p:cNvPr id="4" name="Slide Number Placeholder 3"/>
          <p:cNvSpPr>
            <a:spLocks noGrp="1"/>
          </p:cNvSpPr>
          <p:nvPr>
            <p:ph type="sldNum" sz="quarter" idx="12"/>
          </p:nvPr>
        </p:nvSpPr>
        <p:spPr/>
        <p:txBody>
          <a:bodyPr/>
          <a:lstStyle/>
          <a:p>
            <a:fld id="{200B2350-5261-4F5C-9DF5-EF0D264FC8D2}" type="slidenum">
              <a:rPr lang="en-US" smtClean="0"/>
              <a:pPr/>
              <a:t>9</a:t>
            </a:fld>
            <a:endParaRPr lang="en-US" dirty="0"/>
          </a:p>
        </p:txBody>
      </p:sp>
    </p:spTree>
    <p:extLst>
      <p:ext uri="{BB962C8B-B14F-4D97-AF65-F5344CB8AC3E}">
        <p14:creationId xmlns:p14="http://schemas.microsoft.com/office/powerpoint/2010/main" val="163418632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Horizon</Template>
  <TotalTime>8967</TotalTime>
  <Words>3065</Words>
  <Application>Microsoft Office PowerPoint</Application>
  <PresentationFormat>On-screen Show (4:3)</PresentationFormat>
  <Paragraphs>469</Paragraphs>
  <Slides>63</Slides>
  <Notes>1</Notes>
  <HiddenSlides>0</HiddenSlides>
  <MMClips>1</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63</vt:i4>
      </vt:variant>
    </vt:vector>
  </HeadingPairs>
  <TitlesOfParts>
    <vt:vector size="69" baseType="lpstr">
      <vt:lpstr>Arial</vt:lpstr>
      <vt:lpstr>Cambria</vt:lpstr>
      <vt:lpstr>Times New Roman</vt:lpstr>
      <vt:lpstr>Verdana</vt:lpstr>
      <vt:lpstr>Wingdings</vt:lpstr>
      <vt:lpstr>508 Lecture</vt:lpstr>
      <vt:lpstr>Sustainability- Principles and Practices</vt:lpstr>
      <vt:lpstr>LEARNING OBJECTIVES</vt:lpstr>
      <vt:lpstr> INTRODUCTION 1.</vt:lpstr>
      <vt:lpstr> INTRODUCTION 2.</vt:lpstr>
      <vt:lpstr>CIRCLES OF SUSTAINABILITY 1.</vt:lpstr>
      <vt:lpstr>CIRCLES OF SUSTAINABILITY 2.</vt:lpstr>
      <vt:lpstr>FIGURE 2-1 the circle of sustainability representation for Melbourne, Australia in 2011, which provides details around 4 pillars: Economics, Ecology, Politics, and Culture with a color coded indicators of success</vt:lpstr>
      <vt:lpstr>CIRCLES OF SUSTAINABILITY 2.</vt:lpstr>
      <vt:lpstr>CIRCLES OF SUSTAINABILITY 3.</vt:lpstr>
      <vt:lpstr>CIRCLES OF SUSTAINABILITY 4.</vt:lpstr>
      <vt:lpstr>CIRCLES OF SUSTAINABILITY 5.</vt:lpstr>
      <vt:lpstr>CIRCLES OF SUSTAINABILITY 6.</vt:lpstr>
      <vt:lpstr>FIGURE 2-2 UN Global Compact Cities Program</vt:lpstr>
      <vt:lpstr>CIRCLES OF SUSTAINABILITY 7.</vt:lpstr>
      <vt:lpstr>CIRCLES OF SUSTAINABILITY 8.</vt:lpstr>
      <vt:lpstr>CIRCLES OF SUSTAINABILITY 9.</vt:lpstr>
      <vt:lpstr>QUESTION 1: ?</vt:lpstr>
      <vt:lpstr>ANSWER 1:</vt:lpstr>
      <vt:lpstr>TRIPLE BOTTOM LINE (TBL) 1.</vt:lpstr>
      <vt:lpstr>Figure 2-3 Triple bottom line is an accounting framework that contains social, environmental, and financial components. </vt:lpstr>
      <vt:lpstr> VENN DIAGRAM ANIMATION  </vt:lpstr>
      <vt:lpstr>TRIPLE BOTTOM LINE (TBL) 2.</vt:lpstr>
      <vt:lpstr>TRIPLE BOTTOM LINE (TBL) 3.</vt:lpstr>
      <vt:lpstr>TRIPLE BOTTOM LINE (TBL) 4.</vt:lpstr>
      <vt:lpstr>TRIPLE BOTTOM LINE (TBL) 5.</vt:lpstr>
      <vt:lpstr>TRIPLE BOTTOM LINE (TBL) 6.</vt:lpstr>
      <vt:lpstr>QUESTION 2: ?</vt:lpstr>
      <vt:lpstr>ANSWER 2:</vt:lpstr>
      <vt:lpstr>STUDENT ACTIVITY 1.</vt:lpstr>
      <vt:lpstr>STUDENT ACTIVITY 3.</vt:lpstr>
      <vt:lpstr>FIGURE 2-5 People, planet and profit describes TBL bottom line business and consists of social equity, economic, and environmental factors. People, planet and profit describes TBL business within the goal of sustainability.  It consists of social, economic, and environmental factors. </vt:lpstr>
      <vt:lpstr>PEOPLE, PLANET, PROFIT (3P) SUSTAINABILITY 1.</vt:lpstr>
      <vt:lpstr>PEOPLE, PLANET, PROFIT (3P) SUSTAINABILITY 2.</vt:lpstr>
      <vt:lpstr>PEOPLE, PLANET, PROFIT (3P) SUSTAINABILITY 3.</vt:lpstr>
      <vt:lpstr>PEOPLE, PLANET, PROFIT (3P) SUSTAINABILITY 4.</vt:lpstr>
      <vt:lpstr>Figure 2-6  Eco-capitalism also known as environmental capitalism or green capitalism, is the view that capital exists in nature as natural capital</vt:lpstr>
      <vt:lpstr>PEOPLE, PLANET, PROFIT (3P) SUSTAINABILITY 5.</vt:lpstr>
      <vt:lpstr>PEOPLE, PLANET, PROFIT (3P) SUSTAINABILITY 6.</vt:lpstr>
      <vt:lpstr>QUESTION 3: ?</vt:lpstr>
      <vt:lpstr>ANSWER 3:</vt:lpstr>
      <vt:lpstr>GLOBAL REPORTING INITIATIVE (GRI) 1.</vt:lpstr>
      <vt:lpstr>GLOBAL REPORTING INITIATIVE (GRI) 2.</vt:lpstr>
      <vt:lpstr>GLOBAL REPORTING INITIATIVE (GRI) 3.</vt:lpstr>
      <vt:lpstr>QUESTION 4: ?</vt:lpstr>
      <vt:lpstr>ANSWER 4:</vt:lpstr>
      <vt:lpstr>STUDENT ACTIVITY 2.</vt:lpstr>
      <vt:lpstr>SUSTAINABILITY RETURN ON INVESTMENT (S-ROI) 1.</vt:lpstr>
      <vt:lpstr>SUSTAINABILITY RETURN ON INVESTMENT (S-ROI) 2.</vt:lpstr>
      <vt:lpstr>SUSTAINABILITY RETURN ON INVESTMENT (S-ROI) 3.</vt:lpstr>
      <vt:lpstr>SUSTAINABILITY RETURN ON INVESTMENT (S-ROI) 4.</vt:lpstr>
      <vt:lpstr>SUSTAINABILITY RETURN ON INVESTMENT (S-ROI) 5.</vt:lpstr>
      <vt:lpstr>QUESTION 5: ?</vt:lpstr>
      <vt:lpstr>ANSWER 5:</vt:lpstr>
      <vt:lpstr>STUDENT ACTIVITY 4.</vt:lpstr>
      <vt:lpstr>CDP (CARBON DISCLOSURE PROJECT) 1.</vt:lpstr>
      <vt:lpstr>FIGURE 2-10: Climate Change Performance Index (CCPI) is a mechanism designed to enhance transparency in international climate politics.  Its goal is to encourage political and social pressure on those who have failed to take actions on climate change and spotlight countries with best-practice climate change policies</vt:lpstr>
      <vt:lpstr>QUESTION 6: ?</vt:lpstr>
      <vt:lpstr>ANSWER 6:</vt:lpstr>
      <vt:lpstr>Summary (1 of 5)</vt:lpstr>
      <vt:lpstr>Summary (2 of 5)</vt:lpstr>
      <vt:lpstr>Summary (3 of 5)</vt:lpstr>
      <vt:lpstr>Summary (4 of 5)</vt:lpstr>
      <vt:lpstr>Summary (5of 5)</vt:lpstr>
    </vt:vector>
  </TitlesOfParts>
  <Company>echosvoice</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Chapter 1: Heating and Air-Conditioning Principles</dc:title>
  <dc:subject>Automotive Heating And Air Conditioning</dc:subject>
  <dc:creator>James D. Halderman</dc:creator>
  <cp:keywords>Automotive</cp:keywords>
  <cp:lastModifiedBy>Dr. John KERSHAW</cp:lastModifiedBy>
  <cp:revision>361</cp:revision>
  <dcterms:created xsi:type="dcterms:W3CDTF">2014-07-14T20:04:21Z</dcterms:created>
  <dcterms:modified xsi:type="dcterms:W3CDTF">2020-09-22T13:15:59Z</dcterms:modified>
</cp:coreProperties>
</file>