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376" r:id="rId2"/>
    <p:sldId id="395" r:id="rId3"/>
    <p:sldId id="569" r:id="rId4"/>
    <p:sldId id="577" r:id="rId5"/>
    <p:sldId id="576" r:id="rId6"/>
    <p:sldId id="575" r:id="rId7"/>
    <p:sldId id="608" r:id="rId8"/>
    <p:sldId id="610" r:id="rId9"/>
    <p:sldId id="609" r:id="rId10"/>
    <p:sldId id="613" r:id="rId11"/>
    <p:sldId id="612" r:id="rId12"/>
    <p:sldId id="614" r:id="rId13"/>
    <p:sldId id="615" r:id="rId14"/>
    <p:sldId id="660" r:id="rId15"/>
    <p:sldId id="645" r:id="rId16"/>
    <p:sldId id="646" r:id="rId17"/>
    <p:sldId id="656" r:id="rId18"/>
    <p:sldId id="611" r:id="rId19"/>
    <p:sldId id="662" r:id="rId20"/>
    <p:sldId id="661" r:id="rId21"/>
    <p:sldId id="619" r:id="rId22"/>
    <p:sldId id="618" r:id="rId23"/>
    <p:sldId id="617" r:id="rId24"/>
    <p:sldId id="616" r:id="rId25"/>
    <p:sldId id="620" r:id="rId26"/>
    <p:sldId id="663" r:id="rId27"/>
    <p:sldId id="647" r:id="rId28"/>
    <p:sldId id="648" r:id="rId29"/>
    <p:sldId id="658" r:id="rId30"/>
    <p:sldId id="622" r:id="rId31"/>
    <p:sldId id="625" r:id="rId32"/>
    <p:sldId id="626" r:id="rId33"/>
    <p:sldId id="624" r:id="rId34"/>
    <p:sldId id="623" r:id="rId35"/>
    <p:sldId id="628" r:id="rId36"/>
    <p:sldId id="627" r:id="rId37"/>
    <p:sldId id="629" r:id="rId38"/>
    <p:sldId id="630" r:id="rId39"/>
    <p:sldId id="631" r:id="rId40"/>
    <p:sldId id="649" r:id="rId41"/>
    <p:sldId id="650" r:id="rId42"/>
    <p:sldId id="657" r:id="rId43"/>
    <p:sldId id="634" r:id="rId44"/>
    <p:sldId id="635" r:id="rId45"/>
    <p:sldId id="636" r:id="rId46"/>
    <p:sldId id="637" r:id="rId47"/>
    <p:sldId id="638" r:id="rId48"/>
    <p:sldId id="555" r:id="rId49"/>
    <p:sldId id="556" r:id="rId50"/>
    <p:sldId id="639" r:id="rId51"/>
    <p:sldId id="640" r:id="rId52"/>
    <p:sldId id="641" r:id="rId53"/>
    <p:sldId id="642" r:id="rId54"/>
    <p:sldId id="643" r:id="rId55"/>
    <p:sldId id="644" r:id="rId56"/>
    <p:sldId id="651" r:id="rId57"/>
    <p:sldId id="653" r:id="rId58"/>
    <p:sldId id="655" r:id="rId59"/>
    <p:sldId id="659" r:id="rId60"/>
    <p:sldId id="557" r:id="rId61"/>
    <p:sldId id="558" r:id="rId62"/>
    <p:sldId id="574" r:id="rId63"/>
    <p:sldId id="602" r:id="rId64"/>
    <p:sldId id="603" r:id="rId65"/>
    <p:sldId id="604" r:id="rId66"/>
    <p:sldId id="605"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EB1DE"/>
    <a:srgbClr val="003057"/>
    <a:srgbClr val="005A70"/>
    <a:srgbClr val="007FA3"/>
    <a:srgbClr val="E3E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717" autoAdjust="0"/>
    <p:restoredTop sz="83248" autoAdjust="0"/>
  </p:normalViewPr>
  <p:slideViewPr>
    <p:cSldViewPr>
      <p:cViewPr varScale="1">
        <p:scale>
          <a:sx n="116" d="100"/>
          <a:sy n="116" d="100"/>
        </p:scale>
        <p:origin x="1920" y="84"/>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varScale="1">
      <p:scale>
        <a:sx n="100" d="100"/>
        <a:sy n="100" d="100"/>
      </p:scale>
      <p:origin x="0" y="-1902"/>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9/22/2020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9/22/2020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D6722-9B4D-4E29-B226-C325925A8118}" type="slidenum">
              <a:rPr lang="en-US" smtClean="0"/>
              <a:pPr/>
              <a:t>1</a:t>
            </a:fld>
            <a:endParaRPr lang="en-US" dirty="0"/>
          </a:p>
        </p:txBody>
      </p:sp>
    </p:spTree>
    <p:extLst>
      <p:ext uri="{BB962C8B-B14F-4D97-AF65-F5344CB8AC3E}">
        <p14:creationId xmlns:p14="http://schemas.microsoft.com/office/powerpoint/2010/main" val="1786683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4AD584AD-1950-4E22-B7C3-0F13C5DB0E2E}" type="datetime1">
              <a:rPr lang="en-US" smtClean="0"/>
              <a:t>9/22/2020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7C936C6B-2222-4987-A42F-F487EDB5CB5B}" type="datetime1">
              <a:rPr lang="en-US" smtClean="0"/>
              <a:t>9/22/2020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24E53FBD-9C36-41A2-A1F0-5AA1AFD822AF}" type="datetime1">
              <a:rPr lang="en-US" smtClean="0"/>
              <a:t>9/22/2020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6200" y="152400"/>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76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D4AB24AE-4F09-4D45-AC6C-5054485F0C02}" type="datetime1">
              <a:rPr lang="en-US" smtClean="0"/>
              <a:t>9/22/2020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stretch>
            <a:fillRect/>
          </a:stretch>
        </p:blipFill>
        <p:spPr>
          <a:xfrm>
            <a:off x="228600" y="6475653"/>
            <a:ext cx="365792" cy="365792"/>
          </a:xfrm>
          <a:prstGeom prst="rect">
            <a:avLst/>
          </a:prstGeom>
        </p:spPr>
      </p:pic>
      <p:sp>
        <p:nvSpPr>
          <p:cNvPr id="8" name="TextBox 7"/>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BAE7770D-E070-4235-ABF1-AAED166C6691}" type="datetime1">
              <a:rPr lang="en-US" smtClean="0"/>
              <a:t>9/22/2020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1" name="Picture 10"/>
          <p:cNvPicPr>
            <a:picLocks noChangeAspect="1"/>
          </p:cNvPicPr>
          <p:nvPr userDrawn="1"/>
        </p:nvPicPr>
        <p:blipFill>
          <a:blip r:embed="rId2"/>
          <a:stretch>
            <a:fillRect/>
          </a:stretch>
        </p:blipFill>
        <p:spPr>
          <a:xfrm>
            <a:off x="228600" y="6475653"/>
            <a:ext cx="365792" cy="365792"/>
          </a:xfrm>
          <a:prstGeom prst="rect">
            <a:avLst/>
          </a:prstGeom>
        </p:spPr>
      </p:pic>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600"/>
              </a:spcBef>
              <a:spcAft>
                <a:spcPts val="600"/>
              </a:spcAft>
              <a:buSzPct val="100000"/>
              <a:defRPr/>
            </a:lvl1pPr>
            <a:lvl2pPr>
              <a:spcBef>
                <a:spcPts val="600"/>
              </a:spcBef>
              <a:spcAft>
                <a:spcPts val="600"/>
              </a:spcAft>
              <a:defRPr/>
            </a:lvl2pPr>
            <a:lvl3pPr>
              <a:spcBef>
                <a:spcPts val="600"/>
              </a:spcBef>
              <a:spcAft>
                <a:spcPts val="600"/>
              </a:spcAft>
              <a:defRPr/>
            </a:lvl3pPr>
            <a:lvl4pPr>
              <a:spcBef>
                <a:spcPts val="600"/>
              </a:spcBef>
              <a:spcAft>
                <a:spcPts val="600"/>
              </a:spcAft>
              <a:defRPr/>
            </a:lvl4pPr>
            <a:lvl5pPr>
              <a:spcBef>
                <a:spcPts val="600"/>
              </a:spcBef>
              <a:spcAft>
                <a:spcPts val="600"/>
              </a:spcAft>
              <a:defRPr/>
            </a:lvl5pPr>
            <a:lvl6pPr>
              <a:spcBef>
                <a:spcPts val="600"/>
              </a:spcBef>
              <a:spcAft>
                <a:spcPts val="600"/>
              </a:spcAft>
              <a:defRPr/>
            </a:lvl6pPr>
            <a:lvl7pPr>
              <a:spcBef>
                <a:spcPts val="600"/>
              </a:spcBef>
              <a:spcAft>
                <a:spcPts val="600"/>
              </a:spcAft>
              <a:defRPr/>
            </a:lvl7pPr>
            <a:lvl8pPr>
              <a:spcBef>
                <a:spcPts val="600"/>
              </a:spcBef>
              <a:spcAft>
                <a:spcPts val="600"/>
              </a:spcAft>
              <a:defRPr/>
            </a:lvl8pPr>
            <a:lvl9pPr>
              <a:spcBef>
                <a:spcPts val="600"/>
              </a:spcBef>
              <a:spcAft>
                <a:spcPts val="600"/>
              </a:spcAft>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06E213AB-22F1-4FDF-88F3-20516403631A}" type="datetime1">
              <a:rPr lang="en-US" smtClean="0"/>
              <a:t>9/22/2020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14F81C06-3A6E-4B8B-A47E-D6673182C56E}" type="datetime1">
              <a:rPr lang="en-US" smtClean="0"/>
              <a:t>9/22/2020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E7C53045-EA7B-43A9-BED9-A307699739DD}" type="datetime1">
              <a:rPr lang="en-US" smtClean="0"/>
              <a:t>9/22/2020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174BB217-7E16-4148-B19E-2353A5AB143D}" type="datetime1">
              <a:rPr lang="en-US" smtClean="0"/>
              <a:t>9/22/2020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815B683C-464B-4D3B-B78D-EC5108DA5E0B}" type="datetime1">
              <a:rPr lang="en-US" smtClean="0"/>
              <a:t>9/22/2020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951A7D2E-7716-4FE4-A774-589CC1934D2F}" type="datetime1">
              <a:rPr lang="en-US" smtClean="0"/>
              <a:t>9/22/2020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6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4478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889D2FC0-9228-4337-80F6-E30295D7C7FE}" type="datetime1">
              <a:rPr lang="en-US" smtClean="0"/>
              <a:t>9/22/2020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hyperlink" Target="https://youtu.be/WzF8p5E1gsY"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x-Is8oOr7yg" TargetMode="Externa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hyperlink" Target="https://youtu.be/FnvUSbzmbQw" TargetMode="External"/><Relationship Id="rId3" Type="http://schemas.openxmlformats.org/officeDocument/2006/relationships/oleObject" Target="../embeddings/oleObject1.bin"/><Relationship Id="rId7" Type="http://schemas.openxmlformats.org/officeDocument/2006/relationships/image" Target="../media/image24.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oleObject" Target="../embeddings/oleObject2.bin"/><Relationship Id="rId4" Type="http://schemas.openxmlformats.org/officeDocument/2006/relationships/image" Target="../media/image23.wmf"/><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jameshalderman.com/wp-content/uploads/2019/07/mf_ft_to_in_conv_torque.mp4"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youtu.be/FnvUSbzmbQw" TargetMode="Externa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hyperlink" Target="https://jameshalderman.com/wp-content/uploads/2019/07/math_formula_horsepower.mp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hyperlink" Target="https://youtu.be/XcG3s5UOiUM"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hyperlink" Target="https://youtu.be/aCOph1lpYc8"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Principles and Practices</a:t>
            </a:r>
            <a:endParaRPr lang="en-US" dirty="0" smtClean="0"/>
          </a:p>
        </p:txBody>
      </p:sp>
      <p:sp>
        <p:nvSpPr>
          <p:cNvPr id="4" name="Text Placeholder 3"/>
          <p:cNvSpPr>
            <a:spLocks noGrp="1"/>
          </p:cNvSpPr>
          <p:nvPr>
            <p:ph type="body" sz="quarter" idx="14"/>
          </p:nvPr>
        </p:nvSpPr>
        <p:spPr/>
        <p:txBody>
          <a:bodyPr/>
          <a:lstStyle/>
          <a:p>
            <a:r>
              <a:rPr lang="en-US" b="1" dirty="0" smtClean="0"/>
              <a:t>Chapter 5</a:t>
            </a:r>
            <a:endParaRPr lang="en-US" b="1" dirty="0"/>
          </a:p>
        </p:txBody>
      </p:sp>
      <p:sp>
        <p:nvSpPr>
          <p:cNvPr id="5" name="Text Placeholder 4"/>
          <p:cNvSpPr>
            <a:spLocks noGrp="1"/>
          </p:cNvSpPr>
          <p:nvPr>
            <p:ph type="body" sz="quarter" idx="15"/>
          </p:nvPr>
        </p:nvSpPr>
        <p:spPr/>
        <p:txBody>
          <a:bodyPr/>
          <a:lstStyle/>
          <a:p>
            <a:r>
              <a:rPr lang="en-US" sz="3200" b="1" dirty="0"/>
              <a:t>Energy and Power</a:t>
            </a:r>
            <a:endParaRPr lang="en-US" sz="3200" b="1" dirty="0" smtClean="0"/>
          </a:p>
        </p:txBody>
      </p:sp>
      <p:sp>
        <p:nvSpPr>
          <p:cNvPr id="8" name="Text Placeholder 7"/>
          <p:cNvSpPr>
            <a:spLocks noGrp="1"/>
          </p:cNvSpPr>
          <p:nvPr>
            <p:ph type="body" sz="quarter" idx="13"/>
          </p:nvPr>
        </p:nvSpPr>
        <p:spPr/>
        <p:txBody>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68" y="1685968"/>
            <a:ext cx="3991232" cy="399123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5.</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smtClean="0"/>
              <a:t>Gasoline </a:t>
            </a:r>
            <a:r>
              <a:rPr lang="en-US" b="1" dirty="0"/>
              <a:t>BTUs</a:t>
            </a:r>
          </a:p>
          <a:p>
            <a:pPr lvl="1"/>
            <a:r>
              <a:rPr lang="en-US" dirty="0" smtClean="0"/>
              <a:t>ICE use </a:t>
            </a:r>
            <a:r>
              <a:rPr lang="en-US" dirty="0"/>
              <a:t>gasoline </a:t>
            </a:r>
            <a:r>
              <a:rPr lang="en-US" dirty="0" smtClean="0"/>
              <a:t>rated </a:t>
            </a:r>
            <a:r>
              <a:rPr lang="en-US" dirty="0"/>
              <a:t>at about 110,000 </a:t>
            </a:r>
            <a:r>
              <a:rPr lang="en-US" dirty="0" smtClean="0"/>
              <a:t>BTU </a:t>
            </a:r>
            <a:r>
              <a:rPr lang="en-US" dirty="0"/>
              <a:t>per </a:t>
            </a:r>
            <a:r>
              <a:rPr lang="en-US" dirty="0" smtClean="0"/>
              <a:t>gallon </a:t>
            </a:r>
          </a:p>
          <a:p>
            <a:pPr lvl="2"/>
            <a:r>
              <a:rPr lang="en-US" dirty="0" smtClean="0"/>
              <a:t>BTUs used </a:t>
            </a:r>
            <a:r>
              <a:rPr lang="en-US" dirty="0"/>
              <a:t>to measure </a:t>
            </a:r>
            <a:r>
              <a:rPr lang="en-US" dirty="0" smtClean="0"/>
              <a:t>heat-producing </a:t>
            </a:r>
            <a:r>
              <a:rPr lang="en-US" dirty="0"/>
              <a:t>capabilities </a:t>
            </a:r>
            <a:endParaRPr lang="en-US" dirty="0" smtClean="0"/>
          </a:p>
          <a:p>
            <a:pPr lvl="3"/>
            <a:r>
              <a:rPr lang="en-US" sz="2000" dirty="0" smtClean="0"/>
              <a:t>Burning </a:t>
            </a:r>
            <a:r>
              <a:rPr lang="en-US" sz="2000" dirty="0"/>
              <a:t>vaporized gasoline </a:t>
            </a:r>
            <a:r>
              <a:rPr lang="en-US" sz="2000" dirty="0" smtClean="0"/>
              <a:t>in </a:t>
            </a:r>
            <a:r>
              <a:rPr lang="en-US" sz="2000" dirty="0"/>
              <a:t>combustion </a:t>
            </a:r>
            <a:r>
              <a:rPr lang="en-US" sz="2000" dirty="0" smtClean="0"/>
              <a:t>chamber</a:t>
            </a:r>
          </a:p>
          <a:p>
            <a:pPr lvl="3"/>
            <a:r>
              <a:rPr lang="en-US" sz="2000" dirty="0" smtClean="0"/>
              <a:t>Results </a:t>
            </a:r>
            <a:r>
              <a:rPr lang="en-US" sz="2000" dirty="0"/>
              <a:t>in high heat and </a:t>
            </a:r>
            <a:r>
              <a:rPr lang="en-US" sz="2000" dirty="0" smtClean="0"/>
              <a:t>rapid </a:t>
            </a:r>
            <a:r>
              <a:rPr lang="en-US" sz="2000" dirty="0"/>
              <a:t>expansion of </a:t>
            </a:r>
            <a:r>
              <a:rPr lang="en-US" sz="2000" dirty="0" smtClean="0"/>
              <a:t>gases</a:t>
            </a:r>
          </a:p>
          <a:p>
            <a:pPr lvl="3"/>
            <a:r>
              <a:rPr lang="en-US" sz="2000" dirty="0" smtClean="0"/>
              <a:t>Rapid </a:t>
            </a:r>
            <a:r>
              <a:rPr lang="en-US" sz="2000" dirty="0"/>
              <a:t>heating and expansion of gases </a:t>
            </a:r>
            <a:endParaRPr lang="en-US" sz="2000" dirty="0" smtClean="0"/>
          </a:p>
          <a:p>
            <a:pPr lvl="3"/>
            <a:r>
              <a:rPr lang="en-US" sz="2000" dirty="0" smtClean="0"/>
              <a:t>Creates high </a:t>
            </a:r>
            <a:r>
              <a:rPr lang="en-US" sz="2000" dirty="0"/>
              <a:t>force that </a:t>
            </a:r>
            <a:r>
              <a:rPr lang="en-US" sz="2000" dirty="0" smtClean="0"/>
              <a:t>pushes pistons, produces power</a:t>
            </a:r>
          </a:p>
          <a:p>
            <a:pPr lvl="3"/>
            <a:r>
              <a:rPr lang="en-US" sz="2000" dirty="0"/>
              <a:t>E</a:t>
            </a:r>
            <a:r>
              <a:rPr lang="en-US" sz="2000" dirty="0" smtClean="0"/>
              <a:t>nergy </a:t>
            </a:r>
            <a:r>
              <a:rPr lang="en-US" sz="2000" dirty="0"/>
              <a:t>of </a:t>
            </a:r>
            <a:r>
              <a:rPr lang="en-US" sz="2000" dirty="0" smtClean="0"/>
              <a:t>expanding </a:t>
            </a:r>
            <a:r>
              <a:rPr lang="en-US" sz="2000" dirty="0"/>
              <a:t>gas </a:t>
            </a:r>
            <a:r>
              <a:rPr lang="en-US" sz="2000" dirty="0" smtClean="0"/>
              <a:t>transmitted </a:t>
            </a:r>
            <a:r>
              <a:rPr lang="en-US" sz="2000" dirty="0"/>
              <a:t>against </a:t>
            </a:r>
            <a:r>
              <a:rPr lang="en-US" sz="2000" dirty="0" smtClean="0"/>
              <a:t>piston</a:t>
            </a:r>
          </a:p>
          <a:p>
            <a:pPr lvl="3"/>
            <a:r>
              <a:rPr lang="en-US" sz="2000" dirty="0" smtClean="0"/>
              <a:t>Rotates crankshaft</a:t>
            </a:r>
            <a:r>
              <a:rPr lang="en-US" sz="2000" dirty="0"/>
              <a:t>, producing </a:t>
            </a:r>
            <a:r>
              <a:rPr lang="en-US" sz="2000" dirty="0" smtClean="0"/>
              <a:t>torque</a:t>
            </a:r>
            <a:r>
              <a:rPr lang="en-US" sz="2000" dirty="0"/>
              <a:t>, </a:t>
            </a:r>
            <a:r>
              <a:rPr lang="en-US" sz="2000" dirty="0" smtClean="0"/>
              <a:t>a </a:t>
            </a:r>
            <a:r>
              <a:rPr lang="en-US" sz="2000" dirty="0"/>
              <a:t>form of </a:t>
            </a:r>
            <a:r>
              <a:rPr lang="en-US" sz="2000" dirty="0" smtClean="0"/>
              <a:t>work</a:t>
            </a:r>
            <a:endParaRPr lang="en-US" sz="2000"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10</a:t>
            </a:fld>
            <a:endParaRPr lang="en-US" dirty="0"/>
          </a:p>
        </p:txBody>
      </p:sp>
    </p:spTree>
    <p:extLst>
      <p:ext uri="{BB962C8B-B14F-4D97-AF65-F5344CB8AC3E}">
        <p14:creationId xmlns:p14="http://schemas.microsoft.com/office/powerpoint/2010/main" val="48810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6.</a:t>
            </a:r>
            <a:endParaRPr lang="en-US" dirty="0"/>
          </a:p>
        </p:txBody>
      </p:sp>
      <p:sp>
        <p:nvSpPr>
          <p:cNvPr id="3" name="Content Placeholder 2"/>
          <p:cNvSpPr>
            <a:spLocks noGrp="1"/>
          </p:cNvSpPr>
          <p:nvPr>
            <p:ph idx="1"/>
          </p:nvPr>
        </p:nvSpPr>
        <p:spPr/>
        <p:txBody>
          <a:bodyPr/>
          <a:lstStyle/>
          <a:p>
            <a:r>
              <a:rPr lang="en-US" b="1" dirty="0"/>
              <a:t>Energy Units</a:t>
            </a:r>
          </a:p>
          <a:p>
            <a:pPr lvl="1"/>
            <a:r>
              <a:rPr lang="en-US" dirty="0"/>
              <a:t>In SI units (International System of </a:t>
            </a:r>
            <a:r>
              <a:rPr lang="en-US" dirty="0" smtClean="0"/>
              <a:t>Units</a:t>
            </a:r>
          </a:p>
          <a:p>
            <a:pPr lvl="2"/>
            <a:r>
              <a:rPr lang="en-US" dirty="0"/>
              <a:t>E</a:t>
            </a:r>
            <a:r>
              <a:rPr lang="en-US" dirty="0" smtClean="0"/>
              <a:t>nergy </a:t>
            </a:r>
            <a:r>
              <a:rPr lang="en-US" dirty="0"/>
              <a:t>is measured in </a:t>
            </a:r>
            <a:r>
              <a:rPr lang="en-US" dirty="0" smtClean="0"/>
              <a:t>joules</a:t>
            </a:r>
          </a:p>
          <a:p>
            <a:pPr lvl="2"/>
            <a:r>
              <a:rPr lang="en-US" dirty="0" smtClean="0"/>
              <a:t>1 joule </a:t>
            </a:r>
            <a:r>
              <a:rPr lang="en-US" dirty="0"/>
              <a:t>is defined "</a:t>
            </a:r>
            <a:r>
              <a:rPr lang="en-US" dirty="0" smtClean="0"/>
              <a:t>mechanically, </a:t>
            </a:r>
            <a:r>
              <a:rPr lang="en-US" dirty="0"/>
              <a:t>being </a:t>
            </a:r>
            <a:r>
              <a:rPr lang="en-US" dirty="0" smtClean="0"/>
              <a:t>energy</a:t>
            </a:r>
          </a:p>
          <a:p>
            <a:pPr lvl="2"/>
            <a:r>
              <a:rPr lang="en-US" dirty="0" smtClean="0"/>
              <a:t>Transferred </a:t>
            </a:r>
            <a:r>
              <a:rPr lang="en-US" dirty="0"/>
              <a:t>to an object by </a:t>
            </a:r>
            <a:r>
              <a:rPr lang="en-US" dirty="0" smtClean="0"/>
              <a:t>mechanical </a:t>
            </a:r>
            <a:r>
              <a:rPr lang="en-US" dirty="0"/>
              <a:t>work of moving it </a:t>
            </a:r>
            <a:endParaRPr lang="en-US" dirty="0" smtClean="0"/>
          </a:p>
          <a:p>
            <a:pPr lvl="2"/>
            <a:r>
              <a:rPr lang="en-US" dirty="0" smtClean="0"/>
              <a:t>Distance </a:t>
            </a:r>
            <a:r>
              <a:rPr lang="en-US" dirty="0"/>
              <a:t>of 1 meter against a force of 1 </a:t>
            </a:r>
            <a:r>
              <a:rPr lang="en-US" dirty="0" smtClean="0"/>
              <a:t>newton</a:t>
            </a:r>
          </a:p>
          <a:p>
            <a:pPr lvl="3"/>
            <a:r>
              <a:rPr lang="en-US" sz="2000" dirty="0" smtClean="0"/>
              <a:t>1 </a:t>
            </a:r>
            <a:r>
              <a:rPr lang="en-US" sz="2000" dirty="0"/>
              <a:t>Nm (Newton-Meter) = 1 </a:t>
            </a:r>
            <a:r>
              <a:rPr lang="en-US" sz="2000" dirty="0" smtClean="0"/>
              <a:t>Joule</a:t>
            </a:r>
          </a:p>
          <a:p>
            <a:pPr lvl="2"/>
            <a:r>
              <a:rPr lang="en-US" dirty="0" smtClean="0"/>
              <a:t>MKS </a:t>
            </a:r>
            <a:r>
              <a:rPr lang="en-US" dirty="0"/>
              <a:t>(Meter Kilogram Second) measuring </a:t>
            </a:r>
            <a:r>
              <a:rPr lang="en-US" dirty="0" smtClean="0"/>
              <a:t>system</a:t>
            </a:r>
          </a:p>
          <a:p>
            <a:pPr lvl="3"/>
            <a:r>
              <a:rPr lang="en-US" sz="2000" dirty="0" smtClean="0"/>
              <a:t>Joule </a:t>
            </a:r>
            <a:r>
              <a:rPr lang="en-US" sz="2000" dirty="0"/>
              <a:t>is equivalent to the dyne </a:t>
            </a:r>
            <a:r>
              <a:rPr lang="en-US" sz="2000" dirty="0" smtClean="0"/>
              <a:t>centimeter</a:t>
            </a:r>
            <a:endParaRPr lang="en-US" sz="2000"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11</a:t>
            </a:fld>
            <a:endParaRPr lang="en-US" dirty="0"/>
          </a:p>
        </p:txBody>
      </p:sp>
    </p:spTree>
    <p:extLst>
      <p:ext uri="{BB962C8B-B14F-4D97-AF65-F5344CB8AC3E}">
        <p14:creationId xmlns:p14="http://schemas.microsoft.com/office/powerpoint/2010/main" val="1094322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400" y="1447800"/>
            <a:ext cx="8839200" cy="4525963"/>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Who discovered and defined </a:t>
            </a:r>
            <a:r>
              <a:rPr lang="en-US" b="1" dirty="0" smtClean="0"/>
              <a:t>energy </a:t>
            </a:r>
            <a:r>
              <a:rPr lang="en-US" b="1" dirty="0"/>
              <a:t>unit Joule?</a:t>
            </a:r>
          </a:p>
          <a:p>
            <a:pPr lvl="1"/>
            <a:r>
              <a:rPr lang="en-US" dirty="0"/>
              <a:t>In 1843 James Prescott Joule independently discovered the mechanical equivalent of energy in a series of experiments. The most famous of them used the Joule apparatus: a descending weight, attached to a string, caused rotation of a paddle immersed in water, practically insulated from heat transfer. </a:t>
            </a:r>
            <a:r>
              <a:rPr lang="en-US" b="1" dirty="0" smtClean="0">
                <a:solidFill>
                  <a:srgbClr val="0000FF"/>
                </a:solidFill>
              </a:rPr>
              <a:t>Figure 5-3 NEXT SLIDE</a:t>
            </a:r>
          </a:p>
        </p:txBody>
      </p:sp>
      <p:pic>
        <p:nvPicPr>
          <p:cNvPr id="5" name="Picture 4"/>
          <p:cNvPicPr>
            <a:picLocks noChangeAspect="1"/>
          </p:cNvPicPr>
          <p:nvPr/>
        </p:nvPicPr>
        <p:blipFill>
          <a:blip r:embed="rId3"/>
          <a:stretch>
            <a:fillRect/>
          </a:stretch>
        </p:blipFill>
        <p:spPr>
          <a:xfrm>
            <a:off x="1219200" y="4962059"/>
            <a:ext cx="981541" cy="981541"/>
          </a:xfrm>
          <a:prstGeom prst="rect">
            <a:avLst/>
          </a:prstGeom>
        </p:spPr>
      </p:pic>
      <p:sp>
        <p:nvSpPr>
          <p:cNvPr id="6" name="Rectangle 5"/>
          <p:cNvSpPr/>
          <p:nvPr/>
        </p:nvSpPr>
        <p:spPr>
          <a:xfrm>
            <a:off x="2133600" y="4992469"/>
            <a:ext cx="6400800" cy="646331"/>
          </a:xfrm>
          <a:prstGeom prst="rect">
            <a:avLst/>
          </a:prstGeom>
        </p:spPr>
        <p:txBody>
          <a:bodyPr wrap="square">
            <a:spAutoFit/>
          </a:bodyPr>
          <a:lstStyle/>
          <a:p>
            <a:pPr fontAlgn="base"/>
            <a:r>
              <a:rPr lang="en-US" b="1" dirty="0">
                <a:solidFill>
                  <a:srgbClr val="E09900"/>
                </a:solidFill>
                <a:latin typeface="Arial" panose="020B0604020202020204" pitchFamily="34" charset="0"/>
                <a:hlinkClick r:id="rId4"/>
              </a:rPr>
              <a:t>Energy and Power Difference: 2:56</a:t>
            </a:r>
            <a:endParaRPr lang="en-US" dirty="0">
              <a:solidFill>
                <a:srgbClr val="4F4F4F"/>
              </a:solidFill>
              <a:latin typeface="Arial" panose="020B0604020202020204" pitchFamily="34" charset="0"/>
            </a:endParaRPr>
          </a:p>
          <a:p>
            <a:pPr fontAlgn="base"/>
            <a:endParaRPr lang="en-US" b="0" i="0" dirty="0">
              <a:solidFill>
                <a:srgbClr val="4F4F4F"/>
              </a:solidFill>
              <a:effectLst/>
              <a:latin typeface="Arial" panose="020B0604020202020204" pitchFamily="34" charset="0"/>
            </a:endParaRPr>
          </a:p>
        </p:txBody>
      </p:sp>
      <p:sp>
        <p:nvSpPr>
          <p:cNvPr id="7" name="Slide Number Placeholder 6"/>
          <p:cNvSpPr>
            <a:spLocks noGrp="1"/>
          </p:cNvSpPr>
          <p:nvPr>
            <p:ph type="sldNum" sz="quarter" idx="12"/>
          </p:nvPr>
        </p:nvSpPr>
        <p:spPr/>
        <p:txBody>
          <a:bodyPr/>
          <a:lstStyle/>
          <a:p>
            <a:fld id="{200B2350-5261-4F5C-9DF5-EF0D264FC8D2}" type="slidenum">
              <a:rPr lang="en-US" smtClean="0"/>
              <a:pPr/>
              <a:t>12</a:t>
            </a:fld>
            <a:endParaRPr lang="en-US" dirty="0"/>
          </a:p>
        </p:txBody>
      </p:sp>
    </p:spTree>
    <p:extLst>
      <p:ext uri="{BB962C8B-B14F-4D97-AF65-F5344CB8AC3E}">
        <p14:creationId xmlns:p14="http://schemas.microsoft.com/office/powerpoint/2010/main" val="886875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144000" cy="1236452"/>
          </a:xfrm>
        </p:spPr>
        <p:txBody>
          <a:bodyPr/>
          <a:lstStyle/>
          <a:p>
            <a:r>
              <a:rPr lang="pt-BR" sz="2400" cap="all" dirty="0" smtClean="0"/>
              <a:t>FIGURE 5-3 </a:t>
            </a:r>
            <a:r>
              <a:rPr lang="en-US" sz="2400" dirty="0" smtClean="0"/>
              <a:t>Showed that gravitational Potential energy lost by the weight in descending was equal to internal energy gained by the water through friction with the paddle.</a:t>
            </a:r>
            <a:r>
              <a:rPr lang="pt-BR" sz="2400" cap="all" dirty="0" smtClean="0"/>
              <a:t> </a:t>
            </a:r>
            <a:r>
              <a:rPr lang="en-US" sz="2400" dirty="0" smtClean="0"/>
              <a:t> </a:t>
            </a:r>
            <a:endParaRPr lang="en-US" sz="2400" dirty="0"/>
          </a:p>
        </p:txBody>
      </p:sp>
      <p:sp>
        <p:nvSpPr>
          <p:cNvPr id="5" name="Content Placeholder 2"/>
          <p:cNvSpPr txBox="1">
            <a:spLocks/>
          </p:cNvSpPr>
          <p:nvPr/>
        </p:nvSpPr>
        <p:spPr>
          <a:xfrm>
            <a:off x="76200" y="1447800"/>
            <a:ext cx="3657600" cy="4525963"/>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smtClean="0"/>
              <a:t>Internal </a:t>
            </a:r>
            <a:r>
              <a:rPr lang="en-US" b="1" dirty="0"/>
              <a:t>energy gained by the water through friction with the </a:t>
            </a:r>
            <a:r>
              <a:rPr lang="en-US" b="1" dirty="0" smtClean="0"/>
              <a:t>paddle</a:t>
            </a:r>
          </a:p>
          <a:p>
            <a:pPr lvl="1"/>
            <a:endParaRPr lang="en-US" b="1" dirty="0" smtClean="0"/>
          </a:p>
          <a:p>
            <a:pPr lvl="2"/>
            <a:endParaRPr lang="en-US" b="1" dirty="0" smtClean="0"/>
          </a:p>
          <a:p>
            <a:pPr lvl="2"/>
            <a:endParaRPr lang="en-US" b="1" dirty="0"/>
          </a:p>
        </p:txBody>
      </p:sp>
      <p:pic>
        <p:nvPicPr>
          <p:cNvPr id="4" name="Picture 3"/>
          <p:cNvPicPr>
            <a:picLocks noChangeAspect="1"/>
          </p:cNvPicPr>
          <p:nvPr/>
        </p:nvPicPr>
        <p:blipFill>
          <a:blip r:embed="rId2"/>
          <a:stretch>
            <a:fillRect/>
          </a:stretch>
        </p:blipFill>
        <p:spPr>
          <a:xfrm>
            <a:off x="3463230" y="1425146"/>
            <a:ext cx="5400608" cy="4442254"/>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13</a:t>
            </a:fld>
            <a:endParaRPr lang="en-US" dirty="0"/>
          </a:p>
        </p:txBody>
      </p:sp>
    </p:spTree>
    <p:extLst>
      <p:ext uri="{BB962C8B-B14F-4D97-AF65-F5344CB8AC3E}">
        <p14:creationId xmlns:p14="http://schemas.microsoft.com/office/powerpoint/2010/main" val="1583222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15372"/>
            <a:ext cx="7315200" cy="1097280"/>
          </a:xfrm>
        </p:spPr>
        <p:txBody>
          <a:bodyPr/>
          <a:lstStyle/>
          <a:p>
            <a:r>
              <a:rPr lang="en-US" dirty="0"/>
              <a:t>Energy In &amp; Out </a:t>
            </a:r>
            <a:r>
              <a:rPr lang="en-US" dirty="0" smtClean="0"/>
              <a:t>Animation</a:t>
            </a:r>
            <a:endParaRPr lang="en-US" dirty="0"/>
          </a:p>
        </p:txBody>
      </p:sp>
      <p:pic>
        <p:nvPicPr>
          <p:cNvPr id="6" name="Energy_In_Energy_Ou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14</a:t>
            </a:fld>
            <a:endParaRPr lang="en-US" dirty="0"/>
          </a:p>
        </p:txBody>
      </p:sp>
      <p:pic>
        <p:nvPicPr>
          <p:cNvPr id="5" name="Picture 4"/>
          <p:cNvPicPr>
            <a:picLocks noChangeAspect="1"/>
          </p:cNvPicPr>
          <p:nvPr/>
        </p:nvPicPr>
        <p:blipFill>
          <a:blip r:embed="rId5"/>
          <a:stretch>
            <a:fillRect/>
          </a:stretch>
        </p:blipFill>
        <p:spPr>
          <a:xfrm>
            <a:off x="48817" y="252442"/>
            <a:ext cx="941783" cy="941783"/>
          </a:xfrm>
          <a:prstGeom prst="rect">
            <a:avLst/>
          </a:prstGeom>
        </p:spPr>
      </p:pic>
    </p:spTree>
    <p:extLst>
      <p:ext uri="{BB962C8B-B14F-4D97-AF65-F5344CB8AC3E}">
        <p14:creationId xmlns:p14="http://schemas.microsoft.com/office/powerpoint/2010/main" val="47844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1: </a:t>
            </a:r>
            <a:endParaRPr lang="en-US" dirty="0">
              <a:solidFill>
                <a:srgbClr val="F8F9D3"/>
              </a:solidFill>
            </a:endParaRPr>
          </a:p>
        </p:txBody>
      </p:sp>
      <p:sp>
        <p:nvSpPr>
          <p:cNvPr id="3" name="Rectangle 2"/>
          <p:cNvSpPr/>
          <p:nvPr/>
        </p:nvSpPr>
        <p:spPr>
          <a:xfrm>
            <a:off x="196678" y="1447800"/>
            <a:ext cx="8750643" cy="2862322"/>
          </a:xfrm>
          <a:prstGeom prst="rect">
            <a:avLst/>
          </a:prstGeom>
        </p:spPr>
        <p:txBody>
          <a:bodyPr wrap="square">
            <a:spAutoFit/>
          </a:bodyPr>
          <a:lstStyle/>
          <a:p>
            <a:r>
              <a:rPr lang="en-US" sz="3600" dirty="0" smtClean="0">
                <a:solidFill>
                  <a:srgbClr val="000000"/>
                </a:solidFill>
              </a:rPr>
              <a:t>What </a:t>
            </a:r>
            <a:r>
              <a:rPr lang="en-US" sz="3600" dirty="0">
                <a:solidFill>
                  <a:srgbClr val="000000"/>
                </a:solidFill>
              </a:rPr>
              <a:t>is defined as the ability to do work?</a:t>
            </a:r>
          </a:p>
          <a:p>
            <a:r>
              <a:rPr lang="en-US" sz="3600" dirty="0">
                <a:solidFill>
                  <a:srgbClr val="000000"/>
                </a:solidFill>
              </a:rPr>
              <a:t>a.	</a:t>
            </a:r>
            <a:r>
              <a:rPr lang="en-US" sz="3600" dirty="0" smtClean="0">
                <a:solidFill>
                  <a:srgbClr val="000000"/>
                </a:solidFill>
              </a:rPr>
              <a:t>Energy</a:t>
            </a:r>
            <a:endParaRPr lang="en-US" sz="3600" dirty="0">
              <a:solidFill>
                <a:srgbClr val="000000"/>
              </a:solidFill>
            </a:endParaRPr>
          </a:p>
          <a:p>
            <a:r>
              <a:rPr lang="en-US" sz="3600" dirty="0">
                <a:solidFill>
                  <a:srgbClr val="000000"/>
                </a:solidFill>
              </a:rPr>
              <a:t>b.	Power</a:t>
            </a:r>
          </a:p>
          <a:p>
            <a:r>
              <a:rPr lang="en-US" sz="3600" dirty="0">
                <a:solidFill>
                  <a:srgbClr val="000000"/>
                </a:solidFill>
              </a:rPr>
              <a:t>c.	Horsepower</a:t>
            </a:r>
          </a:p>
          <a:p>
            <a:r>
              <a:rPr lang="en-US" sz="3600" dirty="0">
                <a:solidFill>
                  <a:srgbClr val="000000"/>
                </a:solidFill>
              </a:rPr>
              <a:t>d.	Wattage</a:t>
            </a:r>
          </a:p>
        </p:txBody>
      </p:sp>
      <p:sp>
        <p:nvSpPr>
          <p:cNvPr id="4" name="Slide Number Placeholder 3"/>
          <p:cNvSpPr>
            <a:spLocks noGrp="1"/>
          </p:cNvSpPr>
          <p:nvPr>
            <p:ph type="sldNum" sz="quarter" idx="12"/>
          </p:nvPr>
        </p:nvSpPr>
        <p:spPr/>
        <p:txBody>
          <a:bodyPr/>
          <a:lstStyle/>
          <a:p>
            <a:fld id="{200B2350-5261-4F5C-9DF5-EF0D264FC8D2}" type="slidenum">
              <a:rPr lang="en-US" smtClean="0"/>
              <a:pPr/>
              <a:t>15</a:t>
            </a:fld>
            <a:endParaRPr lang="en-US" dirty="0"/>
          </a:p>
        </p:txBody>
      </p:sp>
    </p:spTree>
    <p:extLst>
      <p:ext uri="{BB962C8B-B14F-4D97-AF65-F5344CB8AC3E}">
        <p14:creationId xmlns:p14="http://schemas.microsoft.com/office/powerpoint/2010/main" val="732231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1:</a:t>
            </a:r>
            <a:endParaRPr lang="en-US" sz="3200" dirty="0">
              <a:solidFill>
                <a:srgbClr val="F8F9D3"/>
              </a:solidFill>
            </a:endParaRPr>
          </a:p>
        </p:txBody>
      </p:sp>
      <p:sp>
        <p:nvSpPr>
          <p:cNvPr id="6" name="Rectangle 5"/>
          <p:cNvSpPr/>
          <p:nvPr/>
        </p:nvSpPr>
        <p:spPr>
          <a:xfrm>
            <a:off x="436605" y="1859280"/>
            <a:ext cx="8534400" cy="707886"/>
          </a:xfrm>
          <a:prstGeom prst="rect">
            <a:avLst/>
          </a:prstGeom>
        </p:spPr>
        <p:txBody>
          <a:bodyPr wrap="square">
            <a:spAutoFit/>
          </a:bodyPr>
          <a:lstStyle/>
          <a:p>
            <a:r>
              <a:rPr lang="en-US" sz="4000" dirty="0" smtClean="0">
                <a:solidFill>
                  <a:srgbClr val="000000"/>
                </a:solidFill>
              </a:rPr>
              <a:t>Energy</a:t>
            </a:r>
            <a:endParaRPr lang="en-US" sz="4000" dirty="0">
              <a:solidFill>
                <a:srgbClr val="000000"/>
              </a:solidFill>
            </a:endParaRPr>
          </a:p>
        </p:txBody>
      </p:sp>
      <p:sp>
        <p:nvSpPr>
          <p:cNvPr id="3" name="Slide Number Placeholder 2"/>
          <p:cNvSpPr>
            <a:spLocks noGrp="1"/>
          </p:cNvSpPr>
          <p:nvPr>
            <p:ph type="sldNum" sz="quarter" idx="12"/>
          </p:nvPr>
        </p:nvSpPr>
        <p:spPr/>
        <p:txBody>
          <a:bodyPr/>
          <a:lstStyle/>
          <a:p>
            <a:fld id="{200B2350-5261-4F5C-9DF5-EF0D264FC8D2}" type="slidenum">
              <a:rPr lang="en-US" smtClean="0"/>
              <a:pPr/>
              <a:t>16</a:t>
            </a:fld>
            <a:endParaRPr lang="en-US" dirty="0"/>
          </a:p>
        </p:txBody>
      </p:sp>
    </p:spTree>
    <p:extLst>
      <p:ext uri="{BB962C8B-B14F-4D97-AF65-F5344CB8AC3E}">
        <p14:creationId xmlns:p14="http://schemas.microsoft.com/office/powerpoint/2010/main" val="2985588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1.</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Exercise Bicycle Efficiency</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17</a:t>
            </a:fld>
            <a:endParaRPr lang="en-US" dirty="0"/>
          </a:p>
        </p:txBody>
      </p:sp>
    </p:spTree>
    <p:extLst>
      <p:ext uri="{BB962C8B-B14F-4D97-AF65-F5344CB8AC3E}">
        <p14:creationId xmlns:p14="http://schemas.microsoft.com/office/powerpoint/2010/main" val="4123658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534400" cy="1097280"/>
          </a:xfrm>
        </p:spPr>
        <p:txBody>
          <a:bodyPr/>
          <a:lstStyle/>
          <a:p>
            <a:r>
              <a:rPr lang="en-US" dirty="0"/>
              <a:t>POTENTIAL ENERGY &amp; KINETIC </a:t>
            </a:r>
            <a:r>
              <a:rPr lang="en-US" dirty="0" smtClean="0"/>
              <a:t>ENERGY 1.</a:t>
            </a:r>
            <a:endParaRPr lang="en-US" dirty="0"/>
          </a:p>
        </p:txBody>
      </p:sp>
      <p:sp>
        <p:nvSpPr>
          <p:cNvPr id="3" name="Content Placeholder 2"/>
          <p:cNvSpPr>
            <a:spLocks noGrp="1"/>
          </p:cNvSpPr>
          <p:nvPr>
            <p:ph idx="1"/>
          </p:nvPr>
        </p:nvSpPr>
        <p:spPr>
          <a:xfrm>
            <a:off x="135924" y="1478783"/>
            <a:ext cx="5029200" cy="4525963"/>
          </a:xfrm>
        </p:spPr>
        <p:txBody>
          <a:bodyPr/>
          <a:lstStyle/>
          <a:p>
            <a:r>
              <a:rPr lang="en-US" b="1" dirty="0"/>
              <a:t>Potential </a:t>
            </a:r>
            <a:r>
              <a:rPr lang="en-US" b="1" dirty="0" smtClean="0"/>
              <a:t>Energy</a:t>
            </a:r>
          </a:p>
          <a:p>
            <a:pPr lvl="1"/>
            <a:r>
              <a:rPr lang="en-US" sz="2200" dirty="0" smtClean="0"/>
              <a:t>Capacity </a:t>
            </a:r>
            <a:r>
              <a:rPr lang="en-US" sz="2200" dirty="0"/>
              <a:t>to perform </a:t>
            </a:r>
            <a:r>
              <a:rPr lang="en-US" sz="2200" dirty="0" smtClean="0"/>
              <a:t>work</a:t>
            </a:r>
          </a:p>
          <a:p>
            <a:pPr lvl="1"/>
            <a:r>
              <a:rPr lang="en-US" sz="2200" dirty="0" smtClean="0"/>
              <a:t>Energy </a:t>
            </a:r>
            <a:r>
              <a:rPr lang="en-US" sz="2200" dirty="0"/>
              <a:t>at </a:t>
            </a:r>
            <a:r>
              <a:rPr lang="en-US" sz="2200" dirty="0" smtClean="0"/>
              <a:t>rest</a:t>
            </a:r>
          </a:p>
          <a:p>
            <a:pPr lvl="1"/>
            <a:r>
              <a:rPr lang="en-US" sz="2200" dirty="0" smtClean="0"/>
              <a:t>Common types</a:t>
            </a:r>
          </a:p>
          <a:p>
            <a:pPr lvl="2"/>
            <a:r>
              <a:rPr lang="en-US" sz="1800" dirty="0"/>
              <a:t>Vehicle at </a:t>
            </a:r>
            <a:r>
              <a:rPr lang="en-US" sz="1800" dirty="0" smtClean="0"/>
              <a:t>top </a:t>
            </a:r>
            <a:r>
              <a:rPr lang="en-US" sz="1800" dirty="0"/>
              <a:t>of </a:t>
            </a:r>
            <a:r>
              <a:rPr lang="en-US" sz="1800" dirty="0" smtClean="0"/>
              <a:t>hill</a:t>
            </a:r>
          </a:p>
          <a:p>
            <a:pPr lvl="2"/>
            <a:r>
              <a:rPr lang="en-US" sz="1800" dirty="0" smtClean="0"/>
              <a:t>Rock ready to fall</a:t>
            </a:r>
            <a:endParaRPr lang="en-US" sz="1800" dirty="0"/>
          </a:p>
          <a:p>
            <a:pPr lvl="2"/>
            <a:r>
              <a:rPr lang="en-US" sz="1800" dirty="0"/>
              <a:t>Compressed </a:t>
            </a:r>
            <a:r>
              <a:rPr lang="en-US" sz="1800" dirty="0" smtClean="0"/>
              <a:t>spring</a:t>
            </a:r>
          </a:p>
        </p:txBody>
      </p:sp>
      <p:pic>
        <p:nvPicPr>
          <p:cNvPr id="4" name="Picture 3"/>
          <p:cNvPicPr>
            <a:picLocks noChangeAspect="1"/>
          </p:cNvPicPr>
          <p:nvPr/>
        </p:nvPicPr>
        <p:blipFill>
          <a:blip r:embed="rId2"/>
          <a:stretch>
            <a:fillRect/>
          </a:stretch>
        </p:blipFill>
        <p:spPr>
          <a:xfrm>
            <a:off x="5181600" y="1371600"/>
            <a:ext cx="3941805" cy="2996918"/>
          </a:xfrm>
          <a:prstGeom prst="rect">
            <a:avLst/>
          </a:prstGeom>
        </p:spPr>
      </p:pic>
      <p:pic>
        <p:nvPicPr>
          <p:cNvPr id="5" name="Picture 4"/>
          <p:cNvPicPr>
            <a:picLocks noChangeAspect="1"/>
          </p:cNvPicPr>
          <p:nvPr/>
        </p:nvPicPr>
        <p:blipFill>
          <a:blip r:embed="rId3"/>
          <a:stretch>
            <a:fillRect/>
          </a:stretch>
        </p:blipFill>
        <p:spPr>
          <a:xfrm>
            <a:off x="5410200" y="4038600"/>
            <a:ext cx="3384967" cy="2259050"/>
          </a:xfrm>
          <a:prstGeom prst="rect">
            <a:avLst/>
          </a:prstGeom>
        </p:spPr>
      </p:pic>
      <p:sp>
        <p:nvSpPr>
          <p:cNvPr id="6" name="Rectangle 5"/>
          <p:cNvSpPr/>
          <p:nvPr/>
        </p:nvSpPr>
        <p:spPr>
          <a:xfrm>
            <a:off x="5643469" y="1312652"/>
            <a:ext cx="2918428" cy="369332"/>
          </a:xfrm>
          <a:prstGeom prst="rect">
            <a:avLst/>
          </a:prstGeom>
        </p:spPr>
        <p:txBody>
          <a:bodyPr wrap="none">
            <a:spAutoFit/>
          </a:bodyPr>
          <a:lstStyle/>
          <a:p>
            <a:pPr algn="ct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5-4 </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Potential Energy</a:t>
            </a:r>
            <a:endParaRPr lang="en-US" b="1"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200B2350-5261-4F5C-9DF5-EF0D264FC8D2}" type="slidenum">
              <a:rPr lang="en-US" smtClean="0"/>
              <a:pPr/>
              <a:t>18</a:t>
            </a:fld>
            <a:endParaRPr lang="en-US" dirty="0"/>
          </a:p>
        </p:txBody>
      </p:sp>
    </p:spTree>
    <p:extLst>
      <p:ext uri="{BB962C8B-B14F-4D97-AF65-F5344CB8AC3E}">
        <p14:creationId xmlns:p14="http://schemas.microsoft.com/office/powerpoint/2010/main" val="826140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15372"/>
            <a:ext cx="7315200" cy="1097280"/>
          </a:xfrm>
        </p:spPr>
        <p:txBody>
          <a:bodyPr/>
          <a:lstStyle/>
          <a:p>
            <a:r>
              <a:rPr lang="en-US" dirty="0"/>
              <a:t>Potential Energy </a:t>
            </a:r>
            <a:r>
              <a:rPr lang="en-US" dirty="0" smtClean="0"/>
              <a:t>Animation</a:t>
            </a:r>
            <a:endParaRPr lang="en-US" dirty="0"/>
          </a:p>
        </p:txBody>
      </p:sp>
      <p:pic>
        <p:nvPicPr>
          <p:cNvPr id="6" name="Potential_Energ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19</a:t>
            </a:fld>
            <a:endParaRPr lang="en-US" dirty="0"/>
          </a:p>
        </p:txBody>
      </p:sp>
      <p:pic>
        <p:nvPicPr>
          <p:cNvPr id="5" name="Picture 4"/>
          <p:cNvPicPr>
            <a:picLocks noChangeAspect="1"/>
          </p:cNvPicPr>
          <p:nvPr/>
        </p:nvPicPr>
        <p:blipFill>
          <a:blip r:embed="rId5"/>
          <a:stretch>
            <a:fillRect/>
          </a:stretch>
        </p:blipFill>
        <p:spPr>
          <a:xfrm>
            <a:off x="48817" y="252442"/>
            <a:ext cx="941783" cy="941783"/>
          </a:xfrm>
          <a:prstGeom prst="rect">
            <a:avLst/>
          </a:prstGeom>
        </p:spPr>
      </p:pic>
    </p:spTree>
    <p:extLst>
      <p:ext uri="{BB962C8B-B14F-4D97-AF65-F5344CB8AC3E}">
        <p14:creationId xmlns:p14="http://schemas.microsoft.com/office/powerpoint/2010/main" val="4041956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a:t>
            </a:r>
            <a:r>
              <a:rPr lang="en-US" sz="3600" dirty="0" smtClean="0"/>
              <a:t>OBJECTIVES</a:t>
            </a:r>
            <a:endParaRPr lang="en-US" sz="3600" dirty="0"/>
          </a:p>
        </p:txBody>
      </p:sp>
      <p:sp>
        <p:nvSpPr>
          <p:cNvPr id="23555" name="Content Placeholder 2"/>
          <p:cNvSpPr>
            <a:spLocks noGrp="1"/>
          </p:cNvSpPr>
          <p:nvPr>
            <p:ph idx="1"/>
          </p:nvPr>
        </p:nvSpPr>
        <p:spPr>
          <a:xfrm>
            <a:off x="76200" y="1447800"/>
            <a:ext cx="8915400" cy="4525963"/>
          </a:xfrm>
        </p:spPr>
        <p:txBody>
          <a:bodyPr/>
          <a:lstStyle/>
          <a:p>
            <a:pPr marL="514350" indent="-514350">
              <a:buFont typeface="+mj-lt"/>
              <a:buAutoNum type="arabicPeriod"/>
            </a:pPr>
            <a:r>
              <a:rPr lang="en-US" sz="2400" dirty="0"/>
              <a:t>Explain the difference between energy and power</a:t>
            </a:r>
          </a:p>
          <a:p>
            <a:pPr marL="514350" indent="-514350">
              <a:buFont typeface="+mj-lt"/>
              <a:buAutoNum type="arabicPeriod"/>
            </a:pPr>
            <a:r>
              <a:rPr lang="en-US" sz="2400" dirty="0"/>
              <a:t>Explain the units of energy and power</a:t>
            </a:r>
          </a:p>
          <a:p>
            <a:pPr marL="514350" indent="-514350">
              <a:buFont typeface="+mj-lt"/>
              <a:buAutoNum type="arabicPeriod"/>
            </a:pPr>
            <a:r>
              <a:rPr lang="en-US" sz="2400" dirty="0"/>
              <a:t>List the forms of energy</a:t>
            </a:r>
          </a:p>
          <a:p>
            <a:pPr marL="514350" indent="-514350">
              <a:buFont typeface="+mj-lt"/>
              <a:buAutoNum type="arabicPeriod"/>
            </a:pPr>
            <a:r>
              <a:rPr lang="en-US" sz="2400" dirty="0"/>
              <a:t>Describe the difference between kinetic energy and potential energy</a:t>
            </a:r>
          </a:p>
          <a:p>
            <a:pPr marL="514350" indent="-514350">
              <a:buFont typeface="+mj-lt"/>
              <a:buAutoNum type="arabicPeriod"/>
            </a:pPr>
            <a:r>
              <a:rPr lang="en-US" sz="2400" dirty="0"/>
              <a:t>Describe mechanical power</a:t>
            </a:r>
          </a:p>
          <a:p>
            <a:pPr marL="514350" indent="-514350">
              <a:buFont typeface="+mj-lt"/>
              <a:buAutoNum type="arabicPeriod"/>
            </a:pPr>
            <a:r>
              <a:rPr lang="en-US" sz="2400" dirty="0"/>
              <a:t>Explain electrical power</a:t>
            </a:r>
          </a:p>
          <a:p>
            <a:pPr marL="514350" indent="-514350">
              <a:buFont typeface="+mj-lt"/>
              <a:buAutoNum type="arabicPeriod"/>
            </a:pPr>
            <a:r>
              <a:rPr lang="en-US" sz="2400" dirty="0"/>
              <a:t>Discuss the difference between work and </a:t>
            </a:r>
            <a:r>
              <a:rPr lang="en-US" sz="2400" dirty="0" err="1"/>
              <a:t>powe</a:t>
            </a:r>
            <a:endParaRPr lang="en-US" sz="24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2</a:t>
            </a:fld>
            <a:endParaRPr lang="en-US" dirty="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15372"/>
            <a:ext cx="7315200" cy="1097280"/>
          </a:xfrm>
        </p:spPr>
        <p:txBody>
          <a:bodyPr/>
          <a:lstStyle/>
          <a:p>
            <a:r>
              <a:rPr lang="en-US" dirty="0"/>
              <a:t>Potential and Kinetic Energy </a:t>
            </a:r>
            <a:r>
              <a:rPr lang="en-US" dirty="0" smtClean="0"/>
              <a:t>Animation</a:t>
            </a:r>
            <a:endParaRPr lang="en-US" dirty="0"/>
          </a:p>
        </p:txBody>
      </p:sp>
      <p:pic>
        <p:nvPicPr>
          <p:cNvPr id="6" name="Potential_and Kinetic_Energ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20</a:t>
            </a:fld>
            <a:endParaRPr lang="en-US" dirty="0"/>
          </a:p>
        </p:txBody>
      </p:sp>
      <p:pic>
        <p:nvPicPr>
          <p:cNvPr id="5" name="Picture 4"/>
          <p:cNvPicPr>
            <a:picLocks noChangeAspect="1"/>
          </p:cNvPicPr>
          <p:nvPr/>
        </p:nvPicPr>
        <p:blipFill>
          <a:blip r:embed="rId5"/>
          <a:stretch>
            <a:fillRect/>
          </a:stretch>
        </p:blipFill>
        <p:spPr>
          <a:xfrm>
            <a:off x="48817" y="252442"/>
            <a:ext cx="941783" cy="941783"/>
          </a:xfrm>
          <a:prstGeom prst="rect">
            <a:avLst/>
          </a:prstGeom>
        </p:spPr>
      </p:pic>
    </p:spTree>
    <p:extLst>
      <p:ext uri="{BB962C8B-B14F-4D97-AF65-F5344CB8AC3E}">
        <p14:creationId xmlns:p14="http://schemas.microsoft.com/office/powerpoint/2010/main" val="3458517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534400" cy="1097280"/>
          </a:xfrm>
        </p:spPr>
        <p:txBody>
          <a:bodyPr/>
          <a:lstStyle/>
          <a:p>
            <a:r>
              <a:rPr lang="en-US" dirty="0"/>
              <a:t>POTENTIAL ENERGY &amp; KINETIC </a:t>
            </a:r>
            <a:r>
              <a:rPr lang="en-US" dirty="0" smtClean="0"/>
              <a:t>ENERGY 2.</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smtClean="0"/>
              <a:t>Formula for Potential Energy: </a:t>
            </a:r>
          </a:p>
          <a:p>
            <a:pPr lvl="1"/>
            <a:r>
              <a:rPr lang="en-US" b="1" dirty="0" smtClean="0">
                <a:solidFill>
                  <a:srgbClr val="0000FF"/>
                </a:solidFill>
              </a:rPr>
              <a:t>Potential </a:t>
            </a:r>
            <a:r>
              <a:rPr lang="en-US" b="1" dirty="0">
                <a:solidFill>
                  <a:srgbClr val="0000FF"/>
                </a:solidFill>
              </a:rPr>
              <a:t>Energy = mg x h</a:t>
            </a:r>
          </a:p>
          <a:p>
            <a:pPr lvl="2"/>
            <a:r>
              <a:rPr lang="en-US" b="1" dirty="0">
                <a:solidFill>
                  <a:srgbClr val="0000FF"/>
                </a:solidFill>
              </a:rPr>
              <a:t>h</a:t>
            </a:r>
            <a:r>
              <a:rPr lang="en-US" dirty="0">
                <a:solidFill>
                  <a:srgbClr val="0000FF"/>
                </a:solidFill>
              </a:rPr>
              <a:t> </a:t>
            </a:r>
            <a:r>
              <a:rPr lang="en-US" dirty="0"/>
              <a:t>= </a:t>
            </a:r>
            <a:r>
              <a:rPr lang="en-US" dirty="0" smtClean="0"/>
              <a:t>Height </a:t>
            </a:r>
            <a:r>
              <a:rPr lang="en-US" dirty="0"/>
              <a:t>or distance of </a:t>
            </a:r>
            <a:r>
              <a:rPr lang="en-US" dirty="0" smtClean="0"/>
              <a:t>body </a:t>
            </a:r>
            <a:r>
              <a:rPr lang="en-US" dirty="0"/>
              <a:t>for potential motion</a:t>
            </a:r>
          </a:p>
          <a:p>
            <a:pPr lvl="2"/>
            <a:r>
              <a:rPr lang="en-US" b="1" dirty="0">
                <a:solidFill>
                  <a:srgbClr val="0000FF"/>
                </a:solidFill>
              </a:rPr>
              <a:t>m</a:t>
            </a:r>
            <a:r>
              <a:rPr lang="en-US" dirty="0">
                <a:solidFill>
                  <a:srgbClr val="0000FF"/>
                </a:solidFill>
              </a:rPr>
              <a:t> </a:t>
            </a:r>
            <a:r>
              <a:rPr lang="en-US" dirty="0"/>
              <a:t>= </a:t>
            </a:r>
            <a:r>
              <a:rPr lang="en-US" dirty="0" smtClean="0"/>
              <a:t>Mass </a:t>
            </a:r>
            <a:r>
              <a:rPr lang="en-US" dirty="0"/>
              <a:t>or weight of </a:t>
            </a:r>
            <a:r>
              <a:rPr lang="en-US" dirty="0" smtClean="0"/>
              <a:t>potential </a:t>
            </a:r>
            <a:r>
              <a:rPr lang="en-US" dirty="0"/>
              <a:t>energy body</a:t>
            </a:r>
          </a:p>
          <a:p>
            <a:pPr lvl="2"/>
            <a:r>
              <a:rPr lang="en-US" b="1" dirty="0">
                <a:solidFill>
                  <a:srgbClr val="0000FF"/>
                </a:solidFill>
              </a:rPr>
              <a:t>g</a:t>
            </a:r>
            <a:r>
              <a:rPr lang="en-US" dirty="0">
                <a:solidFill>
                  <a:srgbClr val="0000FF"/>
                </a:solidFill>
              </a:rPr>
              <a:t> </a:t>
            </a:r>
            <a:r>
              <a:rPr lang="en-US" dirty="0"/>
              <a:t>= </a:t>
            </a:r>
            <a:r>
              <a:rPr lang="en-US" dirty="0" smtClean="0"/>
              <a:t> Acceleration </a:t>
            </a:r>
            <a:r>
              <a:rPr lang="en-US" dirty="0"/>
              <a:t>due to gravity or G </a:t>
            </a:r>
            <a:r>
              <a:rPr lang="en-US" dirty="0" smtClean="0"/>
              <a:t>force (9.8 meters/second) </a:t>
            </a:r>
          </a:p>
          <a:p>
            <a:pPr lvl="3"/>
            <a:r>
              <a:rPr lang="en-US" dirty="0"/>
              <a:t>A</a:t>
            </a:r>
            <a:r>
              <a:rPr lang="en-US" dirty="0" smtClean="0"/>
              <a:t>cceleration </a:t>
            </a:r>
            <a:r>
              <a:rPr lang="en-US" dirty="0"/>
              <a:t>factor or “a”</a:t>
            </a:r>
          </a:p>
          <a:p>
            <a:pPr lvl="2"/>
            <a:r>
              <a:rPr lang="en-US" dirty="0"/>
              <a:t>F = Force can be substituted for mg </a:t>
            </a:r>
            <a:endParaRPr lang="en-US" dirty="0" smtClean="0"/>
          </a:p>
          <a:p>
            <a:pPr lvl="3"/>
            <a:r>
              <a:rPr lang="en-US" dirty="0" smtClean="0"/>
              <a:t>(</a:t>
            </a:r>
            <a:r>
              <a:rPr lang="en-US" dirty="0"/>
              <a:t>F = ma [mass times acceleration, </a:t>
            </a:r>
            <a:r>
              <a:rPr lang="en-US" dirty="0" smtClean="0"/>
              <a:t>Newton’s 2</a:t>
            </a:r>
            <a:r>
              <a:rPr lang="en-US" baseline="30000" dirty="0" smtClean="0"/>
              <a:t>nd</a:t>
            </a:r>
            <a:r>
              <a:rPr lang="en-US" dirty="0" smtClean="0"/>
              <a:t> Law </a:t>
            </a:r>
            <a:r>
              <a:rPr lang="en-US" dirty="0"/>
              <a:t>of Motion])</a:t>
            </a:r>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21</a:t>
            </a:fld>
            <a:endParaRPr lang="en-US" dirty="0"/>
          </a:p>
        </p:txBody>
      </p:sp>
    </p:spTree>
    <p:extLst>
      <p:ext uri="{BB962C8B-B14F-4D97-AF65-F5344CB8AC3E}">
        <p14:creationId xmlns:p14="http://schemas.microsoft.com/office/powerpoint/2010/main" val="3997096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534400" cy="1097280"/>
          </a:xfrm>
        </p:spPr>
        <p:txBody>
          <a:bodyPr/>
          <a:lstStyle/>
          <a:p>
            <a:r>
              <a:rPr lang="en-US" dirty="0"/>
              <a:t>POTENTIAL ENERGY &amp; KINETIC </a:t>
            </a:r>
            <a:r>
              <a:rPr lang="en-US" dirty="0" smtClean="0"/>
              <a:t>ENERGY 3.</a:t>
            </a:r>
            <a:endParaRPr lang="en-US" dirty="0"/>
          </a:p>
        </p:txBody>
      </p:sp>
      <p:sp>
        <p:nvSpPr>
          <p:cNvPr id="3" name="Content Placeholder 2"/>
          <p:cNvSpPr>
            <a:spLocks noGrp="1"/>
          </p:cNvSpPr>
          <p:nvPr>
            <p:ph idx="1"/>
          </p:nvPr>
        </p:nvSpPr>
        <p:spPr>
          <a:xfrm>
            <a:off x="457200" y="1447801"/>
            <a:ext cx="8229600" cy="3200400"/>
          </a:xfrm>
        </p:spPr>
        <p:txBody>
          <a:bodyPr/>
          <a:lstStyle/>
          <a:p>
            <a:r>
              <a:rPr lang="en-US" b="1" dirty="0"/>
              <a:t>Kinetic </a:t>
            </a:r>
            <a:r>
              <a:rPr lang="en-US" b="1" dirty="0" smtClean="0"/>
              <a:t>Energy</a:t>
            </a:r>
          </a:p>
          <a:p>
            <a:pPr lvl="1"/>
            <a:r>
              <a:rPr lang="en-US" dirty="0" smtClean="0"/>
              <a:t>Energy </a:t>
            </a:r>
            <a:r>
              <a:rPr lang="en-US" dirty="0"/>
              <a:t>of motion </a:t>
            </a:r>
            <a:endParaRPr lang="en-US" dirty="0" smtClean="0"/>
          </a:p>
          <a:p>
            <a:pPr lvl="1"/>
            <a:r>
              <a:rPr lang="en-US" dirty="0" smtClean="0"/>
              <a:t>Work </a:t>
            </a:r>
            <a:r>
              <a:rPr lang="en-US" dirty="0"/>
              <a:t>needed to accelerate a </a:t>
            </a:r>
            <a:r>
              <a:rPr lang="en-US" dirty="0" smtClean="0"/>
              <a:t>body</a:t>
            </a:r>
          </a:p>
          <a:p>
            <a:pPr lvl="1"/>
            <a:r>
              <a:rPr lang="en-US" dirty="0" smtClean="0"/>
              <a:t>Of </a:t>
            </a:r>
            <a:r>
              <a:rPr lang="en-US" dirty="0"/>
              <a:t>a given mass from rest to its stated </a:t>
            </a:r>
            <a:r>
              <a:rPr lang="en-US" dirty="0" smtClean="0"/>
              <a:t>velocity</a:t>
            </a:r>
          </a:p>
          <a:p>
            <a:pPr lvl="1"/>
            <a:r>
              <a:rPr lang="en-US" dirty="0" smtClean="0"/>
              <a:t>Gained energy </a:t>
            </a:r>
            <a:r>
              <a:rPr lang="en-US" dirty="0"/>
              <a:t>during </a:t>
            </a:r>
            <a:r>
              <a:rPr lang="en-US" dirty="0" smtClean="0"/>
              <a:t>acceleration</a:t>
            </a:r>
          </a:p>
          <a:p>
            <a:pPr lvl="1"/>
            <a:r>
              <a:rPr lang="en-US" dirty="0" smtClean="0"/>
              <a:t>To maintain kinetic </a:t>
            </a:r>
            <a:r>
              <a:rPr lang="en-US" dirty="0"/>
              <a:t>energy unless </a:t>
            </a:r>
            <a:r>
              <a:rPr lang="en-US" dirty="0" smtClean="0"/>
              <a:t>speed changes</a:t>
            </a:r>
            <a:endParaRPr lang="en-US" dirty="0"/>
          </a:p>
        </p:txBody>
      </p:sp>
      <p:pic>
        <p:nvPicPr>
          <p:cNvPr id="4" name="Picture 3"/>
          <p:cNvPicPr>
            <a:picLocks noChangeAspect="1"/>
          </p:cNvPicPr>
          <p:nvPr/>
        </p:nvPicPr>
        <p:blipFill>
          <a:blip r:embed="rId2"/>
          <a:stretch>
            <a:fillRect/>
          </a:stretch>
        </p:blipFill>
        <p:spPr>
          <a:xfrm>
            <a:off x="1219200" y="4962059"/>
            <a:ext cx="981541" cy="981541"/>
          </a:xfrm>
          <a:prstGeom prst="rect">
            <a:avLst/>
          </a:prstGeom>
        </p:spPr>
      </p:pic>
      <p:sp>
        <p:nvSpPr>
          <p:cNvPr id="5" name="Rectangle 4"/>
          <p:cNvSpPr/>
          <p:nvPr/>
        </p:nvSpPr>
        <p:spPr>
          <a:xfrm>
            <a:off x="2133600" y="4962059"/>
            <a:ext cx="6400800" cy="369332"/>
          </a:xfrm>
          <a:prstGeom prst="rect">
            <a:avLst/>
          </a:prstGeom>
        </p:spPr>
        <p:txBody>
          <a:bodyPr wrap="square">
            <a:spAutoFit/>
          </a:bodyPr>
          <a:lstStyle/>
          <a:p>
            <a:pPr fontAlgn="base"/>
            <a:r>
              <a:rPr lang="en-US" b="1" dirty="0" smtClean="0">
                <a:solidFill>
                  <a:srgbClr val="E09900"/>
                </a:solidFill>
                <a:latin typeface="Arial" panose="020B0604020202020204" pitchFamily="34" charset="0"/>
                <a:hlinkClick r:id="rId3"/>
              </a:rPr>
              <a:t>Physics</a:t>
            </a:r>
            <a:r>
              <a:rPr lang="en-US" b="1" dirty="0">
                <a:solidFill>
                  <a:srgbClr val="E09900"/>
                </a:solidFill>
                <a:latin typeface="Arial" panose="020B0604020202020204" pitchFamily="34" charset="0"/>
                <a:hlinkClick r:id="rId3"/>
              </a:rPr>
              <a:t>, Power and Energy: </a:t>
            </a:r>
            <a:r>
              <a:rPr lang="en-US" b="1" dirty="0" smtClean="0">
                <a:solidFill>
                  <a:srgbClr val="E09900"/>
                </a:solidFill>
                <a:latin typeface="Arial" panose="020B0604020202020204" pitchFamily="34" charset="0"/>
                <a:hlinkClick r:id="rId3"/>
              </a:rPr>
              <a:t>2:36:49</a:t>
            </a:r>
            <a:endParaRPr lang="en-US" b="0" i="0" dirty="0">
              <a:solidFill>
                <a:srgbClr val="4F4F4F"/>
              </a:solidFill>
              <a:effectLst/>
              <a:latin typeface="Arial" panose="020B0604020202020204" pitchFamily="34" charset="0"/>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pPr/>
              <a:t>22</a:t>
            </a:fld>
            <a:endParaRPr lang="en-US" dirty="0"/>
          </a:p>
        </p:txBody>
      </p:sp>
    </p:spTree>
    <p:extLst>
      <p:ext uri="{BB962C8B-B14F-4D97-AF65-F5344CB8AC3E}">
        <p14:creationId xmlns:p14="http://schemas.microsoft.com/office/powerpoint/2010/main" val="113233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534400" cy="1097280"/>
          </a:xfrm>
        </p:spPr>
        <p:txBody>
          <a:bodyPr/>
          <a:lstStyle/>
          <a:p>
            <a:r>
              <a:rPr lang="en-US" sz="2000" dirty="0" smtClean="0"/>
              <a:t>FIGURE 5-5 same </a:t>
            </a:r>
            <a:r>
              <a:rPr lang="en-US" sz="2000" dirty="0"/>
              <a:t>amount of work is done by the body in decelerating from its current speed to a state of rest.  In classical mechanics, kinetic energy of a non-rotating object of mass </a:t>
            </a:r>
            <a:r>
              <a:rPr lang="en-US" sz="2000" dirty="0" smtClean="0"/>
              <a:t>“m” </a:t>
            </a:r>
            <a:r>
              <a:rPr lang="en-US" sz="2000" dirty="0"/>
              <a:t>traveling at a speed </a:t>
            </a:r>
            <a:r>
              <a:rPr lang="en-US" sz="2000" dirty="0" smtClean="0"/>
              <a:t>“v </a:t>
            </a:r>
            <a:r>
              <a:rPr lang="en-US" sz="2000" dirty="0"/>
              <a:t>is solved using </a:t>
            </a:r>
            <a:r>
              <a:rPr lang="en-US" sz="2000" dirty="0" smtClean="0"/>
              <a:t>one of the kinematic formulas.</a:t>
            </a:r>
            <a:endParaRPr lang="en-US" sz="2000" dirty="0"/>
          </a:p>
        </p:txBody>
      </p:sp>
      <p:sp>
        <p:nvSpPr>
          <p:cNvPr id="3" name="Content Placeholder 2"/>
          <p:cNvSpPr>
            <a:spLocks noGrp="1"/>
          </p:cNvSpPr>
          <p:nvPr>
            <p:ph idx="1"/>
          </p:nvPr>
        </p:nvSpPr>
        <p:spPr>
          <a:xfrm>
            <a:off x="63843" y="1447800"/>
            <a:ext cx="9003957" cy="2262981"/>
          </a:xfrm>
        </p:spPr>
        <p:txBody>
          <a:bodyPr/>
          <a:lstStyle/>
          <a:p>
            <a:pPr>
              <a:spcAft>
                <a:spcPts val="0"/>
              </a:spcAft>
            </a:pPr>
            <a:r>
              <a:rPr lang="en-US" b="1" dirty="0">
                <a:solidFill>
                  <a:srgbClr val="0000FF"/>
                </a:solidFill>
              </a:rPr>
              <a:t>Kinetic </a:t>
            </a:r>
            <a:r>
              <a:rPr lang="en-US" b="1" dirty="0" smtClean="0">
                <a:solidFill>
                  <a:srgbClr val="0000FF"/>
                </a:solidFill>
              </a:rPr>
              <a:t>Energy </a:t>
            </a:r>
            <a:r>
              <a:rPr lang="en-US" b="1" dirty="0">
                <a:solidFill>
                  <a:srgbClr val="0000FF"/>
                </a:solidFill>
              </a:rPr>
              <a:t>= ½ </a:t>
            </a:r>
            <a:r>
              <a:rPr lang="en-US" b="1" dirty="0" smtClean="0">
                <a:solidFill>
                  <a:srgbClr val="0000FF"/>
                </a:solidFill>
              </a:rPr>
              <a:t>mv</a:t>
            </a:r>
            <a:r>
              <a:rPr lang="en-US" b="1" baseline="30000" dirty="0" smtClean="0">
                <a:solidFill>
                  <a:srgbClr val="0000FF"/>
                </a:solidFill>
              </a:rPr>
              <a:t>2</a:t>
            </a:r>
          </a:p>
          <a:p>
            <a:pPr lvl="1">
              <a:spcAft>
                <a:spcPts val="0"/>
              </a:spcAft>
            </a:pPr>
            <a:r>
              <a:rPr lang="en-US" b="1" dirty="0">
                <a:solidFill>
                  <a:srgbClr val="0000FF"/>
                </a:solidFill>
              </a:rPr>
              <a:t>M</a:t>
            </a:r>
            <a:r>
              <a:rPr lang="en-US" dirty="0">
                <a:solidFill>
                  <a:srgbClr val="0000FF"/>
                </a:solidFill>
              </a:rPr>
              <a:t> </a:t>
            </a:r>
            <a:r>
              <a:rPr lang="en-US" dirty="0" smtClean="0"/>
              <a:t>= Mass </a:t>
            </a:r>
            <a:r>
              <a:rPr lang="en-US" dirty="0"/>
              <a:t>or weight</a:t>
            </a:r>
          </a:p>
          <a:p>
            <a:pPr lvl="1">
              <a:spcAft>
                <a:spcPts val="0"/>
              </a:spcAft>
            </a:pPr>
            <a:r>
              <a:rPr lang="en-US" b="1" dirty="0">
                <a:solidFill>
                  <a:srgbClr val="0000FF"/>
                </a:solidFill>
              </a:rPr>
              <a:t>v</a:t>
            </a:r>
            <a:r>
              <a:rPr lang="en-US" dirty="0">
                <a:solidFill>
                  <a:srgbClr val="0000FF"/>
                </a:solidFill>
              </a:rPr>
              <a:t> </a:t>
            </a:r>
            <a:r>
              <a:rPr lang="en-US" dirty="0" smtClean="0">
                <a:solidFill>
                  <a:srgbClr val="0000FF"/>
                </a:solidFill>
              </a:rPr>
              <a:t> </a:t>
            </a:r>
            <a:r>
              <a:rPr lang="en-US" dirty="0" smtClean="0"/>
              <a:t>= Velocity</a:t>
            </a:r>
            <a:r>
              <a:rPr lang="en-US" dirty="0"/>
              <a:t>: rate of change of position of </a:t>
            </a:r>
            <a:r>
              <a:rPr lang="en-US" dirty="0" smtClean="0"/>
              <a:t>object</a:t>
            </a:r>
            <a:endParaRPr lang="en-US" dirty="0"/>
          </a:p>
          <a:p>
            <a:pPr lvl="2">
              <a:spcAft>
                <a:spcPts val="0"/>
              </a:spcAft>
            </a:pPr>
            <a:r>
              <a:rPr lang="en-US" dirty="0"/>
              <a:t>Once a ball </a:t>
            </a:r>
            <a:r>
              <a:rPr lang="en-US" dirty="0" smtClean="0"/>
              <a:t>is </a:t>
            </a:r>
            <a:r>
              <a:rPr lang="en-US" dirty="0"/>
              <a:t>in </a:t>
            </a:r>
            <a:r>
              <a:rPr lang="en-US" dirty="0" smtClean="0"/>
              <a:t>motion, </a:t>
            </a:r>
            <a:r>
              <a:rPr lang="en-US" dirty="0"/>
              <a:t>it will stay in motion </a:t>
            </a:r>
            <a:endParaRPr lang="en-US" dirty="0" smtClean="0"/>
          </a:p>
          <a:p>
            <a:pPr lvl="2">
              <a:spcAft>
                <a:spcPts val="0"/>
              </a:spcAft>
            </a:pPr>
            <a:r>
              <a:rPr lang="en-US" dirty="0" smtClean="0"/>
              <a:t>Unless </a:t>
            </a:r>
            <a:r>
              <a:rPr lang="en-US" dirty="0"/>
              <a:t>another force stops </a:t>
            </a:r>
            <a:r>
              <a:rPr lang="en-US" dirty="0" smtClean="0"/>
              <a:t>it </a:t>
            </a:r>
            <a:endParaRPr lang="en-US" dirty="0"/>
          </a:p>
          <a:p>
            <a:pPr lvl="1">
              <a:spcAft>
                <a:spcPts val="0"/>
              </a:spcAft>
            </a:pPr>
            <a:endParaRPr lang="en-US" dirty="0"/>
          </a:p>
        </p:txBody>
      </p:sp>
      <p:pic>
        <p:nvPicPr>
          <p:cNvPr id="4" name="Picture 3"/>
          <p:cNvPicPr>
            <a:picLocks noChangeAspect="1"/>
          </p:cNvPicPr>
          <p:nvPr/>
        </p:nvPicPr>
        <p:blipFill>
          <a:blip r:embed="rId2"/>
          <a:stretch>
            <a:fillRect/>
          </a:stretch>
        </p:blipFill>
        <p:spPr>
          <a:xfrm>
            <a:off x="1066800" y="3581400"/>
            <a:ext cx="6400159" cy="2767811"/>
          </a:xfrm>
          <a:prstGeom prst="rect">
            <a:avLst/>
          </a:prstGeom>
        </p:spPr>
      </p:pic>
      <p:sp>
        <p:nvSpPr>
          <p:cNvPr id="5" name="Rectangle 4"/>
          <p:cNvSpPr/>
          <p:nvPr/>
        </p:nvSpPr>
        <p:spPr>
          <a:xfrm>
            <a:off x="5891098" y="6096000"/>
            <a:ext cx="2751715" cy="369332"/>
          </a:xfrm>
          <a:prstGeom prst="rect">
            <a:avLst/>
          </a:prstGeom>
        </p:spPr>
        <p:txBody>
          <a:bodyPr wrap="none">
            <a:spAutoFit/>
          </a:bodyPr>
          <a:lstStyle/>
          <a:p>
            <a:pPr algn="ct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5-5 </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Kinetic Energy</a:t>
            </a:r>
            <a:endParaRPr lang="en-US" b="1"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pPr/>
              <a:t>23</a:t>
            </a:fld>
            <a:endParaRPr lang="en-US" dirty="0"/>
          </a:p>
        </p:txBody>
      </p:sp>
    </p:spTree>
    <p:extLst>
      <p:ext uri="{BB962C8B-B14F-4D97-AF65-F5344CB8AC3E}">
        <p14:creationId xmlns:p14="http://schemas.microsoft.com/office/powerpoint/2010/main" val="2025075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534400" cy="1097280"/>
          </a:xfrm>
        </p:spPr>
        <p:txBody>
          <a:bodyPr/>
          <a:lstStyle/>
          <a:p>
            <a:r>
              <a:rPr lang="en-US" dirty="0"/>
              <a:t>POTENTIAL ENERGY &amp; KINETIC </a:t>
            </a:r>
            <a:r>
              <a:rPr lang="en-US" dirty="0" smtClean="0"/>
              <a:t>ENERGY 4.</a:t>
            </a:r>
            <a:endParaRPr lang="en-US" dirty="0"/>
          </a:p>
        </p:txBody>
      </p:sp>
      <p:sp>
        <p:nvSpPr>
          <p:cNvPr id="3" name="Content Placeholder 2"/>
          <p:cNvSpPr>
            <a:spLocks noGrp="1"/>
          </p:cNvSpPr>
          <p:nvPr>
            <p:ph idx="1"/>
          </p:nvPr>
        </p:nvSpPr>
        <p:spPr>
          <a:xfrm>
            <a:off x="457200" y="1447800"/>
            <a:ext cx="4419600" cy="4525963"/>
          </a:xfrm>
        </p:spPr>
        <p:txBody>
          <a:bodyPr/>
          <a:lstStyle/>
          <a:p>
            <a:r>
              <a:rPr lang="en-US" b="1" dirty="0" smtClean="0"/>
              <a:t>Roller Coaster Cars</a:t>
            </a:r>
          </a:p>
          <a:p>
            <a:pPr lvl="1"/>
            <a:r>
              <a:rPr lang="en-US" dirty="0" smtClean="0"/>
              <a:t>Reach maximum </a:t>
            </a:r>
            <a:r>
              <a:rPr lang="en-US" dirty="0"/>
              <a:t>kinetic energy </a:t>
            </a:r>
            <a:endParaRPr lang="en-US" dirty="0" smtClean="0"/>
          </a:p>
          <a:p>
            <a:pPr lvl="2"/>
            <a:r>
              <a:rPr lang="en-US" sz="2200" dirty="0" smtClean="0"/>
              <a:t>At bottom </a:t>
            </a:r>
            <a:r>
              <a:rPr lang="en-US" sz="2200" dirty="0"/>
              <a:t>of their </a:t>
            </a:r>
            <a:r>
              <a:rPr lang="en-US" sz="2200" dirty="0" smtClean="0"/>
              <a:t>path</a:t>
            </a:r>
          </a:p>
          <a:p>
            <a:pPr lvl="1"/>
            <a:r>
              <a:rPr lang="en-US" dirty="0" smtClean="0"/>
              <a:t>Cars start rising</a:t>
            </a:r>
          </a:p>
          <a:p>
            <a:pPr lvl="2"/>
            <a:r>
              <a:rPr lang="en-US" sz="2200" dirty="0" smtClean="0"/>
              <a:t>Kinetic </a:t>
            </a:r>
            <a:r>
              <a:rPr lang="en-US" sz="2200" dirty="0"/>
              <a:t>energy </a:t>
            </a:r>
            <a:r>
              <a:rPr lang="en-US" sz="2200" dirty="0" smtClean="0"/>
              <a:t>converted </a:t>
            </a:r>
            <a:r>
              <a:rPr lang="en-US" sz="2200" dirty="0"/>
              <a:t>to </a:t>
            </a:r>
            <a:r>
              <a:rPr lang="en-US" sz="2200" dirty="0" smtClean="0"/>
              <a:t>potential energy</a:t>
            </a:r>
          </a:p>
          <a:p>
            <a:pPr lvl="1"/>
            <a:endParaRPr lang="en-US" dirty="0"/>
          </a:p>
        </p:txBody>
      </p:sp>
      <p:pic>
        <p:nvPicPr>
          <p:cNvPr id="4" name="Picture 3"/>
          <p:cNvPicPr>
            <a:picLocks noChangeAspect="1"/>
          </p:cNvPicPr>
          <p:nvPr/>
        </p:nvPicPr>
        <p:blipFill>
          <a:blip r:embed="rId2"/>
          <a:stretch>
            <a:fillRect/>
          </a:stretch>
        </p:blipFill>
        <p:spPr>
          <a:xfrm>
            <a:off x="5029200" y="1427205"/>
            <a:ext cx="3987077" cy="4922672"/>
          </a:xfrm>
          <a:prstGeom prst="rect">
            <a:avLst/>
          </a:prstGeom>
        </p:spPr>
      </p:pic>
      <p:sp>
        <p:nvSpPr>
          <p:cNvPr id="5" name="Rectangle 4"/>
          <p:cNvSpPr/>
          <p:nvPr/>
        </p:nvSpPr>
        <p:spPr>
          <a:xfrm>
            <a:off x="205649" y="5760174"/>
            <a:ext cx="4671151" cy="369332"/>
          </a:xfrm>
          <a:prstGeom prst="rect">
            <a:avLst/>
          </a:prstGeom>
        </p:spPr>
        <p:txBody>
          <a:bodyPr wrap="none">
            <a:spAutoFit/>
          </a:bodyPr>
          <a:lstStyle/>
          <a:p>
            <a:pPr algn="ct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5-6 </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Kinetic Energy of a Roller Coaster</a:t>
            </a:r>
            <a:endParaRPr lang="en-US" b="1"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pPr/>
              <a:t>24</a:t>
            </a:fld>
            <a:endParaRPr lang="en-US" dirty="0"/>
          </a:p>
        </p:txBody>
      </p:sp>
    </p:spTree>
    <p:extLst>
      <p:ext uri="{BB962C8B-B14F-4D97-AF65-F5344CB8AC3E}">
        <p14:creationId xmlns:p14="http://schemas.microsoft.com/office/powerpoint/2010/main" val="1975946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236452"/>
          </a:xfrm>
        </p:spPr>
        <p:txBody>
          <a:bodyPr/>
          <a:lstStyle/>
          <a:p>
            <a:r>
              <a:rPr lang="en-US" sz="1600" dirty="0" smtClean="0"/>
              <a:t>FIGURE </a:t>
            </a:r>
            <a:r>
              <a:rPr lang="en-US" sz="1600" dirty="0"/>
              <a:t>5-7 To move an automobile powered by an internal combustion engine requires </a:t>
            </a:r>
            <a:r>
              <a:rPr lang="en-US" sz="1600" dirty="0" smtClean="0"/>
              <a:t>use </a:t>
            </a:r>
            <a:r>
              <a:rPr lang="en-US" sz="1600" dirty="0"/>
              <a:t>of </a:t>
            </a:r>
            <a:r>
              <a:rPr lang="en-US" sz="1600" dirty="0" smtClean="0"/>
              <a:t>energies.  </a:t>
            </a:r>
            <a:r>
              <a:rPr lang="en-US" sz="1600" dirty="0"/>
              <a:t>Energy is never lost, it just changes states.   Gasoline in a car contains potential energy.  Potential Energy is </a:t>
            </a:r>
            <a:r>
              <a:rPr lang="en-US" sz="1600" dirty="0" smtClean="0"/>
              <a:t>capacity </a:t>
            </a:r>
            <a:r>
              <a:rPr lang="en-US" sz="1600" dirty="0"/>
              <a:t>to perform work, or energy at rest.  When </a:t>
            </a:r>
            <a:r>
              <a:rPr lang="en-US" sz="1600" dirty="0" smtClean="0"/>
              <a:t>gasoline </a:t>
            </a:r>
            <a:r>
              <a:rPr lang="en-US" sz="1600" dirty="0"/>
              <a:t>is injected into </a:t>
            </a:r>
            <a:r>
              <a:rPr lang="en-US" sz="1600" dirty="0" smtClean="0"/>
              <a:t>engine </a:t>
            </a:r>
            <a:r>
              <a:rPr lang="en-US" sz="1600" dirty="0"/>
              <a:t>and ignited, </a:t>
            </a:r>
            <a:r>
              <a:rPr lang="en-US" sz="1600" dirty="0" smtClean="0"/>
              <a:t>potential </a:t>
            </a:r>
            <a:r>
              <a:rPr lang="en-US" sz="1600" dirty="0"/>
              <a:t>energy of </a:t>
            </a:r>
            <a:r>
              <a:rPr lang="en-US" sz="1600" dirty="0" smtClean="0"/>
              <a:t>liquid </a:t>
            </a:r>
            <a:r>
              <a:rPr lang="en-US" sz="1600" dirty="0"/>
              <a:t>gasoline changes states and becomes heat energy. The engine converts this heat energy into </a:t>
            </a:r>
            <a:r>
              <a:rPr lang="en-US" sz="1600" dirty="0" smtClean="0"/>
              <a:t>motion or kinetic energy.</a:t>
            </a:r>
            <a:endParaRPr lang="en-US" sz="1600" dirty="0"/>
          </a:p>
        </p:txBody>
      </p:sp>
      <p:pic>
        <p:nvPicPr>
          <p:cNvPr id="4" name="Picture 3"/>
          <p:cNvPicPr>
            <a:picLocks noChangeAspect="1"/>
          </p:cNvPicPr>
          <p:nvPr/>
        </p:nvPicPr>
        <p:blipFill>
          <a:blip r:embed="rId2"/>
          <a:stretch>
            <a:fillRect/>
          </a:stretch>
        </p:blipFill>
        <p:spPr>
          <a:xfrm>
            <a:off x="1219200" y="1447800"/>
            <a:ext cx="6632572" cy="3800974"/>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25</a:t>
            </a:fld>
            <a:endParaRPr lang="en-US" dirty="0"/>
          </a:p>
        </p:txBody>
      </p:sp>
    </p:spTree>
    <p:extLst>
      <p:ext uri="{BB962C8B-B14F-4D97-AF65-F5344CB8AC3E}">
        <p14:creationId xmlns:p14="http://schemas.microsoft.com/office/powerpoint/2010/main" val="481151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15372"/>
            <a:ext cx="7315200" cy="1097280"/>
          </a:xfrm>
        </p:spPr>
        <p:txBody>
          <a:bodyPr/>
          <a:lstStyle/>
          <a:p>
            <a:r>
              <a:rPr lang="en-US" dirty="0"/>
              <a:t>Energy At Work </a:t>
            </a:r>
            <a:r>
              <a:rPr lang="en-US" dirty="0" smtClean="0"/>
              <a:t>Animation</a:t>
            </a:r>
            <a:endParaRPr lang="en-US" dirty="0"/>
          </a:p>
        </p:txBody>
      </p:sp>
      <p:pic>
        <p:nvPicPr>
          <p:cNvPr id="6" name="Energy_at_Wor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26</a:t>
            </a:fld>
            <a:endParaRPr lang="en-US" dirty="0"/>
          </a:p>
        </p:txBody>
      </p:sp>
      <p:pic>
        <p:nvPicPr>
          <p:cNvPr id="5" name="Picture 4"/>
          <p:cNvPicPr>
            <a:picLocks noChangeAspect="1"/>
          </p:cNvPicPr>
          <p:nvPr/>
        </p:nvPicPr>
        <p:blipFill>
          <a:blip r:embed="rId5"/>
          <a:stretch>
            <a:fillRect/>
          </a:stretch>
        </p:blipFill>
        <p:spPr>
          <a:xfrm>
            <a:off x="48817" y="252442"/>
            <a:ext cx="941783" cy="941783"/>
          </a:xfrm>
          <a:prstGeom prst="rect">
            <a:avLst/>
          </a:prstGeom>
        </p:spPr>
      </p:pic>
    </p:spTree>
    <p:extLst>
      <p:ext uri="{BB962C8B-B14F-4D97-AF65-F5344CB8AC3E}">
        <p14:creationId xmlns:p14="http://schemas.microsoft.com/office/powerpoint/2010/main" val="928806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2: </a:t>
            </a:r>
            <a:endParaRPr lang="en-US" dirty="0">
              <a:solidFill>
                <a:srgbClr val="F8F9D3"/>
              </a:solidFill>
            </a:endParaRPr>
          </a:p>
        </p:txBody>
      </p:sp>
      <p:sp>
        <p:nvSpPr>
          <p:cNvPr id="3" name="Rectangle 2"/>
          <p:cNvSpPr/>
          <p:nvPr/>
        </p:nvSpPr>
        <p:spPr>
          <a:xfrm>
            <a:off x="152400" y="1447800"/>
            <a:ext cx="8991600" cy="3416320"/>
          </a:xfrm>
          <a:prstGeom prst="rect">
            <a:avLst/>
          </a:prstGeom>
        </p:spPr>
        <p:txBody>
          <a:bodyPr wrap="square">
            <a:spAutoFit/>
          </a:bodyPr>
          <a:lstStyle/>
          <a:p>
            <a:r>
              <a:rPr lang="en-US" sz="3600" dirty="0" smtClean="0">
                <a:solidFill>
                  <a:srgbClr val="000000"/>
                </a:solidFill>
              </a:rPr>
              <a:t>Which </a:t>
            </a:r>
            <a:r>
              <a:rPr lang="en-US" sz="3600" dirty="0">
                <a:solidFill>
                  <a:srgbClr val="000000"/>
                </a:solidFill>
              </a:rPr>
              <a:t>of these is the capacity to perform work?</a:t>
            </a:r>
          </a:p>
          <a:p>
            <a:r>
              <a:rPr lang="en-US" sz="3600" dirty="0">
                <a:solidFill>
                  <a:srgbClr val="000000"/>
                </a:solidFill>
              </a:rPr>
              <a:t>a.	Kinetic energy</a:t>
            </a:r>
          </a:p>
          <a:p>
            <a:r>
              <a:rPr lang="en-US" sz="3600" dirty="0">
                <a:solidFill>
                  <a:srgbClr val="000000"/>
                </a:solidFill>
              </a:rPr>
              <a:t>b.	Work</a:t>
            </a:r>
          </a:p>
          <a:p>
            <a:r>
              <a:rPr lang="en-US" sz="3600" dirty="0">
                <a:solidFill>
                  <a:srgbClr val="000000"/>
                </a:solidFill>
              </a:rPr>
              <a:t>c.	Potential </a:t>
            </a:r>
            <a:r>
              <a:rPr lang="en-US" sz="3600" dirty="0" smtClean="0">
                <a:solidFill>
                  <a:srgbClr val="000000"/>
                </a:solidFill>
              </a:rPr>
              <a:t>Energy</a:t>
            </a:r>
            <a:endParaRPr lang="en-US" sz="3600" dirty="0">
              <a:solidFill>
                <a:srgbClr val="000000"/>
              </a:solidFill>
            </a:endParaRPr>
          </a:p>
          <a:p>
            <a:r>
              <a:rPr lang="en-US" sz="3600" dirty="0">
                <a:solidFill>
                  <a:srgbClr val="000000"/>
                </a:solidFill>
              </a:rPr>
              <a:t>d.	Torque</a:t>
            </a:r>
          </a:p>
        </p:txBody>
      </p:sp>
      <p:sp>
        <p:nvSpPr>
          <p:cNvPr id="4" name="Slide Number Placeholder 3"/>
          <p:cNvSpPr>
            <a:spLocks noGrp="1"/>
          </p:cNvSpPr>
          <p:nvPr>
            <p:ph type="sldNum" sz="quarter" idx="12"/>
          </p:nvPr>
        </p:nvSpPr>
        <p:spPr/>
        <p:txBody>
          <a:bodyPr/>
          <a:lstStyle/>
          <a:p>
            <a:fld id="{200B2350-5261-4F5C-9DF5-EF0D264FC8D2}" type="slidenum">
              <a:rPr lang="en-US" smtClean="0"/>
              <a:pPr/>
              <a:t>27</a:t>
            </a:fld>
            <a:endParaRPr lang="en-US" dirty="0"/>
          </a:p>
        </p:txBody>
      </p:sp>
    </p:spTree>
    <p:extLst>
      <p:ext uri="{BB962C8B-B14F-4D97-AF65-F5344CB8AC3E}">
        <p14:creationId xmlns:p14="http://schemas.microsoft.com/office/powerpoint/2010/main" val="3129571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2:</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Potential Energy</a:t>
            </a:r>
          </a:p>
        </p:txBody>
      </p:sp>
      <p:sp>
        <p:nvSpPr>
          <p:cNvPr id="3" name="Slide Number Placeholder 2"/>
          <p:cNvSpPr>
            <a:spLocks noGrp="1"/>
          </p:cNvSpPr>
          <p:nvPr>
            <p:ph type="sldNum" sz="quarter" idx="12"/>
          </p:nvPr>
        </p:nvSpPr>
        <p:spPr/>
        <p:txBody>
          <a:bodyPr/>
          <a:lstStyle/>
          <a:p>
            <a:fld id="{200B2350-5261-4F5C-9DF5-EF0D264FC8D2}" type="slidenum">
              <a:rPr lang="en-US" smtClean="0"/>
              <a:pPr/>
              <a:t>28</a:t>
            </a:fld>
            <a:endParaRPr lang="en-US" dirty="0"/>
          </a:p>
        </p:txBody>
      </p:sp>
    </p:spTree>
    <p:extLst>
      <p:ext uri="{BB962C8B-B14F-4D97-AF65-F5344CB8AC3E}">
        <p14:creationId xmlns:p14="http://schemas.microsoft.com/office/powerpoint/2010/main" val="3885209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3.</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Kinetic Energy Observed Using Ramps</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29</a:t>
            </a:fld>
            <a:endParaRPr lang="en-US" dirty="0"/>
          </a:p>
        </p:txBody>
      </p:sp>
    </p:spTree>
    <p:extLst>
      <p:ext uri="{BB962C8B-B14F-4D97-AF65-F5344CB8AC3E}">
        <p14:creationId xmlns:p14="http://schemas.microsoft.com/office/powerpoint/2010/main" val="199219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1.</a:t>
            </a:r>
            <a:endParaRPr lang="en-US" dirty="0"/>
          </a:p>
        </p:txBody>
      </p:sp>
      <p:sp>
        <p:nvSpPr>
          <p:cNvPr id="3" name="Content Placeholder 2"/>
          <p:cNvSpPr>
            <a:spLocks noGrp="1"/>
          </p:cNvSpPr>
          <p:nvPr>
            <p:ph idx="1"/>
          </p:nvPr>
        </p:nvSpPr>
        <p:spPr>
          <a:xfrm>
            <a:off x="109151" y="1371600"/>
            <a:ext cx="3091249" cy="4525963"/>
          </a:xfrm>
        </p:spPr>
        <p:txBody>
          <a:bodyPr/>
          <a:lstStyle/>
          <a:p>
            <a:r>
              <a:rPr lang="en-US" dirty="0" smtClean="0"/>
              <a:t>Energy</a:t>
            </a:r>
          </a:p>
          <a:p>
            <a:pPr lvl="1"/>
            <a:r>
              <a:rPr lang="en-US" dirty="0" smtClean="0"/>
              <a:t>Ability </a:t>
            </a:r>
            <a:r>
              <a:rPr lang="en-US" dirty="0"/>
              <a:t>to do work</a:t>
            </a:r>
          </a:p>
          <a:p>
            <a:pPr lvl="2"/>
            <a:r>
              <a:rPr lang="en-US" dirty="0" smtClean="0"/>
              <a:t>Sun </a:t>
            </a:r>
            <a:r>
              <a:rPr lang="en-US" dirty="0"/>
              <a:t>is </a:t>
            </a:r>
            <a:r>
              <a:rPr lang="en-US" dirty="0" smtClean="0"/>
              <a:t>source </a:t>
            </a:r>
            <a:r>
              <a:rPr lang="en-US" dirty="0"/>
              <a:t>of energy for life on Earth </a:t>
            </a:r>
          </a:p>
          <a:p>
            <a:pPr lvl="2"/>
            <a:r>
              <a:rPr lang="en-US" dirty="0" smtClean="0"/>
              <a:t>Releases</a:t>
            </a:r>
            <a:r>
              <a:rPr lang="en-US" dirty="0"/>
              <a:t>: thermal energy, heat energy </a:t>
            </a:r>
            <a:r>
              <a:rPr lang="en-US" dirty="0" smtClean="0"/>
              <a:t>&amp;radiant </a:t>
            </a:r>
            <a:r>
              <a:rPr lang="en-US" dirty="0"/>
              <a:t>(light) energy. </a:t>
            </a:r>
          </a:p>
        </p:txBody>
      </p:sp>
      <p:pic>
        <p:nvPicPr>
          <p:cNvPr id="4" name="Picture 3"/>
          <p:cNvPicPr>
            <a:picLocks noChangeAspect="1"/>
          </p:cNvPicPr>
          <p:nvPr/>
        </p:nvPicPr>
        <p:blipFill>
          <a:blip r:embed="rId2"/>
          <a:stretch>
            <a:fillRect/>
          </a:stretch>
        </p:blipFill>
        <p:spPr>
          <a:xfrm>
            <a:off x="3180385" y="1406610"/>
            <a:ext cx="5892530" cy="4365235"/>
          </a:xfrm>
          <a:prstGeom prst="rect">
            <a:avLst/>
          </a:prstGeom>
        </p:spPr>
      </p:pic>
      <p:sp>
        <p:nvSpPr>
          <p:cNvPr id="5" name="Rectangle 4"/>
          <p:cNvSpPr/>
          <p:nvPr/>
        </p:nvSpPr>
        <p:spPr>
          <a:xfrm>
            <a:off x="3188623" y="5771845"/>
            <a:ext cx="5682049" cy="369332"/>
          </a:xfrm>
          <a:prstGeom prst="rect">
            <a:avLst/>
          </a:prstGeom>
        </p:spPr>
        <p:txBody>
          <a:bodyPr wrap="square">
            <a:spAutoFit/>
          </a:bodyPr>
          <a:lstStyle/>
          <a:p>
            <a:pPr algn="ct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5-1 </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Sun as the source of all energy on earth</a:t>
            </a:r>
            <a:endParaRPr lang="en-US" b="1"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pPr/>
              <a:t>3</a:t>
            </a:fld>
            <a:endParaRPr lang="en-US" dirty="0"/>
          </a:p>
        </p:txBody>
      </p:sp>
    </p:spTree>
    <p:extLst>
      <p:ext uri="{BB962C8B-B14F-4D97-AF65-F5344CB8AC3E}">
        <p14:creationId xmlns:p14="http://schemas.microsoft.com/office/powerpoint/2010/main" val="34053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78431" y="1523289"/>
            <a:ext cx="4313169" cy="3239465"/>
          </a:xfrm>
          <a:prstGeom prst="rect">
            <a:avLst/>
          </a:prstGeom>
        </p:spPr>
      </p:pic>
      <p:sp>
        <p:nvSpPr>
          <p:cNvPr id="2" name="Title 1"/>
          <p:cNvSpPr>
            <a:spLocks noGrp="1"/>
          </p:cNvSpPr>
          <p:nvPr>
            <p:ph type="title"/>
          </p:nvPr>
        </p:nvSpPr>
        <p:spPr/>
        <p:txBody>
          <a:bodyPr/>
          <a:lstStyle/>
          <a:p>
            <a:r>
              <a:rPr lang="en-US" dirty="0"/>
              <a:t>WORK &amp; POWER </a:t>
            </a:r>
            <a:r>
              <a:rPr lang="en-US" dirty="0" smtClean="0"/>
              <a:t>1.</a:t>
            </a:r>
            <a:endParaRPr lang="en-US" dirty="0"/>
          </a:p>
        </p:txBody>
      </p:sp>
      <p:sp>
        <p:nvSpPr>
          <p:cNvPr id="3" name="Content Placeholder 2"/>
          <p:cNvSpPr>
            <a:spLocks noGrp="1"/>
          </p:cNvSpPr>
          <p:nvPr>
            <p:ph idx="1"/>
          </p:nvPr>
        </p:nvSpPr>
        <p:spPr>
          <a:xfrm>
            <a:off x="228600" y="1447800"/>
            <a:ext cx="4343400" cy="4525963"/>
          </a:xfrm>
        </p:spPr>
        <p:txBody>
          <a:bodyPr/>
          <a:lstStyle/>
          <a:p>
            <a:r>
              <a:rPr lang="en-US" b="1" dirty="0" smtClean="0"/>
              <a:t>Work</a:t>
            </a:r>
          </a:p>
          <a:p>
            <a:pPr lvl="1"/>
            <a:r>
              <a:rPr lang="en-US" dirty="0" smtClean="0"/>
              <a:t>Product </a:t>
            </a:r>
            <a:r>
              <a:rPr lang="en-US" dirty="0"/>
              <a:t>of </a:t>
            </a:r>
            <a:r>
              <a:rPr lang="en-US" dirty="0" smtClean="0"/>
              <a:t>force &amp; distance</a:t>
            </a:r>
          </a:p>
          <a:p>
            <a:pPr lvl="2"/>
            <a:r>
              <a:rPr lang="en-US" sz="2200" dirty="0" smtClean="0"/>
              <a:t>Through </a:t>
            </a:r>
            <a:r>
              <a:rPr lang="en-US" sz="2200" dirty="0"/>
              <a:t>which </a:t>
            </a:r>
            <a:r>
              <a:rPr lang="en-US" sz="2200" dirty="0" smtClean="0"/>
              <a:t>force acts</a:t>
            </a:r>
          </a:p>
          <a:p>
            <a:pPr lvl="1"/>
            <a:r>
              <a:rPr lang="en-US" dirty="0" smtClean="0"/>
              <a:t>Work </a:t>
            </a:r>
            <a:r>
              <a:rPr lang="en-US" dirty="0"/>
              <a:t>is force </a:t>
            </a:r>
            <a:r>
              <a:rPr lang="en-US" dirty="0" smtClean="0"/>
              <a:t>(Pounds-Newton</a:t>
            </a:r>
            <a:r>
              <a:rPr lang="en-US" dirty="0"/>
              <a:t>) times </a:t>
            </a:r>
            <a:r>
              <a:rPr lang="en-US" dirty="0" smtClean="0"/>
              <a:t>distance</a:t>
            </a:r>
          </a:p>
          <a:p>
            <a:pPr lvl="2"/>
            <a:r>
              <a:rPr lang="en-US" sz="2200" dirty="0" smtClean="0"/>
              <a:t>Foot-pound </a:t>
            </a:r>
            <a:r>
              <a:rPr lang="en-US" sz="2200" dirty="0"/>
              <a:t>or </a:t>
            </a:r>
            <a:r>
              <a:rPr lang="en-US" sz="2200" dirty="0" smtClean="0"/>
              <a:t>Newton-meter</a:t>
            </a:r>
            <a:endParaRPr lang="en-US" sz="2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4795705"/>
            <a:ext cx="4114800" cy="1346071"/>
          </a:xfrm>
          <a:prstGeom prst="rect">
            <a:avLst/>
          </a:prstGeom>
        </p:spPr>
      </p:pic>
      <p:sp>
        <p:nvSpPr>
          <p:cNvPr id="6" name="Rectangle 5"/>
          <p:cNvSpPr/>
          <p:nvPr/>
        </p:nvSpPr>
        <p:spPr>
          <a:xfrm>
            <a:off x="6577335" y="1524000"/>
            <a:ext cx="1875578" cy="369332"/>
          </a:xfrm>
          <a:prstGeom prst="rect">
            <a:avLst/>
          </a:prstGeom>
        </p:spPr>
        <p:txBody>
          <a:bodyPr wrap="none">
            <a:spAutoFit/>
          </a:bodyPr>
          <a:lstStyle/>
          <a:p>
            <a:pPr algn="ct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5-8 </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Work </a:t>
            </a:r>
            <a:endParaRPr lang="en-US" b="1"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30</a:t>
            </a:fld>
            <a:endParaRPr lang="en-US" dirty="0"/>
          </a:p>
        </p:txBody>
      </p:sp>
    </p:spTree>
    <p:extLst>
      <p:ext uri="{BB962C8B-B14F-4D97-AF65-F5344CB8AC3E}">
        <p14:creationId xmlns:p14="http://schemas.microsoft.com/office/powerpoint/2010/main" val="3589444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&amp; POWER </a:t>
            </a:r>
            <a:r>
              <a:rPr lang="en-US" dirty="0" smtClean="0"/>
              <a:t>2.</a:t>
            </a:r>
            <a:endParaRPr lang="en-US" dirty="0"/>
          </a:p>
        </p:txBody>
      </p:sp>
      <p:sp>
        <p:nvSpPr>
          <p:cNvPr id="3" name="Content Placeholder 2"/>
          <p:cNvSpPr>
            <a:spLocks noGrp="1"/>
          </p:cNvSpPr>
          <p:nvPr>
            <p:ph idx="1"/>
          </p:nvPr>
        </p:nvSpPr>
        <p:spPr>
          <a:xfrm>
            <a:off x="76200" y="1378459"/>
            <a:ext cx="8229600" cy="983742"/>
          </a:xfrm>
        </p:spPr>
        <p:txBody>
          <a:bodyPr/>
          <a:lstStyle/>
          <a:p>
            <a:r>
              <a:rPr lang="en-US" b="1" dirty="0" smtClean="0"/>
              <a:t>Formula used </a:t>
            </a:r>
            <a:r>
              <a:rPr lang="en-US" b="1" dirty="0"/>
              <a:t>for </a:t>
            </a:r>
            <a:r>
              <a:rPr lang="en-US" b="1" dirty="0" smtClean="0"/>
              <a:t>Work</a:t>
            </a:r>
          </a:p>
          <a:p>
            <a:pPr lvl="1"/>
            <a:r>
              <a:rPr lang="en-US" dirty="0" smtClean="0"/>
              <a:t> </a:t>
            </a:r>
            <a:r>
              <a:rPr lang="en-US" b="1" i="1" dirty="0" smtClean="0"/>
              <a:t>Work = 2</a:t>
            </a:r>
            <a:r>
              <a:rPr lang="en-US" dirty="0"/>
              <a:t> </a:t>
            </a:r>
            <a:r>
              <a:rPr lang="el-GR" dirty="0" smtClean="0"/>
              <a:t>π</a:t>
            </a:r>
            <a:r>
              <a:rPr lang="en-US" b="1" i="1" dirty="0" smtClean="0"/>
              <a:t>FRN</a:t>
            </a:r>
            <a:endParaRPr lang="en-US" b="1" i="1"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nvGraphicFramePr>
        <p:xfrm>
          <a:off x="0" y="0"/>
          <a:ext cx="1238250" cy="247650"/>
        </p:xfrm>
        <a:graphic>
          <a:graphicData uri="http://schemas.openxmlformats.org/presentationml/2006/ole">
            <mc:AlternateContent xmlns:mc="http://schemas.openxmlformats.org/markup-compatibility/2006">
              <mc:Choice xmlns:v="urn:schemas-microsoft-com:vml" Requires="v">
                <p:oleObj spid="_x0000_s2119" name="Equation" r:id="rId3" imgW="1002865" imgH="203112" progId="Equation.3">
                  <p:embed/>
                </p:oleObj>
              </mc:Choice>
              <mc:Fallback>
                <p:oleObj name="Equation" r:id="rId3" imgW="1002865" imgH="203112"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8250"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nvGraphicFramePr>
        <p:xfrm>
          <a:off x="152400" y="152400"/>
          <a:ext cx="1238250" cy="247650"/>
        </p:xfrm>
        <a:graphic>
          <a:graphicData uri="http://schemas.openxmlformats.org/presentationml/2006/ole">
            <mc:AlternateContent xmlns:mc="http://schemas.openxmlformats.org/markup-compatibility/2006">
              <mc:Choice xmlns:v="urn:schemas-microsoft-com:vml" Requires="v">
                <p:oleObj spid="_x0000_s2120" name="Equation" r:id="rId5" imgW="1002865" imgH="203112" progId="Equation.3">
                  <p:embed/>
                </p:oleObj>
              </mc:Choice>
              <mc:Fallback>
                <p:oleObj name="Equation" r:id="rId5" imgW="1002865" imgH="203112"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238250"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p:cNvSpPr>
            <a:spLocks noChangeArrowheads="1"/>
          </p:cNvSpPr>
          <p:nvPr/>
        </p:nvSpPr>
        <p:spPr bwMode="auto">
          <a:xfrm>
            <a:off x="2362200" y="228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607334823"/>
              </p:ext>
            </p:extLst>
          </p:nvPr>
        </p:nvGraphicFramePr>
        <p:xfrm>
          <a:off x="914400" y="2517173"/>
          <a:ext cx="8089666" cy="2969227"/>
        </p:xfrm>
        <a:graphic>
          <a:graphicData uri="http://schemas.openxmlformats.org/presentationml/2006/ole">
            <mc:AlternateContent xmlns:mc="http://schemas.openxmlformats.org/markup-compatibility/2006">
              <mc:Choice xmlns:v="urn:schemas-microsoft-com:vml" Requires="v">
                <p:oleObj spid="_x0000_s2121" name="Document" r:id="rId6" imgW="5928041" imgH="1927800" progId="Word.Document.12">
                  <p:embed/>
                </p:oleObj>
              </mc:Choice>
              <mc:Fallback>
                <p:oleObj name="Document" r:id="rId6" imgW="5928041" imgH="1927800" progId="Word.Document.12">
                  <p:embed/>
                  <p:pic>
                    <p:nvPicPr>
                      <p:cNvPr id="0" name=""/>
                      <p:cNvPicPr/>
                      <p:nvPr/>
                    </p:nvPicPr>
                    <p:blipFill>
                      <a:blip r:embed="rId7"/>
                      <a:stretch>
                        <a:fillRect/>
                      </a:stretch>
                    </p:blipFill>
                    <p:spPr>
                      <a:xfrm>
                        <a:off x="914400" y="2517173"/>
                        <a:ext cx="8089666" cy="2969227"/>
                      </a:xfrm>
                      <a:prstGeom prst="rect">
                        <a:avLst/>
                      </a:prstGeom>
                    </p:spPr>
                  </p:pic>
                </p:oleObj>
              </mc:Fallback>
            </mc:AlternateContent>
          </a:graphicData>
        </a:graphic>
      </p:graphicFrame>
      <p:sp>
        <p:nvSpPr>
          <p:cNvPr id="14" name="Rectangle 13"/>
          <p:cNvSpPr/>
          <p:nvPr/>
        </p:nvSpPr>
        <p:spPr>
          <a:xfrm>
            <a:off x="1905000" y="5638800"/>
            <a:ext cx="3501921" cy="369332"/>
          </a:xfrm>
          <a:prstGeom prst="rect">
            <a:avLst/>
          </a:prstGeom>
        </p:spPr>
        <p:txBody>
          <a:bodyPr wrap="none">
            <a:spAutoFit/>
          </a:bodyPr>
          <a:lstStyle/>
          <a:p>
            <a:r>
              <a:rPr lang="en-US" b="1" dirty="0">
                <a:solidFill>
                  <a:srgbClr val="E09900"/>
                </a:solidFill>
                <a:latin typeface="Arial" panose="020B0604020202020204" pitchFamily="34" charset="0"/>
                <a:hlinkClick r:id="rId8"/>
              </a:rPr>
              <a:t>Work, Energy and Power: 3:17</a:t>
            </a:r>
            <a:endParaRPr lang="en-US" dirty="0"/>
          </a:p>
        </p:txBody>
      </p:sp>
      <p:pic>
        <p:nvPicPr>
          <p:cNvPr id="15" name="Picture 14"/>
          <p:cNvPicPr>
            <a:picLocks noChangeAspect="1"/>
          </p:cNvPicPr>
          <p:nvPr/>
        </p:nvPicPr>
        <p:blipFill>
          <a:blip r:embed="rId9"/>
          <a:stretch>
            <a:fillRect/>
          </a:stretch>
        </p:blipFill>
        <p:spPr>
          <a:xfrm>
            <a:off x="1196632" y="5638800"/>
            <a:ext cx="685714" cy="685714"/>
          </a:xfrm>
          <a:prstGeom prst="rect">
            <a:avLst/>
          </a:prstGeom>
        </p:spPr>
      </p:pic>
      <p:sp>
        <p:nvSpPr>
          <p:cNvPr id="6" name="Slide Number Placeholder 5"/>
          <p:cNvSpPr>
            <a:spLocks noGrp="1"/>
          </p:cNvSpPr>
          <p:nvPr>
            <p:ph type="sldNum" sz="quarter" idx="12"/>
          </p:nvPr>
        </p:nvSpPr>
        <p:spPr/>
        <p:txBody>
          <a:bodyPr/>
          <a:lstStyle/>
          <a:p>
            <a:fld id="{200B2350-5261-4F5C-9DF5-EF0D264FC8D2}" type="slidenum">
              <a:rPr lang="en-US" smtClean="0"/>
              <a:pPr/>
              <a:t>31</a:t>
            </a:fld>
            <a:endParaRPr lang="en-US" dirty="0"/>
          </a:p>
        </p:txBody>
      </p:sp>
    </p:spTree>
    <p:extLst>
      <p:ext uri="{BB962C8B-B14F-4D97-AF65-F5344CB8AC3E}">
        <p14:creationId xmlns:p14="http://schemas.microsoft.com/office/powerpoint/2010/main" val="3915265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400" y="1447800"/>
            <a:ext cx="8839200" cy="4525963"/>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Who Introduced the Term “Work” in Physics?</a:t>
            </a:r>
          </a:p>
          <a:p>
            <a:pPr lvl="1"/>
            <a:r>
              <a:rPr lang="en-US" dirty="0" smtClean="0"/>
              <a:t>Term </a:t>
            </a:r>
            <a:r>
              <a:rPr lang="en-US" dirty="0"/>
              <a:t>work was introduced in 1826 by the French mathematician </a:t>
            </a:r>
            <a:r>
              <a:rPr lang="en-US" i="1" dirty="0"/>
              <a:t>Gaspard-Gustave Coriolis </a:t>
            </a:r>
            <a:r>
              <a:rPr lang="en-US" dirty="0"/>
              <a:t>as "weight lifted through a height", which is based on the use of early steam engines to lift buckets of water out of flooded ore </a:t>
            </a:r>
            <a:r>
              <a:rPr lang="en-US" dirty="0" smtClean="0"/>
              <a:t>mines. </a:t>
            </a:r>
          </a:p>
        </p:txBody>
      </p:sp>
      <p:sp>
        <p:nvSpPr>
          <p:cNvPr id="5" name="Slide Number Placeholder 4"/>
          <p:cNvSpPr>
            <a:spLocks noGrp="1"/>
          </p:cNvSpPr>
          <p:nvPr>
            <p:ph type="sldNum" sz="quarter" idx="12"/>
          </p:nvPr>
        </p:nvSpPr>
        <p:spPr/>
        <p:txBody>
          <a:bodyPr/>
          <a:lstStyle/>
          <a:p>
            <a:fld id="{200B2350-5261-4F5C-9DF5-EF0D264FC8D2}" type="slidenum">
              <a:rPr lang="en-US" smtClean="0"/>
              <a:pPr/>
              <a:t>32</a:t>
            </a:fld>
            <a:endParaRPr lang="en-US" dirty="0"/>
          </a:p>
        </p:txBody>
      </p:sp>
    </p:spTree>
    <p:extLst>
      <p:ext uri="{BB962C8B-B14F-4D97-AF65-F5344CB8AC3E}">
        <p14:creationId xmlns:p14="http://schemas.microsoft.com/office/powerpoint/2010/main" val="267736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&amp; POWER </a:t>
            </a:r>
            <a:r>
              <a:rPr lang="en-US" dirty="0" smtClean="0"/>
              <a:t>3.</a:t>
            </a:r>
            <a:endParaRPr lang="en-US" dirty="0"/>
          </a:p>
        </p:txBody>
      </p:sp>
      <p:sp>
        <p:nvSpPr>
          <p:cNvPr id="3" name="Content Placeholder 2"/>
          <p:cNvSpPr>
            <a:spLocks noGrp="1"/>
          </p:cNvSpPr>
          <p:nvPr>
            <p:ph idx="1"/>
          </p:nvPr>
        </p:nvSpPr>
        <p:spPr>
          <a:xfrm>
            <a:off x="457200" y="1447801"/>
            <a:ext cx="8229600" cy="3505200"/>
          </a:xfrm>
        </p:spPr>
        <p:txBody>
          <a:bodyPr/>
          <a:lstStyle/>
          <a:p>
            <a:r>
              <a:rPr lang="en-US" b="1" dirty="0" smtClean="0"/>
              <a:t>Torque</a:t>
            </a:r>
          </a:p>
          <a:p>
            <a:pPr lvl="1"/>
            <a:r>
              <a:rPr lang="en-US" dirty="0" smtClean="0"/>
              <a:t>Form of Work</a:t>
            </a:r>
          </a:p>
          <a:p>
            <a:pPr lvl="1"/>
            <a:r>
              <a:rPr lang="en-US" dirty="0" smtClean="0"/>
              <a:t>Force </a:t>
            </a:r>
            <a:r>
              <a:rPr lang="en-US" dirty="0"/>
              <a:t>that tries to turn or twist something </a:t>
            </a:r>
            <a:r>
              <a:rPr lang="en-US" dirty="0" smtClean="0"/>
              <a:t>around</a:t>
            </a:r>
          </a:p>
          <a:p>
            <a:pPr lvl="1"/>
            <a:r>
              <a:rPr lang="en-US" dirty="0" smtClean="0"/>
              <a:t>Product </a:t>
            </a:r>
            <a:r>
              <a:rPr lang="en-US" dirty="0"/>
              <a:t>of a force and </a:t>
            </a:r>
            <a:r>
              <a:rPr lang="en-US" dirty="0" smtClean="0"/>
              <a:t>perpendicular </a:t>
            </a:r>
            <a:r>
              <a:rPr lang="en-US" dirty="0"/>
              <a:t>distance </a:t>
            </a:r>
            <a:endParaRPr lang="en-US" dirty="0" smtClean="0"/>
          </a:p>
          <a:p>
            <a:pPr lvl="2"/>
            <a:r>
              <a:rPr lang="en-US" dirty="0"/>
              <a:t>B</a:t>
            </a:r>
            <a:r>
              <a:rPr lang="en-US" dirty="0" smtClean="0"/>
              <a:t>etween line </a:t>
            </a:r>
            <a:r>
              <a:rPr lang="en-US" dirty="0"/>
              <a:t>of action of </a:t>
            </a:r>
            <a:r>
              <a:rPr lang="en-US" dirty="0" smtClean="0"/>
              <a:t>force </a:t>
            </a:r>
            <a:r>
              <a:rPr lang="en-US" dirty="0"/>
              <a:t>and </a:t>
            </a:r>
            <a:endParaRPr lang="en-US" dirty="0" smtClean="0"/>
          </a:p>
          <a:p>
            <a:pPr lvl="2"/>
            <a:r>
              <a:rPr lang="en-US" dirty="0" smtClean="0"/>
              <a:t>Axis </a:t>
            </a:r>
            <a:r>
              <a:rPr lang="en-US" dirty="0"/>
              <a:t>of </a:t>
            </a:r>
            <a:r>
              <a:rPr lang="en-US" dirty="0" smtClean="0"/>
              <a:t>rotation</a:t>
            </a:r>
          </a:p>
          <a:p>
            <a:pPr lvl="3"/>
            <a:r>
              <a:rPr lang="en-US" sz="2200" b="1" dirty="0" smtClean="0">
                <a:solidFill>
                  <a:srgbClr val="0000FF"/>
                </a:solidFill>
              </a:rPr>
              <a:t>Torque = </a:t>
            </a:r>
            <a:r>
              <a:rPr lang="en-US" sz="2200" b="1" dirty="0">
                <a:solidFill>
                  <a:srgbClr val="0000FF"/>
                </a:solidFill>
              </a:rPr>
              <a:t>F</a:t>
            </a:r>
            <a:r>
              <a:rPr lang="en-US" sz="2200" b="1" dirty="0" smtClean="0">
                <a:solidFill>
                  <a:srgbClr val="0000FF"/>
                </a:solidFill>
              </a:rPr>
              <a:t>orce x Length</a:t>
            </a:r>
          </a:p>
          <a:p>
            <a:pPr lvl="1"/>
            <a:endParaRPr lang="en-US" dirty="0"/>
          </a:p>
        </p:txBody>
      </p:sp>
      <p:sp>
        <p:nvSpPr>
          <p:cNvPr id="5" name="Rectangle 4"/>
          <p:cNvSpPr/>
          <p:nvPr/>
        </p:nvSpPr>
        <p:spPr>
          <a:xfrm>
            <a:off x="1371600" y="5348418"/>
            <a:ext cx="4091698" cy="369332"/>
          </a:xfrm>
          <a:prstGeom prst="rect">
            <a:avLst/>
          </a:prstGeom>
        </p:spPr>
        <p:txBody>
          <a:bodyPr wrap="none">
            <a:spAutoFit/>
          </a:bodyPr>
          <a:lstStyle/>
          <a:p>
            <a:r>
              <a:rPr lang="en-US" b="1" dirty="0">
                <a:solidFill>
                  <a:srgbClr val="0C71C3"/>
                </a:solidFill>
                <a:latin typeface="Open Sans"/>
                <a:hlinkClick r:id="rId2"/>
              </a:rPr>
              <a:t>Math Formula, lb ft to lb in – Torque</a:t>
            </a:r>
            <a:endParaRPr lang="en-US" dirty="0"/>
          </a:p>
        </p:txBody>
      </p:sp>
      <p:pic>
        <p:nvPicPr>
          <p:cNvPr id="6" name="Picture 5"/>
          <p:cNvPicPr>
            <a:picLocks noChangeAspect="1"/>
          </p:cNvPicPr>
          <p:nvPr/>
        </p:nvPicPr>
        <p:blipFill>
          <a:blip r:embed="rId3"/>
          <a:stretch>
            <a:fillRect/>
          </a:stretch>
        </p:blipFill>
        <p:spPr>
          <a:xfrm>
            <a:off x="762000" y="5348418"/>
            <a:ext cx="682811" cy="682811"/>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33</a:t>
            </a:fld>
            <a:endParaRPr lang="en-US" dirty="0"/>
          </a:p>
        </p:txBody>
      </p:sp>
    </p:spTree>
    <p:extLst>
      <p:ext uri="{BB962C8B-B14F-4D97-AF65-F5344CB8AC3E}">
        <p14:creationId xmlns:p14="http://schemas.microsoft.com/office/powerpoint/2010/main" val="619604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9067800" cy="1097280"/>
          </a:xfrm>
        </p:spPr>
        <p:txBody>
          <a:bodyPr/>
          <a:lstStyle/>
          <a:p>
            <a:r>
              <a:rPr lang="en-US" sz="2000" dirty="0"/>
              <a:t>FIGURE 5-9 Torque is a twisting force equal to the distance from the pivot point </a:t>
            </a:r>
            <a:r>
              <a:rPr lang="en-US" sz="2000" dirty="0" smtClean="0"/>
              <a:t>times force </a:t>
            </a:r>
            <a:r>
              <a:rPr lang="en-US" sz="2000" dirty="0"/>
              <a:t>applied expressed in units called pound-feet (lb-ft) or Newton-meters (Nm). Using a wrench to twist a nut is an example of torque as shown in Figure 9.   Turning a nut is easier if using a wrench with a longer handle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447800"/>
            <a:ext cx="4786116" cy="4800600"/>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34</a:t>
            </a:fld>
            <a:endParaRPr lang="en-US" dirty="0"/>
          </a:p>
        </p:txBody>
      </p:sp>
    </p:spTree>
    <p:extLst>
      <p:ext uri="{BB962C8B-B14F-4D97-AF65-F5344CB8AC3E}">
        <p14:creationId xmlns:p14="http://schemas.microsoft.com/office/powerpoint/2010/main" val="37254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&amp; POWER </a:t>
            </a:r>
            <a:r>
              <a:rPr lang="en-US" dirty="0" smtClean="0"/>
              <a:t>4.</a:t>
            </a:r>
            <a:endParaRPr lang="en-US" dirty="0"/>
          </a:p>
        </p:txBody>
      </p:sp>
      <p:sp>
        <p:nvSpPr>
          <p:cNvPr id="3" name="Content Placeholder 2"/>
          <p:cNvSpPr>
            <a:spLocks noGrp="1"/>
          </p:cNvSpPr>
          <p:nvPr>
            <p:ph idx="1"/>
          </p:nvPr>
        </p:nvSpPr>
        <p:spPr/>
        <p:txBody>
          <a:bodyPr/>
          <a:lstStyle/>
          <a:p>
            <a:r>
              <a:rPr lang="en-US" b="1" dirty="0" smtClean="0"/>
              <a:t>Torque Expressed Mathematically</a:t>
            </a:r>
          </a:p>
          <a:p>
            <a:pPr lvl="1"/>
            <a:r>
              <a:rPr lang="en-US" b="1" i="1" dirty="0" smtClean="0">
                <a:solidFill>
                  <a:srgbClr val="0000FF"/>
                </a:solidFill>
              </a:rPr>
              <a:t>T = FR </a:t>
            </a:r>
            <a:r>
              <a:rPr lang="en-US" dirty="0" smtClean="0"/>
              <a:t>		</a:t>
            </a:r>
            <a:endParaRPr lang="en-US" dirty="0"/>
          </a:p>
          <a:p>
            <a:pPr lvl="2"/>
            <a:r>
              <a:rPr lang="en-US" b="1" dirty="0">
                <a:solidFill>
                  <a:srgbClr val="0000FF"/>
                </a:solidFill>
              </a:rPr>
              <a:t>T</a:t>
            </a:r>
            <a:r>
              <a:rPr lang="en-US" dirty="0">
                <a:solidFill>
                  <a:srgbClr val="0000FF"/>
                </a:solidFill>
              </a:rPr>
              <a:t> </a:t>
            </a:r>
            <a:r>
              <a:rPr lang="en-US" dirty="0"/>
              <a:t>= torque, in foot-pounds or Newton-meters</a:t>
            </a:r>
          </a:p>
          <a:p>
            <a:pPr lvl="2"/>
            <a:r>
              <a:rPr lang="en-US" b="1" dirty="0">
                <a:solidFill>
                  <a:srgbClr val="0000FF"/>
                </a:solidFill>
              </a:rPr>
              <a:t>F</a:t>
            </a:r>
            <a:r>
              <a:rPr lang="en-US" dirty="0"/>
              <a:t>= force, in pounds or Newtons</a:t>
            </a:r>
          </a:p>
          <a:p>
            <a:pPr lvl="2"/>
            <a:r>
              <a:rPr lang="en-US" b="1" dirty="0">
                <a:solidFill>
                  <a:srgbClr val="0000FF"/>
                </a:solidFill>
              </a:rPr>
              <a:t>R</a:t>
            </a:r>
            <a:r>
              <a:rPr lang="en-US" dirty="0"/>
              <a:t>= radius, or torque-arm distance, in feet or meters</a:t>
            </a:r>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35</a:t>
            </a:fld>
            <a:endParaRPr lang="en-US" dirty="0"/>
          </a:p>
        </p:txBody>
      </p:sp>
    </p:spTree>
    <p:extLst>
      <p:ext uri="{BB962C8B-B14F-4D97-AF65-F5344CB8AC3E}">
        <p14:creationId xmlns:p14="http://schemas.microsoft.com/office/powerpoint/2010/main" val="566200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&amp; POWER </a:t>
            </a:r>
            <a:r>
              <a:rPr lang="en-US" dirty="0" smtClean="0"/>
              <a:t>5.</a:t>
            </a:r>
            <a:endParaRPr lang="en-US" dirty="0"/>
          </a:p>
        </p:txBody>
      </p:sp>
      <p:sp>
        <p:nvSpPr>
          <p:cNvPr id="3" name="Content Placeholder 2"/>
          <p:cNvSpPr>
            <a:spLocks noGrp="1"/>
          </p:cNvSpPr>
          <p:nvPr>
            <p:ph idx="1"/>
          </p:nvPr>
        </p:nvSpPr>
        <p:spPr>
          <a:xfrm>
            <a:off x="457200" y="1447800"/>
            <a:ext cx="8229600" cy="3971459"/>
          </a:xfrm>
        </p:spPr>
        <p:txBody>
          <a:bodyPr/>
          <a:lstStyle/>
          <a:p>
            <a:r>
              <a:rPr lang="en-US" b="1" dirty="0"/>
              <a:t>Power </a:t>
            </a:r>
            <a:endParaRPr lang="en-US" b="1" dirty="0" smtClean="0"/>
          </a:p>
          <a:p>
            <a:pPr lvl="1"/>
            <a:r>
              <a:rPr lang="en-US" dirty="0" smtClean="0"/>
              <a:t>Rate </a:t>
            </a:r>
            <a:r>
              <a:rPr lang="en-US" dirty="0"/>
              <a:t>of doing </a:t>
            </a:r>
            <a:r>
              <a:rPr lang="en-US" dirty="0" smtClean="0"/>
              <a:t>work</a:t>
            </a:r>
          </a:p>
          <a:p>
            <a:pPr lvl="1"/>
            <a:r>
              <a:rPr lang="en-US" dirty="0" smtClean="0"/>
              <a:t>Rate </a:t>
            </a:r>
            <a:r>
              <a:rPr lang="en-US" dirty="0"/>
              <a:t>at which work is being </a:t>
            </a:r>
            <a:r>
              <a:rPr lang="en-US" dirty="0" smtClean="0"/>
              <a:t>done</a:t>
            </a:r>
          </a:p>
          <a:p>
            <a:pPr lvl="2"/>
            <a:r>
              <a:rPr lang="en-US" dirty="0" smtClean="0"/>
              <a:t>SI </a:t>
            </a:r>
            <a:r>
              <a:rPr lang="en-US" dirty="0"/>
              <a:t>system, </a:t>
            </a:r>
            <a:r>
              <a:rPr lang="en-US" dirty="0" smtClean="0"/>
              <a:t>unit </a:t>
            </a:r>
            <a:r>
              <a:rPr lang="en-US" dirty="0"/>
              <a:t>of power is </a:t>
            </a:r>
            <a:r>
              <a:rPr lang="en-US" b="1" dirty="0" smtClean="0">
                <a:solidFill>
                  <a:srgbClr val="0000FF"/>
                </a:solidFill>
              </a:rPr>
              <a:t>joule </a:t>
            </a:r>
            <a:r>
              <a:rPr lang="en-US" b="1" dirty="0">
                <a:solidFill>
                  <a:srgbClr val="0000FF"/>
                </a:solidFill>
              </a:rPr>
              <a:t>per second </a:t>
            </a:r>
            <a:endParaRPr lang="en-US" b="1" dirty="0" smtClean="0">
              <a:solidFill>
                <a:srgbClr val="0000FF"/>
              </a:solidFill>
            </a:endParaRPr>
          </a:p>
          <a:p>
            <a:pPr lvl="2"/>
            <a:r>
              <a:rPr lang="en-US" b="1" dirty="0">
                <a:solidFill>
                  <a:srgbClr val="0000FF"/>
                </a:solidFill>
              </a:rPr>
              <a:t>W</a:t>
            </a:r>
            <a:r>
              <a:rPr lang="en-US" b="1" dirty="0" smtClean="0">
                <a:solidFill>
                  <a:srgbClr val="0000FF"/>
                </a:solidFill>
              </a:rPr>
              <a:t>att</a:t>
            </a:r>
            <a:r>
              <a:rPr lang="en-US" dirty="0" smtClean="0">
                <a:solidFill>
                  <a:srgbClr val="0000FF"/>
                </a:solidFill>
              </a:rPr>
              <a:t> </a:t>
            </a:r>
            <a:r>
              <a:rPr lang="en-US" dirty="0" smtClean="0"/>
              <a:t>unit of power used in electricity</a:t>
            </a:r>
          </a:p>
          <a:p>
            <a:pPr lvl="2"/>
            <a:r>
              <a:rPr lang="en-US" dirty="0"/>
              <a:t>H</a:t>
            </a:r>
            <a:r>
              <a:rPr lang="en-US" dirty="0" smtClean="0"/>
              <a:t>orsepower </a:t>
            </a:r>
            <a:r>
              <a:rPr lang="en-US" dirty="0"/>
              <a:t>(comparing to the power of a horse</a:t>
            </a:r>
            <a:r>
              <a:rPr lang="en-US" dirty="0" smtClean="0"/>
              <a:t>)</a:t>
            </a:r>
          </a:p>
          <a:p>
            <a:pPr lvl="2"/>
            <a:r>
              <a:rPr lang="en-US" dirty="0"/>
              <a:t>M</a:t>
            </a:r>
            <a:r>
              <a:rPr lang="en-US" dirty="0" smtClean="0"/>
              <a:t>etric </a:t>
            </a:r>
            <a:r>
              <a:rPr lang="en-US" dirty="0"/>
              <a:t>unit for automotive horsepower is </a:t>
            </a:r>
            <a:r>
              <a:rPr lang="en-US" b="1" dirty="0" smtClean="0">
                <a:solidFill>
                  <a:srgbClr val="0000FF"/>
                </a:solidFill>
              </a:rPr>
              <a:t>kilowatt</a:t>
            </a:r>
          </a:p>
          <a:p>
            <a:pPr lvl="2"/>
            <a:r>
              <a:rPr lang="en-US" dirty="0" smtClean="0"/>
              <a:t>1 </a:t>
            </a:r>
            <a:r>
              <a:rPr lang="en-US" dirty="0"/>
              <a:t>kilowatt is equal to 1,000 </a:t>
            </a:r>
            <a:r>
              <a:rPr lang="en-US" dirty="0" smtClean="0"/>
              <a:t>watts</a:t>
            </a:r>
            <a:endParaRPr lang="en-US" dirty="0"/>
          </a:p>
        </p:txBody>
      </p:sp>
      <p:pic>
        <p:nvPicPr>
          <p:cNvPr id="4" name="Picture 3"/>
          <p:cNvPicPr>
            <a:picLocks noChangeAspect="1"/>
          </p:cNvPicPr>
          <p:nvPr/>
        </p:nvPicPr>
        <p:blipFill>
          <a:blip r:embed="rId2"/>
          <a:stretch>
            <a:fillRect/>
          </a:stretch>
        </p:blipFill>
        <p:spPr>
          <a:xfrm>
            <a:off x="685800" y="5419259"/>
            <a:ext cx="981541" cy="981541"/>
          </a:xfrm>
          <a:prstGeom prst="rect">
            <a:avLst/>
          </a:prstGeom>
        </p:spPr>
      </p:pic>
      <p:sp>
        <p:nvSpPr>
          <p:cNvPr id="5" name="Rectangle 4"/>
          <p:cNvSpPr/>
          <p:nvPr/>
        </p:nvSpPr>
        <p:spPr>
          <a:xfrm>
            <a:off x="1600200" y="5419259"/>
            <a:ext cx="6400800" cy="369332"/>
          </a:xfrm>
          <a:prstGeom prst="rect">
            <a:avLst/>
          </a:prstGeom>
        </p:spPr>
        <p:txBody>
          <a:bodyPr wrap="square">
            <a:spAutoFit/>
          </a:bodyPr>
          <a:lstStyle/>
          <a:p>
            <a:pPr fontAlgn="base"/>
            <a:r>
              <a:rPr lang="en-US" b="1" dirty="0" smtClean="0">
                <a:solidFill>
                  <a:srgbClr val="E09900"/>
                </a:solidFill>
                <a:latin typeface="Arial" panose="020B0604020202020204" pitchFamily="34" charset="0"/>
                <a:hlinkClick r:id="rId3"/>
              </a:rPr>
              <a:t>Work</a:t>
            </a:r>
            <a:r>
              <a:rPr lang="en-US" b="1" dirty="0">
                <a:solidFill>
                  <a:srgbClr val="E09900"/>
                </a:solidFill>
                <a:latin typeface="Arial" panose="020B0604020202020204" pitchFamily="34" charset="0"/>
                <a:hlinkClick r:id="rId3"/>
              </a:rPr>
              <a:t>, Energy and Power: 3:17</a:t>
            </a:r>
            <a:endParaRPr lang="en-US" b="0" i="0" dirty="0">
              <a:solidFill>
                <a:srgbClr val="4F4F4F"/>
              </a:solidFill>
              <a:effectLst/>
              <a:latin typeface="Arial" panose="020B0604020202020204" pitchFamily="34" charset="0"/>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pPr/>
              <a:t>36</a:t>
            </a:fld>
            <a:endParaRPr lang="en-US" dirty="0"/>
          </a:p>
        </p:txBody>
      </p:sp>
    </p:spTree>
    <p:extLst>
      <p:ext uri="{BB962C8B-B14F-4D97-AF65-F5344CB8AC3E}">
        <p14:creationId xmlns:p14="http://schemas.microsoft.com/office/powerpoint/2010/main" val="3232302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&amp; POWER </a:t>
            </a:r>
            <a:r>
              <a:rPr lang="en-US" dirty="0" smtClean="0"/>
              <a:t>6.</a:t>
            </a:r>
            <a:endParaRPr lang="en-US" dirty="0"/>
          </a:p>
        </p:txBody>
      </p:sp>
      <p:sp>
        <p:nvSpPr>
          <p:cNvPr id="3" name="Content Placeholder 2"/>
          <p:cNvSpPr>
            <a:spLocks noGrp="1"/>
          </p:cNvSpPr>
          <p:nvPr>
            <p:ph idx="1"/>
          </p:nvPr>
        </p:nvSpPr>
        <p:spPr/>
        <p:txBody>
          <a:bodyPr/>
          <a:lstStyle/>
          <a:p>
            <a:r>
              <a:rPr lang="en-US" b="1" dirty="0" smtClean="0"/>
              <a:t>One Horsepower = 33,000 ft-lbs of Work </a:t>
            </a:r>
          </a:p>
          <a:p>
            <a:pPr lvl="1"/>
            <a:r>
              <a:rPr lang="en-US" dirty="0" smtClean="0"/>
              <a:t>Done </a:t>
            </a:r>
            <a:r>
              <a:rPr lang="en-US" dirty="0"/>
              <a:t>in one </a:t>
            </a:r>
            <a:r>
              <a:rPr lang="en-US" dirty="0" smtClean="0"/>
              <a:t>minute</a:t>
            </a:r>
          </a:p>
          <a:p>
            <a:pPr lvl="1"/>
            <a:r>
              <a:rPr lang="en-US" dirty="0" smtClean="0"/>
              <a:t>If weight </a:t>
            </a:r>
            <a:r>
              <a:rPr lang="en-US" dirty="0"/>
              <a:t>of 550 pounds </a:t>
            </a:r>
            <a:r>
              <a:rPr lang="en-US" dirty="0" smtClean="0"/>
              <a:t>lifted 60 feet</a:t>
            </a:r>
          </a:p>
          <a:p>
            <a:pPr lvl="1"/>
            <a:r>
              <a:rPr lang="en-US" dirty="0" smtClean="0"/>
              <a:t>Work </a:t>
            </a:r>
            <a:r>
              <a:rPr lang="en-US" dirty="0"/>
              <a:t>done is 550 x 60 = 33,000 </a:t>
            </a:r>
            <a:r>
              <a:rPr lang="en-US" dirty="0" smtClean="0"/>
              <a:t>lbft</a:t>
            </a:r>
          </a:p>
          <a:p>
            <a:pPr lvl="1"/>
            <a:r>
              <a:rPr lang="en-US" dirty="0" smtClean="0"/>
              <a:t>Done </a:t>
            </a:r>
            <a:r>
              <a:rPr lang="en-US" dirty="0"/>
              <a:t>in one </a:t>
            </a:r>
            <a:r>
              <a:rPr lang="en-US" dirty="0" smtClean="0"/>
              <a:t>minute, 1 horsepower </a:t>
            </a:r>
            <a:r>
              <a:rPr lang="en-US" dirty="0"/>
              <a:t>is </a:t>
            </a:r>
            <a:r>
              <a:rPr lang="en-US" dirty="0" smtClean="0"/>
              <a:t>consumed</a:t>
            </a:r>
          </a:p>
          <a:p>
            <a:pPr lvl="1"/>
            <a:r>
              <a:rPr lang="en-US" dirty="0" smtClean="0"/>
              <a:t>Metric system, in </a:t>
            </a:r>
            <a:r>
              <a:rPr lang="en-US" dirty="0"/>
              <a:t>Kilowatts </a:t>
            </a:r>
            <a:endParaRPr lang="en-US" dirty="0" smtClean="0"/>
          </a:p>
          <a:p>
            <a:pPr lvl="2"/>
            <a:r>
              <a:rPr lang="en-US" dirty="0" smtClean="0"/>
              <a:t>0.746 </a:t>
            </a:r>
            <a:r>
              <a:rPr lang="en-US" dirty="0"/>
              <a:t>Kilowatts = 1 </a:t>
            </a:r>
            <a:r>
              <a:rPr lang="en-US" dirty="0" smtClean="0"/>
              <a:t>horsepower</a:t>
            </a:r>
          </a:p>
          <a:p>
            <a:pPr lvl="2"/>
            <a:r>
              <a:rPr lang="en-US" dirty="0" smtClean="0"/>
              <a:t>1.341 </a:t>
            </a:r>
            <a:r>
              <a:rPr lang="en-US" dirty="0"/>
              <a:t>horsepower = 1 </a:t>
            </a:r>
            <a:r>
              <a:rPr lang="en-US" dirty="0" smtClean="0"/>
              <a:t>kilowatt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37</a:t>
            </a:fld>
            <a:endParaRPr lang="en-US" dirty="0"/>
          </a:p>
        </p:txBody>
      </p:sp>
    </p:spTree>
    <p:extLst>
      <p:ext uri="{BB962C8B-B14F-4D97-AF65-F5344CB8AC3E}">
        <p14:creationId xmlns:p14="http://schemas.microsoft.com/office/powerpoint/2010/main" val="693205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400" y="1447800"/>
            <a:ext cx="8839200" cy="4525963"/>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Where Did The Term Horsepower Come From?</a:t>
            </a:r>
          </a:p>
          <a:p>
            <a:pPr lvl="1"/>
            <a:r>
              <a:rPr lang="en-US" dirty="0" smtClean="0"/>
              <a:t>Horsepower </a:t>
            </a:r>
            <a:r>
              <a:rPr lang="en-US" dirty="0"/>
              <a:t>came from </a:t>
            </a:r>
            <a:r>
              <a:rPr lang="en-US" dirty="0" smtClean="0"/>
              <a:t>act </a:t>
            </a:r>
            <a:r>
              <a:rPr lang="en-US" dirty="0"/>
              <a:t>of a horse pulling or lifting a weight of 200 pounds for a distance of 165 </a:t>
            </a:r>
            <a:r>
              <a:rPr lang="en-US" dirty="0" smtClean="0"/>
              <a:t>feet: Figure 5-10.  </a:t>
            </a:r>
            <a:r>
              <a:rPr lang="en-US" dirty="0"/>
              <a:t>200 </a:t>
            </a:r>
            <a:r>
              <a:rPr lang="en-US" dirty="0" smtClean="0"/>
              <a:t>X 165 </a:t>
            </a:r>
            <a:r>
              <a:rPr lang="en-US" dirty="0"/>
              <a:t>= 33,000 pounds </a:t>
            </a:r>
            <a:r>
              <a:rPr lang="en-US" dirty="0" smtClean="0"/>
              <a:t>in </a:t>
            </a:r>
            <a:r>
              <a:rPr lang="en-US" dirty="0"/>
              <a:t>one minute.  Brake or shaft horsepower is </a:t>
            </a:r>
            <a:r>
              <a:rPr lang="en-US" dirty="0" smtClean="0"/>
              <a:t>power </a:t>
            </a:r>
            <a:r>
              <a:rPr lang="en-US" dirty="0"/>
              <a:t>delivered at </a:t>
            </a:r>
            <a:r>
              <a:rPr lang="en-US" dirty="0" smtClean="0"/>
              <a:t>shaft </a:t>
            </a:r>
            <a:r>
              <a:rPr lang="en-US" dirty="0"/>
              <a:t>of </a:t>
            </a:r>
            <a:r>
              <a:rPr lang="en-US" dirty="0" smtClean="0"/>
              <a:t>engine</a:t>
            </a:r>
            <a:r>
              <a:rPr lang="en-US" dirty="0"/>
              <a:t>. The term brake horsepower comes from </a:t>
            </a:r>
            <a:r>
              <a:rPr lang="en-US" dirty="0" smtClean="0"/>
              <a:t>method </a:t>
            </a:r>
            <a:r>
              <a:rPr lang="en-US" dirty="0"/>
              <a:t>of testing early engines. This consisted of putting a mechanical brake on </a:t>
            </a:r>
            <a:r>
              <a:rPr lang="en-US" dirty="0" smtClean="0"/>
              <a:t>engine </a:t>
            </a:r>
            <a:r>
              <a:rPr lang="en-US" dirty="0"/>
              <a:t>and measuring </a:t>
            </a:r>
            <a:r>
              <a:rPr lang="en-US" dirty="0" smtClean="0"/>
              <a:t>force </a:t>
            </a:r>
            <a:r>
              <a:rPr lang="en-US" dirty="0"/>
              <a:t>required to hold the brake from turning. The energy produced was dissipated as heat. Water or air was used to cool the friction surfaces of the brake. Brakes of this type, called Prony brakes, were an early type of </a:t>
            </a:r>
            <a:r>
              <a:rPr lang="en-US" dirty="0" smtClean="0"/>
              <a:t>an absorption </a:t>
            </a:r>
            <a:r>
              <a:rPr lang="en-US" dirty="0"/>
              <a:t>dynamometer</a:t>
            </a:r>
            <a:r>
              <a:rPr lang="en-US" b="1" dirty="0"/>
              <a:t>.</a:t>
            </a:r>
          </a:p>
          <a:p>
            <a:pPr lvl="1"/>
            <a:r>
              <a:rPr lang="en-US" dirty="0" smtClean="0"/>
              <a:t> </a:t>
            </a:r>
          </a:p>
        </p:txBody>
      </p:sp>
      <p:sp>
        <p:nvSpPr>
          <p:cNvPr id="5" name="Slide Number Placeholder 4"/>
          <p:cNvSpPr>
            <a:spLocks noGrp="1"/>
          </p:cNvSpPr>
          <p:nvPr>
            <p:ph type="sldNum" sz="quarter" idx="12"/>
          </p:nvPr>
        </p:nvSpPr>
        <p:spPr/>
        <p:txBody>
          <a:bodyPr/>
          <a:lstStyle/>
          <a:p>
            <a:fld id="{200B2350-5261-4F5C-9DF5-EF0D264FC8D2}" type="slidenum">
              <a:rPr lang="en-US" smtClean="0"/>
              <a:pPr/>
              <a:t>38</a:t>
            </a:fld>
            <a:endParaRPr lang="en-US" dirty="0"/>
          </a:p>
        </p:txBody>
      </p:sp>
    </p:spTree>
    <p:extLst>
      <p:ext uri="{BB962C8B-B14F-4D97-AF65-F5344CB8AC3E}">
        <p14:creationId xmlns:p14="http://schemas.microsoft.com/office/powerpoint/2010/main" val="380848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81400" y="2046073"/>
            <a:ext cx="5328194" cy="3416256"/>
          </a:xfrm>
          <a:prstGeom prst="rect">
            <a:avLst/>
          </a:prstGeom>
        </p:spPr>
      </p:pic>
      <p:sp>
        <p:nvSpPr>
          <p:cNvPr id="2" name="Title 1"/>
          <p:cNvSpPr>
            <a:spLocks noGrp="1"/>
          </p:cNvSpPr>
          <p:nvPr>
            <p:ph type="title"/>
          </p:nvPr>
        </p:nvSpPr>
        <p:spPr>
          <a:xfrm>
            <a:off x="76200" y="215372"/>
            <a:ext cx="8229600" cy="1097280"/>
          </a:xfrm>
        </p:spPr>
        <p:txBody>
          <a:bodyPr/>
          <a:lstStyle/>
          <a:p>
            <a:r>
              <a:rPr lang="pt-BR" cap="all" dirty="0" smtClean="0"/>
              <a:t>FIGURE 5-10 </a:t>
            </a:r>
            <a:r>
              <a:rPr lang="pt-BR" dirty="0" smtClean="0"/>
              <a:t>Horsepower Measurement</a:t>
            </a:r>
            <a:r>
              <a:rPr lang="en-US" dirty="0" smtClean="0"/>
              <a:t> </a:t>
            </a:r>
            <a:endParaRPr lang="en-US" dirty="0"/>
          </a:p>
        </p:txBody>
      </p:sp>
      <p:sp>
        <p:nvSpPr>
          <p:cNvPr id="5" name="Content Placeholder 2"/>
          <p:cNvSpPr txBox="1">
            <a:spLocks/>
          </p:cNvSpPr>
          <p:nvPr/>
        </p:nvSpPr>
        <p:spPr>
          <a:xfrm>
            <a:off x="76200" y="1447800"/>
            <a:ext cx="3657600" cy="4525963"/>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smtClean="0"/>
              <a:t>Horsepower</a:t>
            </a:r>
          </a:p>
          <a:p>
            <a:pPr lvl="1"/>
            <a:r>
              <a:rPr lang="en-US" b="1" dirty="0" smtClean="0"/>
              <a:t>Measured </a:t>
            </a:r>
            <a:r>
              <a:rPr lang="en-US" b="1" dirty="0"/>
              <a:t>by a dynamometer is expressed by </a:t>
            </a:r>
            <a:r>
              <a:rPr lang="en-US" b="1" dirty="0" smtClean="0"/>
              <a:t>formula:</a:t>
            </a:r>
          </a:p>
          <a:p>
            <a:pPr lvl="2"/>
            <a:endParaRPr lang="en-US" b="1" dirty="0" smtClean="0"/>
          </a:p>
          <a:p>
            <a:pPr lvl="2"/>
            <a:endParaRPr lang="en-US" b="1" dirty="0"/>
          </a:p>
        </p:txBody>
      </p:sp>
      <p:pic>
        <p:nvPicPr>
          <p:cNvPr id="6" name="Picture 5"/>
          <p:cNvPicPr>
            <a:picLocks noChangeAspect="1"/>
          </p:cNvPicPr>
          <p:nvPr/>
        </p:nvPicPr>
        <p:blipFill>
          <a:blip r:embed="rId3"/>
          <a:stretch>
            <a:fillRect/>
          </a:stretch>
        </p:blipFill>
        <p:spPr>
          <a:xfrm>
            <a:off x="3712509" y="1626973"/>
            <a:ext cx="2366682" cy="8382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622517808"/>
              </p:ext>
            </p:extLst>
          </p:nvPr>
        </p:nvGraphicFramePr>
        <p:xfrm>
          <a:off x="152400" y="3581400"/>
          <a:ext cx="4743450" cy="2194560"/>
        </p:xfrm>
        <a:graphic>
          <a:graphicData uri="http://schemas.openxmlformats.org/drawingml/2006/table">
            <a:tbl>
              <a:tblPr/>
              <a:tblGrid>
                <a:gridCol w="560070"/>
                <a:gridCol w="4183380"/>
              </a:tblGrid>
              <a:tr h="0">
                <a:tc>
                  <a:txBody>
                    <a:bodyPr/>
                    <a:lstStyle/>
                    <a:p>
                      <a:pPr marL="0" marR="0">
                        <a:lnSpc>
                          <a:spcPct val="200000"/>
                        </a:lnSpc>
                        <a:spcBef>
                          <a:spcPts val="0"/>
                        </a:spcBef>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Hp</a:t>
                      </a:r>
                      <a:endParaRPr lang="en-US" sz="1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200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horsepower</a:t>
                      </a:r>
                      <a:endParaRPr lang="en-US" sz="1200" b="1">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r>
              <a:tr h="0">
                <a:tc>
                  <a:txBody>
                    <a:bodyPr/>
                    <a:lstStyle/>
                    <a:p>
                      <a:pPr marL="0" marR="0">
                        <a:lnSpc>
                          <a:spcPct val="200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a:t>
                      </a:r>
                      <a:endParaRPr lang="en-US" sz="1200" b="1">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200000"/>
                        </a:lnSpc>
                        <a:spcBef>
                          <a:spcPts val="0"/>
                        </a:spcBef>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dynamometer load, in pounds</a:t>
                      </a:r>
                      <a:endParaRPr lang="en-US" sz="1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r>
              <a:tr h="0">
                <a:tc>
                  <a:txBody>
                    <a:bodyPr/>
                    <a:lstStyle/>
                    <a:p>
                      <a:pPr marL="0" marR="0">
                        <a:lnSpc>
                          <a:spcPct val="200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t>
                      </a:r>
                      <a:endParaRPr lang="en-US" sz="1200" b="1">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200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radius arm of dynamometer, in feet</a:t>
                      </a:r>
                      <a:endParaRPr lang="en-US" sz="1200" b="1">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r>
              <a:tr h="0">
                <a:tc>
                  <a:txBody>
                    <a:bodyPr/>
                    <a:lstStyle/>
                    <a:p>
                      <a:pPr marL="0" marR="0">
                        <a:lnSpc>
                          <a:spcPct val="200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33,000</a:t>
                      </a:r>
                      <a:endParaRPr lang="en-US" sz="1200" b="1">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200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foot-pounds per minuter</a:t>
                      </a:r>
                      <a:endParaRPr lang="en-US" sz="1200" b="1">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r>
              <a:tr h="0">
                <a:tc>
                  <a:txBody>
                    <a:bodyPr/>
                    <a:lstStyle/>
                    <a:p>
                      <a:pPr marL="0" marR="0">
                        <a:lnSpc>
                          <a:spcPct val="200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a:t>
                      </a:r>
                      <a:endParaRPr lang="en-US" sz="1200" b="1">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c>
                  <a:txBody>
                    <a:bodyPr/>
                    <a:lstStyle/>
                    <a:p>
                      <a:pPr marL="0" marR="0">
                        <a:lnSpc>
                          <a:spcPct val="200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engine speed, in revolutions per minute (rpm)</a:t>
                      </a:r>
                      <a:endParaRPr lang="en-US" sz="1200" b="1">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r>
              <a:tr h="0">
                <a:tc>
                  <a:txBody>
                    <a:bodyPr/>
                    <a:lstStyle/>
                    <a:p>
                      <a:pPr marL="0" marR="0">
                        <a:lnSpc>
                          <a:spcPct val="200000"/>
                        </a:lnSpc>
                        <a:spcBef>
                          <a:spcPts val="0"/>
                        </a:spcBef>
                        <a:spcAft>
                          <a:spcPts val="0"/>
                        </a:spcAft>
                      </a:pPr>
                      <a:r>
                        <a:rPr lang="el-GR" sz="1200" b="1" dirty="0" smtClea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Π</a:t>
                      </a:r>
                      <a:endParaRPr lang="en-US" sz="1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lnL>
                      <a:noFill/>
                    </a:lnL>
                    <a:lnR>
                      <a:noFill/>
                    </a:lnR>
                    <a:lnT>
                      <a:noFill/>
                    </a:lnT>
                    <a:lnB>
                      <a:noFill/>
                    </a:lnB>
                  </a:tcPr>
                </a:tc>
                <a:tc>
                  <a:txBody>
                    <a:bodyPr/>
                    <a:lstStyle/>
                    <a:p>
                      <a:pPr marL="0" marR="0">
                        <a:lnSpc>
                          <a:spcPct val="200000"/>
                        </a:lnSpc>
                        <a:spcBef>
                          <a:spcPts val="0"/>
                        </a:spcBef>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3.1416, a constant</a:t>
                      </a:r>
                      <a:endParaRPr lang="en-US" sz="12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a:noFill/>
                    </a:lnL>
                    <a:lnR>
                      <a:noFill/>
                    </a:lnR>
                    <a:lnT>
                      <a:noFill/>
                    </a:lnT>
                    <a:lnB>
                      <a:noFill/>
                    </a:lnB>
                  </a:tcPr>
                </a:tc>
              </a:tr>
            </a:tbl>
          </a:graphicData>
        </a:graphic>
      </p:graphicFrame>
      <p:sp>
        <p:nvSpPr>
          <p:cNvPr id="4" name="Rectangle 3"/>
          <p:cNvSpPr/>
          <p:nvPr/>
        </p:nvSpPr>
        <p:spPr>
          <a:xfrm>
            <a:off x="5475603" y="5591294"/>
            <a:ext cx="3172663" cy="369332"/>
          </a:xfrm>
          <a:prstGeom prst="rect">
            <a:avLst/>
          </a:prstGeom>
        </p:spPr>
        <p:txBody>
          <a:bodyPr wrap="none">
            <a:spAutoFit/>
          </a:bodyPr>
          <a:lstStyle/>
          <a:p>
            <a:r>
              <a:rPr lang="en-US" b="1" dirty="0">
                <a:solidFill>
                  <a:srgbClr val="0C71C3"/>
                </a:solidFill>
                <a:latin typeface="Open Sans"/>
                <a:hlinkClick r:id="rId4"/>
              </a:rPr>
              <a:t>Math Formula Horse Power</a:t>
            </a:r>
            <a:endParaRPr lang="en-US" dirty="0"/>
          </a:p>
        </p:txBody>
      </p:sp>
      <p:pic>
        <p:nvPicPr>
          <p:cNvPr id="7" name="Picture 6"/>
          <p:cNvPicPr>
            <a:picLocks noChangeAspect="1"/>
          </p:cNvPicPr>
          <p:nvPr/>
        </p:nvPicPr>
        <p:blipFill>
          <a:blip r:embed="rId5"/>
          <a:stretch>
            <a:fillRect/>
          </a:stretch>
        </p:blipFill>
        <p:spPr>
          <a:xfrm>
            <a:off x="4800600" y="5646899"/>
            <a:ext cx="682811" cy="682811"/>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39</a:t>
            </a:fld>
            <a:endParaRPr lang="en-US" dirty="0"/>
          </a:p>
        </p:txBody>
      </p:sp>
    </p:spTree>
    <p:extLst>
      <p:ext uri="{BB962C8B-B14F-4D97-AF65-F5344CB8AC3E}">
        <p14:creationId xmlns:p14="http://schemas.microsoft.com/office/powerpoint/2010/main" val="3880605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2.</a:t>
            </a:r>
            <a:endParaRPr lang="en-US" dirty="0"/>
          </a:p>
        </p:txBody>
      </p:sp>
      <p:sp>
        <p:nvSpPr>
          <p:cNvPr id="3" name="Content Placeholder 2"/>
          <p:cNvSpPr>
            <a:spLocks noGrp="1"/>
          </p:cNvSpPr>
          <p:nvPr>
            <p:ph idx="1"/>
          </p:nvPr>
        </p:nvSpPr>
        <p:spPr/>
        <p:txBody>
          <a:bodyPr/>
          <a:lstStyle/>
          <a:p>
            <a:r>
              <a:rPr lang="en-US" b="1" dirty="0" smtClean="0"/>
              <a:t>Physics </a:t>
            </a:r>
            <a:r>
              <a:rPr lang="en-US" b="1" dirty="0"/>
              <a:t>Defines Energy </a:t>
            </a:r>
          </a:p>
          <a:p>
            <a:pPr lvl="1"/>
            <a:r>
              <a:rPr lang="en-US" dirty="0" smtClean="0"/>
              <a:t>Property </a:t>
            </a:r>
            <a:r>
              <a:rPr lang="en-US" dirty="0"/>
              <a:t>of objects which can be transferred </a:t>
            </a:r>
            <a:endParaRPr lang="en-US" dirty="0" smtClean="0"/>
          </a:p>
          <a:p>
            <a:pPr lvl="2"/>
            <a:r>
              <a:rPr lang="en-US" dirty="0" smtClean="0"/>
              <a:t>To </a:t>
            </a:r>
            <a:r>
              <a:rPr lang="en-US" dirty="0"/>
              <a:t>other objects or converted into different </a:t>
            </a:r>
            <a:r>
              <a:rPr lang="en-US" dirty="0" smtClean="0"/>
              <a:t>forms  </a:t>
            </a:r>
            <a:endParaRPr lang="en-US" dirty="0"/>
          </a:p>
          <a:p>
            <a:pPr lvl="1"/>
            <a:r>
              <a:rPr lang="en-US" dirty="0" smtClean="0"/>
              <a:t>Ability </a:t>
            </a:r>
            <a:r>
              <a:rPr lang="en-US" dirty="0"/>
              <a:t>of a system to perform work is another definition</a:t>
            </a:r>
          </a:p>
          <a:p>
            <a:pPr lvl="1"/>
            <a:r>
              <a:rPr lang="en-US" dirty="0" smtClean="0"/>
              <a:t>Energy </a:t>
            </a:r>
            <a:r>
              <a:rPr lang="en-US" dirty="0"/>
              <a:t>is not necessarily available to do work</a:t>
            </a:r>
          </a:p>
          <a:p>
            <a:pPr lvl="1"/>
            <a:r>
              <a:rPr lang="en-US" dirty="0" smtClean="0"/>
              <a:t>Energy </a:t>
            </a:r>
            <a:r>
              <a:rPr lang="en-US" dirty="0"/>
              <a:t>can be converted from one form to another</a:t>
            </a:r>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a:t>
            </a:fld>
            <a:endParaRPr lang="en-US" dirty="0"/>
          </a:p>
        </p:txBody>
      </p:sp>
    </p:spTree>
    <p:extLst>
      <p:ext uri="{BB962C8B-B14F-4D97-AF65-F5344CB8AC3E}">
        <p14:creationId xmlns:p14="http://schemas.microsoft.com/office/powerpoint/2010/main" val="2997974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3: </a:t>
            </a:r>
            <a:r>
              <a:rPr lang="en-US" sz="4000" dirty="0" smtClean="0">
                <a:solidFill>
                  <a:srgbClr val="F8F9D3"/>
                </a:solidFill>
              </a:rPr>
              <a:t>?</a:t>
            </a:r>
            <a:endParaRPr lang="en-US" dirty="0">
              <a:solidFill>
                <a:srgbClr val="F8F9D3"/>
              </a:solidFill>
            </a:endParaRPr>
          </a:p>
        </p:txBody>
      </p:sp>
      <p:sp>
        <p:nvSpPr>
          <p:cNvPr id="3" name="Rectangle 2"/>
          <p:cNvSpPr/>
          <p:nvPr/>
        </p:nvSpPr>
        <p:spPr>
          <a:xfrm>
            <a:off x="152400" y="1447800"/>
            <a:ext cx="8991600" cy="2677656"/>
          </a:xfrm>
          <a:prstGeom prst="rect">
            <a:avLst/>
          </a:prstGeom>
        </p:spPr>
        <p:txBody>
          <a:bodyPr wrap="square">
            <a:spAutoFit/>
          </a:bodyPr>
          <a:lstStyle/>
          <a:p>
            <a:r>
              <a:rPr lang="en-US" sz="2800" dirty="0" smtClean="0">
                <a:solidFill>
                  <a:srgbClr val="000000"/>
                </a:solidFill>
              </a:rPr>
              <a:t>Which </a:t>
            </a:r>
            <a:r>
              <a:rPr lang="en-US" sz="2800" dirty="0">
                <a:solidFill>
                  <a:srgbClr val="000000"/>
                </a:solidFill>
              </a:rPr>
              <a:t>of these is defined as the product of a force and the distance through which the force acts?</a:t>
            </a:r>
          </a:p>
          <a:p>
            <a:r>
              <a:rPr lang="en-US" sz="2800" dirty="0">
                <a:solidFill>
                  <a:srgbClr val="000000"/>
                </a:solidFill>
              </a:rPr>
              <a:t>a.	Kinetic energy</a:t>
            </a:r>
          </a:p>
          <a:p>
            <a:r>
              <a:rPr lang="en-US" sz="2800" dirty="0">
                <a:solidFill>
                  <a:srgbClr val="000000"/>
                </a:solidFill>
              </a:rPr>
              <a:t>b.	Potential Energy </a:t>
            </a:r>
          </a:p>
          <a:p>
            <a:r>
              <a:rPr lang="en-US" sz="2800" dirty="0">
                <a:solidFill>
                  <a:srgbClr val="000000"/>
                </a:solidFill>
              </a:rPr>
              <a:t>c.	Torque</a:t>
            </a:r>
          </a:p>
          <a:p>
            <a:r>
              <a:rPr lang="en-US" sz="2800" dirty="0">
                <a:solidFill>
                  <a:srgbClr val="000000"/>
                </a:solidFill>
              </a:rPr>
              <a:t>d.	</a:t>
            </a:r>
            <a:r>
              <a:rPr lang="en-US" sz="2800" dirty="0" smtClean="0">
                <a:solidFill>
                  <a:srgbClr val="000000"/>
                </a:solidFill>
              </a:rPr>
              <a:t>Work</a:t>
            </a:r>
            <a:endParaRPr lang="en-US" sz="2800" dirty="0">
              <a:solidFill>
                <a:srgbClr val="000000"/>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40</a:t>
            </a:fld>
            <a:endParaRPr lang="en-US" dirty="0"/>
          </a:p>
        </p:txBody>
      </p:sp>
    </p:spTree>
    <p:extLst>
      <p:ext uri="{BB962C8B-B14F-4D97-AF65-F5344CB8AC3E}">
        <p14:creationId xmlns:p14="http://schemas.microsoft.com/office/powerpoint/2010/main" val="1152701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3:</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Work</a:t>
            </a:r>
          </a:p>
        </p:txBody>
      </p:sp>
      <p:sp>
        <p:nvSpPr>
          <p:cNvPr id="3" name="Slide Number Placeholder 2"/>
          <p:cNvSpPr>
            <a:spLocks noGrp="1"/>
          </p:cNvSpPr>
          <p:nvPr>
            <p:ph type="sldNum" sz="quarter" idx="12"/>
          </p:nvPr>
        </p:nvSpPr>
        <p:spPr/>
        <p:txBody>
          <a:bodyPr/>
          <a:lstStyle/>
          <a:p>
            <a:fld id="{200B2350-5261-4F5C-9DF5-EF0D264FC8D2}" type="slidenum">
              <a:rPr lang="en-US" smtClean="0"/>
              <a:pPr/>
              <a:t>41</a:t>
            </a:fld>
            <a:endParaRPr lang="en-US" dirty="0"/>
          </a:p>
        </p:txBody>
      </p:sp>
    </p:spTree>
    <p:extLst>
      <p:ext uri="{BB962C8B-B14F-4D97-AF65-F5344CB8AC3E}">
        <p14:creationId xmlns:p14="http://schemas.microsoft.com/office/powerpoint/2010/main" val="1279990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2.</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 Walking Work and Power Calculated</a:t>
            </a:r>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Rectangle 2"/>
          <p:cNvSpPr/>
          <p:nvPr/>
        </p:nvSpPr>
        <p:spPr>
          <a:xfrm>
            <a:off x="1980685" y="3810000"/>
            <a:ext cx="4572000" cy="923330"/>
          </a:xfrm>
          <a:prstGeom prst="rect">
            <a:avLst/>
          </a:prstGeom>
        </p:spPr>
        <p:txBody>
          <a:bodyPr>
            <a:spAutoFit/>
          </a:bodyPr>
          <a:lstStyle/>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42</a:t>
            </a:fld>
            <a:endParaRPr lang="en-US" dirty="0"/>
          </a:p>
        </p:txBody>
      </p:sp>
    </p:spTree>
    <p:extLst>
      <p:ext uri="{BB962C8B-B14F-4D97-AF65-F5344CB8AC3E}">
        <p14:creationId xmlns:p14="http://schemas.microsoft.com/office/powerpoint/2010/main" val="3588805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POWER 1.</a:t>
            </a:r>
            <a:endParaRPr lang="en-US" dirty="0"/>
          </a:p>
        </p:txBody>
      </p:sp>
      <p:sp>
        <p:nvSpPr>
          <p:cNvPr id="3" name="Content Placeholder 2"/>
          <p:cNvSpPr>
            <a:spLocks noGrp="1"/>
          </p:cNvSpPr>
          <p:nvPr>
            <p:ph idx="1"/>
          </p:nvPr>
        </p:nvSpPr>
        <p:spPr/>
        <p:txBody>
          <a:bodyPr/>
          <a:lstStyle/>
          <a:p>
            <a:r>
              <a:rPr lang="en-US" b="1" dirty="0"/>
              <a:t>Mechanical </a:t>
            </a:r>
            <a:r>
              <a:rPr lang="en-US" b="1" dirty="0" smtClean="0"/>
              <a:t>Power </a:t>
            </a:r>
          </a:p>
          <a:p>
            <a:pPr lvl="1"/>
            <a:r>
              <a:rPr lang="en-US" dirty="0" smtClean="0"/>
              <a:t>Measure </a:t>
            </a:r>
            <a:r>
              <a:rPr lang="en-US" dirty="0"/>
              <a:t>of </a:t>
            </a:r>
            <a:r>
              <a:rPr lang="en-US" dirty="0" smtClean="0"/>
              <a:t>force amplification</a:t>
            </a:r>
          </a:p>
          <a:p>
            <a:pPr lvl="2"/>
            <a:r>
              <a:rPr lang="en-US" sz="2200" dirty="0" smtClean="0"/>
              <a:t>Using tool</a:t>
            </a:r>
            <a:r>
              <a:rPr lang="en-US" sz="2200" dirty="0"/>
              <a:t>, mechanical device </a:t>
            </a:r>
            <a:endParaRPr lang="en-US" sz="2200" dirty="0" smtClean="0"/>
          </a:p>
          <a:p>
            <a:pPr lvl="2"/>
            <a:r>
              <a:rPr lang="en-US" sz="2200" dirty="0" smtClean="0"/>
              <a:t>Lever </a:t>
            </a:r>
            <a:r>
              <a:rPr lang="en-US" sz="2200" dirty="0"/>
              <a:t>or wedge or machine </a:t>
            </a:r>
            <a:r>
              <a:rPr lang="en-US" sz="2200" dirty="0" smtClean="0"/>
              <a:t>system</a:t>
            </a:r>
          </a:p>
          <a:p>
            <a:pPr lvl="2"/>
            <a:r>
              <a:rPr lang="en-US" sz="2200" dirty="0" smtClean="0"/>
              <a:t>Law </a:t>
            </a:r>
            <a:r>
              <a:rPr lang="en-US" sz="2200" dirty="0"/>
              <a:t>of the </a:t>
            </a:r>
            <a:r>
              <a:rPr lang="en-US" sz="2200" dirty="0" smtClean="0"/>
              <a:t>lever</a:t>
            </a:r>
          </a:p>
          <a:p>
            <a:pPr lvl="3"/>
            <a:r>
              <a:rPr lang="en-US" sz="2000" dirty="0"/>
              <a:t>P</a:t>
            </a:r>
            <a:r>
              <a:rPr lang="en-US" sz="2000" dirty="0" smtClean="0"/>
              <a:t>erfect </a:t>
            </a:r>
            <a:r>
              <a:rPr lang="en-US" sz="2000" dirty="0"/>
              <a:t>mechanism transmits power without </a:t>
            </a:r>
            <a:endParaRPr lang="en-US" sz="2000" dirty="0" smtClean="0"/>
          </a:p>
          <a:p>
            <a:pPr lvl="3"/>
            <a:r>
              <a:rPr lang="en-US" sz="2000" dirty="0" smtClean="0"/>
              <a:t>Adding </a:t>
            </a:r>
            <a:r>
              <a:rPr lang="en-US" sz="2000" dirty="0"/>
              <a:t>to or subtracting from </a:t>
            </a:r>
            <a:r>
              <a:rPr lang="en-US" sz="2000" dirty="0" smtClean="0"/>
              <a:t>it</a:t>
            </a:r>
            <a:endParaRPr lang="en-US" sz="2000"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43</a:t>
            </a:fld>
            <a:endParaRPr lang="en-US" dirty="0"/>
          </a:p>
        </p:txBody>
      </p:sp>
    </p:spTree>
    <p:extLst>
      <p:ext uri="{BB962C8B-B14F-4D97-AF65-F5344CB8AC3E}">
        <p14:creationId xmlns:p14="http://schemas.microsoft.com/office/powerpoint/2010/main" val="4259329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POWER 2.</a:t>
            </a:r>
            <a:endParaRPr lang="en-US" dirty="0"/>
          </a:p>
        </p:txBody>
      </p:sp>
      <p:sp>
        <p:nvSpPr>
          <p:cNvPr id="3" name="Content Placeholder 2"/>
          <p:cNvSpPr>
            <a:spLocks noGrp="1"/>
          </p:cNvSpPr>
          <p:nvPr>
            <p:ph idx="1"/>
          </p:nvPr>
        </p:nvSpPr>
        <p:spPr/>
        <p:txBody>
          <a:bodyPr/>
          <a:lstStyle/>
          <a:p>
            <a:r>
              <a:rPr lang="en-US" b="1" dirty="0"/>
              <a:t>Law of </a:t>
            </a:r>
            <a:r>
              <a:rPr lang="en-US" b="1" dirty="0" smtClean="0"/>
              <a:t>Levers</a:t>
            </a:r>
            <a:endParaRPr lang="en-US" b="1" dirty="0"/>
          </a:p>
          <a:p>
            <a:pPr lvl="1"/>
            <a:r>
              <a:rPr lang="en-US" dirty="0" smtClean="0"/>
              <a:t>Movable </a:t>
            </a:r>
            <a:r>
              <a:rPr lang="en-US" dirty="0"/>
              <a:t>bar that pivots on a fulcrum </a:t>
            </a:r>
            <a:endParaRPr lang="en-US" dirty="0" smtClean="0"/>
          </a:p>
          <a:p>
            <a:pPr lvl="1"/>
            <a:r>
              <a:rPr lang="en-US" dirty="0" smtClean="0"/>
              <a:t>Attached </a:t>
            </a:r>
            <a:r>
              <a:rPr lang="en-US" dirty="0"/>
              <a:t>to or positioned on or across </a:t>
            </a:r>
            <a:r>
              <a:rPr lang="en-US" dirty="0" smtClean="0"/>
              <a:t>fixed point</a:t>
            </a:r>
          </a:p>
          <a:p>
            <a:pPr lvl="1"/>
            <a:r>
              <a:rPr lang="en-US" dirty="0" smtClean="0"/>
              <a:t>Lever consists of beam pivoted </a:t>
            </a:r>
            <a:r>
              <a:rPr lang="en-US" dirty="0"/>
              <a:t>at a fixed </a:t>
            </a:r>
            <a:r>
              <a:rPr lang="en-US" dirty="0" smtClean="0"/>
              <a:t>fulcrum</a:t>
            </a:r>
          </a:p>
          <a:p>
            <a:pPr lvl="1"/>
            <a:r>
              <a:rPr lang="en-US" dirty="0" smtClean="0"/>
              <a:t>Capable </a:t>
            </a:r>
            <a:r>
              <a:rPr lang="en-US" dirty="0"/>
              <a:t>of rotating on a point on </a:t>
            </a:r>
            <a:r>
              <a:rPr lang="en-US" dirty="0" smtClean="0"/>
              <a:t>itself</a:t>
            </a:r>
          </a:p>
          <a:p>
            <a:pPr lvl="1"/>
            <a:r>
              <a:rPr lang="en-US" dirty="0" smtClean="0"/>
              <a:t>Lever </a:t>
            </a:r>
            <a:r>
              <a:rPr lang="en-US" dirty="0"/>
              <a:t>operates by applying forces at different </a:t>
            </a:r>
            <a:r>
              <a:rPr lang="en-US" dirty="0" smtClean="0"/>
              <a:t>distances</a:t>
            </a:r>
          </a:p>
          <a:p>
            <a:pPr lvl="2"/>
            <a:r>
              <a:rPr lang="en-US" dirty="0" smtClean="0"/>
              <a:t>From fulcrum </a:t>
            </a:r>
            <a:r>
              <a:rPr lang="en-US" dirty="0"/>
              <a:t>or </a:t>
            </a:r>
            <a:r>
              <a:rPr lang="en-US" dirty="0" smtClean="0"/>
              <a:t>pivot</a:t>
            </a:r>
          </a:p>
          <a:p>
            <a:pPr lvl="2"/>
            <a:r>
              <a:rPr lang="en-US" dirty="0" smtClean="0"/>
              <a:t>3 </a:t>
            </a:r>
            <a:r>
              <a:rPr lang="en-US" dirty="0"/>
              <a:t>types of levers used in mechanics include:</a:t>
            </a:r>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44</a:t>
            </a:fld>
            <a:endParaRPr lang="en-US" dirty="0"/>
          </a:p>
        </p:txBody>
      </p:sp>
    </p:spTree>
    <p:extLst>
      <p:ext uri="{BB962C8B-B14F-4D97-AF65-F5344CB8AC3E}">
        <p14:creationId xmlns:p14="http://schemas.microsoft.com/office/powerpoint/2010/main" val="1359100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1160252"/>
          </a:xfrm>
        </p:spPr>
        <p:txBody>
          <a:bodyPr/>
          <a:lstStyle/>
          <a:p>
            <a:r>
              <a:rPr lang="en-US" sz="2000" dirty="0"/>
              <a:t>Figure 5-11 first-class lever increases force and changes </a:t>
            </a:r>
            <a:r>
              <a:rPr lang="en-US" sz="2000" dirty="0" smtClean="0"/>
              <a:t>direction </a:t>
            </a:r>
            <a:r>
              <a:rPr lang="en-US" sz="2000" dirty="0"/>
              <a:t>of </a:t>
            </a:r>
            <a:r>
              <a:rPr lang="en-US" sz="2000" dirty="0" smtClean="0"/>
              <a:t>force.  Fulcrum </a:t>
            </a:r>
            <a:r>
              <a:rPr lang="en-US" sz="2000" dirty="0"/>
              <a:t>in the middle: the effort is applied on one side of the fulcrum and the resistance (load) on the other side, examples are” seesaw, crowbar or scissors. Mechanical advantage may be greater than, less than, or equal to 1</a:t>
            </a:r>
          </a:p>
        </p:txBody>
      </p:sp>
      <p:pic>
        <p:nvPicPr>
          <p:cNvPr id="6" name="Picture 5"/>
          <p:cNvPicPr>
            <a:picLocks noChangeAspect="1"/>
          </p:cNvPicPr>
          <p:nvPr/>
        </p:nvPicPr>
        <p:blipFill>
          <a:blip r:embed="rId2"/>
          <a:stretch>
            <a:fillRect/>
          </a:stretch>
        </p:blipFill>
        <p:spPr>
          <a:xfrm>
            <a:off x="1676400" y="1600200"/>
            <a:ext cx="6062946" cy="3733800"/>
          </a:xfrm>
          <a:prstGeom prst="rect">
            <a:avLst/>
          </a:prstGeom>
        </p:spPr>
      </p:pic>
      <p:pic>
        <p:nvPicPr>
          <p:cNvPr id="7" name="Picture 6"/>
          <p:cNvPicPr>
            <a:picLocks noChangeAspect="1"/>
          </p:cNvPicPr>
          <p:nvPr/>
        </p:nvPicPr>
        <p:blipFill>
          <a:blip r:embed="rId3"/>
          <a:stretch>
            <a:fillRect/>
          </a:stretch>
        </p:blipFill>
        <p:spPr>
          <a:xfrm>
            <a:off x="428159" y="5419259"/>
            <a:ext cx="981541" cy="981541"/>
          </a:xfrm>
          <a:prstGeom prst="rect">
            <a:avLst/>
          </a:prstGeom>
        </p:spPr>
      </p:pic>
      <p:sp>
        <p:nvSpPr>
          <p:cNvPr id="8" name="Rectangle 7"/>
          <p:cNvSpPr/>
          <p:nvPr/>
        </p:nvSpPr>
        <p:spPr>
          <a:xfrm>
            <a:off x="1409700" y="5419259"/>
            <a:ext cx="6400800" cy="646331"/>
          </a:xfrm>
          <a:prstGeom prst="rect">
            <a:avLst/>
          </a:prstGeom>
        </p:spPr>
        <p:txBody>
          <a:bodyPr wrap="square">
            <a:spAutoFit/>
          </a:bodyPr>
          <a:lstStyle/>
          <a:p>
            <a:pPr fontAlgn="base"/>
            <a:r>
              <a:rPr lang="en-US" b="1" dirty="0" smtClean="0">
                <a:solidFill>
                  <a:srgbClr val="E09900"/>
                </a:solidFill>
                <a:latin typeface="Arial" panose="020B0604020202020204" pitchFamily="34" charset="0"/>
                <a:hlinkClick r:id="rId4"/>
              </a:rPr>
              <a:t>A </a:t>
            </a:r>
            <a:r>
              <a:rPr lang="en-US" b="1" dirty="0">
                <a:solidFill>
                  <a:srgbClr val="E09900"/>
                </a:solidFill>
                <a:latin typeface="Arial" panose="020B0604020202020204" pitchFamily="34" charset="0"/>
                <a:hlinkClick r:id="rId4"/>
              </a:rPr>
              <a:t>Level Physics: Mechanical Power: 2:19</a:t>
            </a:r>
            <a:endParaRPr lang="en-US" dirty="0">
              <a:solidFill>
                <a:srgbClr val="4F4F4F"/>
              </a:solidFill>
              <a:latin typeface="Arial" panose="020B0604020202020204" pitchFamily="34" charset="0"/>
            </a:endParaRPr>
          </a:p>
          <a:p>
            <a:pPr fontAlgn="base"/>
            <a:endParaRPr lang="en-US" b="0" i="0" dirty="0">
              <a:solidFill>
                <a:srgbClr val="4F4F4F"/>
              </a:solidFill>
              <a:effectLst/>
              <a:latin typeface="Arial" panose="020B0604020202020204" pitchFamily="34" charset="0"/>
            </a:endParaRPr>
          </a:p>
        </p:txBody>
      </p:sp>
      <p:sp>
        <p:nvSpPr>
          <p:cNvPr id="3" name="Slide Number Placeholder 2"/>
          <p:cNvSpPr>
            <a:spLocks noGrp="1"/>
          </p:cNvSpPr>
          <p:nvPr>
            <p:ph type="sldNum" sz="quarter" idx="12"/>
          </p:nvPr>
        </p:nvSpPr>
        <p:spPr/>
        <p:txBody>
          <a:bodyPr/>
          <a:lstStyle/>
          <a:p>
            <a:fld id="{200B2350-5261-4F5C-9DF5-EF0D264FC8D2}" type="slidenum">
              <a:rPr lang="en-US" smtClean="0"/>
              <a:pPr/>
              <a:t>45</a:t>
            </a:fld>
            <a:endParaRPr lang="en-US" dirty="0"/>
          </a:p>
        </p:txBody>
      </p:sp>
    </p:spTree>
    <p:extLst>
      <p:ext uri="{BB962C8B-B14F-4D97-AF65-F5344CB8AC3E}">
        <p14:creationId xmlns:p14="http://schemas.microsoft.com/office/powerpoint/2010/main" val="1261605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236452"/>
          </a:xfrm>
        </p:spPr>
        <p:txBody>
          <a:bodyPr/>
          <a:lstStyle/>
          <a:p>
            <a:r>
              <a:rPr lang="en-US" sz="2000" dirty="0"/>
              <a:t>Figure </a:t>
            </a:r>
            <a:r>
              <a:rPr lang="en-US" sz="2000" dirty="0" smtClean="0"/>
              <a:t>5-12 </a:t>
            </a:r>
            <a:r>
              <a:rPr lang="en-US" sz="2000" dirty="0"/>
              <a:t>second-class lever increases </a:t>
            </a:r>
            <a:r>
              <a:rPr lang="en-US" sz="2000" dirty="0" smtClean="0"/>
              <a:t>force in same </a:t>
            </a:r>
            <a:r>
              <a:rPr lang="en-US" sz="2000" dirty="0"/>
              <a:t>direction as it is </a:t>
            </a:r>
            <a:r>
              <a:rPr lang="en-US" sz="2000" dirty="0" smtClean="0"/>
              <a:t>applied: </a:t>
            </a:r>
            <a:r>
              <a:rPr lang="en-US" sz="2000" dirty="0"/>
              <a:t>Resistance (load) in the middle: </a:t>
            </a:r>
            <a:r>
              <a:rPr lang="en-US" sz="2000" dirty="0" smtClean="0"/>
              <a:t>effort </a:t>
            </a:r>
            <a:r>
              <a:rPr lang="en-US" sz="2000" dirty="0"/>
              <a:t>is applied on one side of </a:t>
            </a:r>
            <a:r>
              <a:rPr lang="en-US" sz="2000" dirty="0" smtClean="0"/>
              <a:t>resistance </a:t>
            </a:r>
            <a:r>
              <a:rPr lang="en-US" sz="2000" dirty="0"/>
              <a:t>and </a:t>
            </a:r>
            <a:r>
              <a:rPr lang="en-US" sz="2000" dirty="0" smtClean="0"/>
              <a:t>fulcrum </a:t>
            </a:r>
            <a:r>
              <a:rPr lang="en-US" sz="2000" dirty="0"/>
              <a:t>is located on </a:t>
            </a:r>
            <a:r>
              <a:rPr lang="en-US" sz="2000" dirty="0" smtClean="0"/>
              <a:t>other </a:t>
            </a:r>
            <a:r>
              <a:rPr lang="en-US" sz="2000" dirty="0"/>
              <a:t>side, examples are wheelbarrow, nutcracker, bottle opener or automotive brake pedal.  Mechanical advantage is always greater than 1</a:t>
            </a:r>
            <a:r>
              <a:rPr lang="en-US" sz="2000" dirty="0" smtClean="0"/>
              <a:t>.</a:t>
            </a:r>
            <a:endParaRPr lang="en-US" sz="2000" dirty="0"/>
          </a:p>
        </p:txBody>
      </p:sp>
      <p:pic>
        <p:nvPicPr>
          <p:cNvPr id="4" name="Picture 3"/>
          <p:cNvPicPr>
            <a:picLocks noChangeAspect="1"/>
          </p:cNvPicPr>
          <p:nvPr/>
        </p:nvPicPr>
        <p:blipFill>
          <a:blip r:embed="rId2"/>
          <a:stretch>
            <a:fillRect/>
          </a:stretch>
        </p:blipFill>
        <p:spPr>
          <a:xfrm>
            <a:off x="1652049" y="1981200"/>
            <a:ext cx="5916101" cy="3051161"/>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46</a:t>
            </a:fld>
            <a:endParaRPr lang="en-US" dirty="0"/>
          </a:p>
        </p:txBody>
      </p:sp>
    </p:spTree>
    <p:extLst>
      <p:ext uri="{BB962C8B-B14F-4D97-AF65-F5344CB8AC3E}">
        <p14:creationId xmlns:p14="http://schemas.microsoft.com/office/powerpoint/2010/main" val="202038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312652"/>
          </a:xfrm>
        </p:spPr>
        <p:txBody>
          <a:bodyPr/>
          <a:lstStyle/>
          <a:p>
            <a:r>
              <a:rPr lang="en-US" sz="2000" dirty="0"/>
              <a:t>Figure </a:t>
            </a:r>
            <a:r>
              <a:rPr lang="en-US" sz="2000" dirty="0" smtClean="0"/>
              <a:t>5-13 </a:t>
            </a:r>
            <a:r>
              <a:rPr lang="en-US" sz="2000" dirty="0"/>
              <a:t>third-class lever reduces force but increases the speed and travel</a:t>
            </a:r>
            <a:br>
              <a:rPr lang="en-US" sz="2000" dirty="0"/>
            </a:br>
            <a:r>
              <a:rPr lang="en-US" sz="2000" dirty="0"/>
              <a:t>of the resulting </a:t>
            </a:r>
            <a:r>
              <a:rPr lang="en-US" sz="2000" dirty="0" smtClean="0"/>
              <a:t>work: </a:t>
            </a:r>
            <a:r>
              <a:rPr lang="en-US" sz="2000" dirty="0"/>
              <a:t>Effort in </a:t>
            </a:r>
            <a:r>
              <a:rPr lang="en-US" sz="2000" dirty="0" smtClean="0"/>
              <a:t>middle</a:t>
            </a:r>
            <a:r>
              <a:rPr lang="en-US" sz="2000" dirty="0"/>
              <a:t>: </a:t>
            </a:r>
            <a:r>
              <a:rPr lang="en-US" sz="2000" dirty="0" smtClean="0"/>
              <a:t>resistance </a:t>
            </a:r>
            <a:r>
              <a:rPr lang="en-US" sz="2000" dirty="0"/>
              <a:t>(load) is on one side of </a:t>
            </a:r>
            <a:r>
              <a:rPr lang="en-US" sz="2000" dirty="0" smtClean="0"/>
              <a:t>effort </a:t>
            </a:r>
            <a:r>
              <a:rPr lang="en-US" sz="2000" dirty="0"/>
              <a:t>and </a:t>
            </a:r>
            <a:r>
              <a:rPr lang="en-US" sz="2000" dirty="0" smtClean="0"/>
              <a:t>fulcrum </a:t>
            </a:r>
            <a:r>
              <a:rPr lang="en-US" sz="2000" dirty="0"/>
              <a:t>is located on the other side, examples are tweezers or human hands. Mechanical advantage is always less than 1.</a:t>
            </a:r>
          </a:p>
        </p:txBody>
      </p:sp>
      <p:pic>
        <p:nvPicPr>
          <p:cNvPr id="4" name="Picture 3"/>
          <p:cNvPicPr>
            <a:picLocks noChangeAspect="1"/>
          </p:cNvPicPr>
          <p:nvPr/>
        </p:nvPicPr>
        <p:blipFill>
          <a:blip r:embed="rId2"/>
          <a:stretch>
            <a:fillRect/>
          </a:stretch>
        </p:blipFill>
        <p:spPr>
          <a:xfrm>
            <a:off x="1143000" y="1905000"/>
            <a:ext cx="6353119" cy="3145644"/>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47</a:t>
            </a:fld>
            <a:endParaRPr lang="en-US" dirty="0"/>
          </a:p>
        </p:txBody>
      </p:sp>
    </p:spTree>
    <p:extLst>
      <p:ext uri="{BB962C8B-B14F-4D97-AF65-F5344CB8AC3E}">
        <p14:creationId xmlns:p14="http://schemas.microsoft.com/office/powerpoint/2010/main" val="4024142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4: </a:t>
            </a:r>
            <a:r>
              <a:rPr lang="en-US" sz="4000" dirty="0" smtClean="0">
                <a:solidFill>
                  <a:srgbClr val="F8F9D3"/>
                </a:solidFill>
              </a:rPr>
              <a:t>?</a:t>
            </a:r>
            <a:endParaRPr lang="en-US" dirty="0">
              <a:solidFill>
                <a:srgbClr val="F8F9D3"/>
              </a:solidFill>
            </a:endParaRPr>
          </a:p>
        </p:txBody>
      </p:sp>
      <p:sp>
        <p:nvSpPr>
          <p:cNvPr id="3" name="Rectangle 2"/>
          <p:cNvSpPr/>
          <p:nvPr/>
        </p:nvSpPr>
        <p:spPr>
          <a:xfrm>
            <a:off x="152400" y="1447800"/>
            <a:ext cx="8991600" cy="3416320"/>
          </a:xfrm>
          <a:prstGeom prst="rect">
            <a:avLst/>
          </a:prstGeom>
        </p:spPr>
        <p:txBody>
          <a:bodyPr wrap="square">
            <a:spAutoFit/>
          </a:bodyPr>
          <a:lstStyle/>
          <a:p>
            <a:r>
              <a:rPr lang="en-US" sz="3600" dirty="0" smtClean="0">
                <a:solidFill>
                  <a:srgbClr val="000000"/>
                </a:solidFill>
              </a:rPr>
              <a:t>Which </a:t>
            </a:r>
            <a:r>
              <a:rPr lang="en-US" sz="3600" dirty="0">
                <a:solidFill>
                  <a:srgbClr val="000000"/>
                </a:solidFill>
              </a:rPr>
              <a:t>of these is an example of a first class lever?</a:t>
            </a:r>
          </a:p>
          <a:p>
            <a:r>
              <a:rPr lang="en-US" sz="3600" dirty="0" smtClean="0">
                <a:solidFill>
                  <a:srgbClr val="000000"/>
                </a:solidFill>
              </a:rPr>
              <a:t>a.</a:t>
            </a:r>
            <a:r>
              <a:rPr lang="en-US" sz="3600" dirty="0">
                <a:solidFill>
                  <a:srgbClr val="000000"/>
                </a:solidFill>
              </a:rPr>
              <a:t>	</a:t>
            </a:r>
            <a:r>
              <a:rPr lang="en-US" sz="3600" dirty="0" smtClean="0">
                <a:solidFill>
                  <a:srgbClr val="000000"/>
                </a:solidFill>
              </a:rPr>
              <a:t>Crowbar</a:t>
            </a:r>
          </a:p>
          <a:p>
            <a:r>
              <a:rPr lang="en-US" sz="3600" dirty="0" smtClean="0">
                <a:solidFill>
                  <a:srgbClr val="000000"/>
                </a:solidFill>
              </a:rPr>
              <a:t>b.	Wheelbarrow</a:t>
            </a:r>
          </a:p>
          <a:p>
            <a:r>
              <a:rPr lang="en-US" sz="3600" dirty="0" smtClean="0">
                <a:solidFill>
                  <a:srgbClr val="000000"/>
                </a:solidFill>
              </a:rPr>
              <a:t>c.	Nutcracker</a:t>
            </a:r>
          </a:p>
          <a:p>
            <a:r>
              <a:rPr lang="en-US" sz="3600" dirty="0" smtClean="0">
                <a:solidFill>
                  <a:srgbClr val="000000"/>
                </a:solidFill>
              </a:rPr>
              <a:t>d.	Tweezers</a:t>
            </a:r>
            <a:endParaRPr lang="en-US" sz="3600" dirty="0">
              <a:solidFill>
                <a:srgbClr val="000000"/>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48</a:t>
            </a:fld>
            <a:endParaRPr lang="en-US" dirty="0"/>
          </a:p>
        </p:txBody>
      </p:sp>
    </p:spTree>
    <p:extLst>
      <p:ext uri="{BB962C8B-B14F-4D97-AF65-F5344CB8AC3E}">
        <p14:creationId xmlns:p14="http://schemas.microsoft.com/office/powerpoint/2010/main" val="3532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4:</a:t>
            </a:r>
            <a:endParaRPr lang="en-US" sz="3200" dirty="0">
              <a:solidFill>
                <a:srgbClr val="F8F9D3"/>
              </a:solidFill>
            </a:endParaRPr>
          </a:p>
        </p:txBody>
      </p:sp>
      <p:sp>
        <p:nvSpPr>
          <p:cNvPr id="6" name="Rectangle 5"/>
          <p:cNvSpPr/>
          <p:nvPr/>
        </p:nvSpPr>
        <p:spPr>
          <a:xfrm>
            <a:off x="486032" y="1657737"/>
            <a:ext cx="8534400" cy="707886"/>
          </a:xfrm>
          <a:prstGeom prst="rect">
            <a:avLst/>
          </a:prstGeom>
        </p:spPr>
        <p:txBody>
          <a:bodyPr wrap="square">
            <a:spAutoFit/>
          </a:bodyPr>
          <a:lstStyle/>
          <a:p>
            <a:r>
              <a:rPr lang="en-US" sz="4000" dirty="0">
                <a:solidFill>
                  <a:srgbClr val="000000"/>
                </a:solidFill>
              </a:rPr>
              <a:t>Crowbar</a:t>
            </a:r>
          </a:p>
        </p:txBody>
      </p:sp>
      <p:sp>
        <p:nvSpPr>
          <p:cNvPr id="3" name="Slide Number Placeholder 2"/>
          <p:cNvSpPr>
            <a:spLocks noGrp="1"/>
          </p:cNvSpPr>
          <p:nvPr>
            <p:ph type="sldNum" sz="quarter" idx="12"/>
          </p:nvPr>
        </p:nvSpPr>
        <p:spPr/>
        <p:txBody>
          <a:bodyPr/>
          <a:lstStyle/>
          <a:p>
            <a:fld id="{200B2350-5261-4F5C-9DF5-EF0D264FC8D2}" type="slidenum">
              <a:rPr lang="en-US" smtClean="0"/>
              <a:pPr/>
              <a:t>49</a:t>
            </a:fld>
            <a:endParaRPr lang="en-US" dirty="0"/>
          </a:p>
        </p:txBody>
      </p:sp>
    </p:spTree>
    <p:extLst>
      <p:ext uri="{BB962C8B-B14F-4D97-AF65-F5344CB8AC3E}">
        <p14:creationId xmlns:p14="http://schemas.microsoft.com/office/powerpoint/2010/main" val="2255624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3.</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smtClean="0"/>
              <a:t>First </a:t>
            </a:r>
            <a:r>
              <a:rPr lang="en-US" b="1" dirty="0"/>
              <a:t>Law of Thermodynamics </a:t>
            </a:r>
          </a:p>
          <a:p>
            <a:pPr lvl="1"/>
            <a:r>
              <a:rPr lang="en-US" dirty="0" smtClean="0"/>
              <a:t>Matter </a:t>
            </a:r>
            <a:r>
              <a:rPr lang="en-US" dirty="0"/>
              <a:t>and energy can neither be created nor destroyed</a:t>
            </a:r>
          </a:p>
          <a:p>
            <a:pPr lvl="1"/>
            <a:r>
              <a:rPr lang="en-US" dirty="0" smtClean="0"/>
              <a:t>It </a:t>
            </a:r>
            <a:r>
              <a:rPr lang="en-US" dirty="0"/>
              <a:t>can only change from one state to </a:t>
            </a:r>
            <a:r>
              <a:rPr lang="en-US" dirty="0" smtClean="0"/>
              <a:t>another</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a:t>
            </a:fld>
            <a:endParaRPr lang="en-US" dirty="0"/>
          </a:p>
        </p:txBody>
      </p:sp>
    </p:spTree>
    <p:extLst>
      <p:ext uri="{BB962C8B-B14F-4D97-AF65-F5344CB8AC3E}">
        <p14:creationId xmlns:p14="http://schemas.microsoft.com/office/powerpoint/2010/main" val="3074745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ELECTRICAL </a:t>
            </a:r>
            <a:r>
              <a:rPr lang="en-US" dirty="0" smtClean="0"/>
              <a:t>POWER 1.</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smtClean="0"/>
              <a:t>Greeks Discovered Electricity</a:t>
            </a:r>
          </a:p>
          <a:p>
            <a:pPr lvl="1"/>
            <a:r>
              <a:rPr lang="en-US" dirty="0" smtClean="0"/>
              <a:t>Found when </a:t>
            </a:r>
            <a:r>
              <a:rPr lang="en-US" dirty="0"/>
              <a:t>they took </a:t>
            </a:r>
            <a:r>
              <a:rPr lang="en-US" dirty="0" smtClean="0"/>
              <a:t>amber</a:t>
            </a:r>
          </a:p>
          <a:p>
            <a:pPr lvl="1"/>
            <a:r>
              <a:rPr lang="en-US" dirty="0" smtClean="0"/>
              <a:t>Rubbed </a:t>
            </a:r>
            <a:r>
              <a:rPr lang="en-US" dirty="0"/>
              <a:t>it against other </a:t>
            </a:r>
            <a:r>
              <a:rPr lang="en-US" dirty="0" smtClean="0"/>
              <a:t>materials</a:t>
            </a:r>
          </a:p>
          <a:p>
            <a:pPr lvl="1"/>
            <a:r>
              <a:rPr lang="en-US" dirty="0" smtClean="0"/>
              <a:t>Became </a:t>
            </a:r>
            <a:r>
              <a:rPr lang="en-US" dirty="0"/>
              <a:t>charged with an unseen </a:t>
            </a:r>
            <a:r>
              <a:rPr lang="en-US" dirty="0" smtClean="0"/>
              <a:t>force</a:t>
            </a:r>
          </a:p>
          <a:p>
            <a:pPr lvl="1"/>
            <a:r>
              <a:rPr lang="en-US" dirty="0" smtClean="0"/>
              <a:t>With ability </a:t>
            </a:r>
            <a:r>
              <a:rPr lang="en-US" dirty="0"/>
              <a:t>to attract lightweight </a:t>
            </a:r>
            <a:r>
              <a:rPr lang="en-US" dirty="0" smtClean="0"/>
              <a:t>objects</a:t>
            </a:r>
          </a:p>
          <a:p>
            <a:pPr lvl="1"/>
            <a:r>
              <a:rPr lang="en-US" dirty="0" smtClean="0"/>
              <a:t>Like feathers </a:t>
            </a:r>
            <a:r>
              <a:rPr lang="en-US" dirty="0"/>
              <a:t>in </a:t>
            </a:r>
            <a:r>
              <a:rPr lang="en-US" dirty="0" smtClean="0"/>
              <a:t>same </a:t>
            </a:r>
            <a:r>
              <a:rPr lang="en-US" dirty="0"/>
              <a:t>way </a:t>
            </a:r>
            <a:r>
              <a:rPr lang="en-US" dirty="0" smtClean="0"/>
              <a:t>magnet </a:t>
            </a:r>
            <a:r>
              <a:rPr lang="en-US" dirty="0"/>
              <a:t>picks up </a:t>
            </a:r>
            <a:r>
              <a:rPr lang="en-US" dirty="0" smtClean="0"/>
              <a:t>metal</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50</a:t>
            </a:fld>
            <a:endParaRPr lang="en-US" dirty="0"/>
          </a:p>
        </p:txBody>
      </p:sp>
    </p:spTree>
    <p:extLst>
      <p:ext uri="{BB962C8B-B14F-4D97-AF65-F5344CB8AC3E}">
        <p14:creationId xmlns:p14="http://schemas.microsoft.com/office/powerpoint/2010/main" val="1783646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9067800" cy="1097280"/>
          </a:xfrm>
        </p:spPr>
        <p:txBody>
          <a:bodyPr/>
          <a:lstStyle/>
          <a:p>
            <a:r>
              <a:rPr lang="en-US" sz="2000" dirty="0"/>
              <a:t> Figure </a:t>
            </a:r>
            <a:r>
              <a:rPr lang="en-US" sz="2000" dirty="0" smtClean="0"/>
              <a:t>5-14 </a:t>
            </a:r>
            <a:r>
              <a:rPr lang="en-US" sz="2000" dirty="0"/>
              <a:t>Electricity. William Gilbert discovered that other materials shared the ability to attract, such as sulfur and glass. He also used the Latin word electricus, which means “amber,” and the word electrical for the effect. Sir Thomas Browne used the word electricity during the early 1600s</a:t>
            </a:r>
          </a:p>
        </p:txBody>
      </p:sp>
      <p:pic>
        <p:nvPicPr>
          <p:cNvPr id="4" name="Picture 3"/>
          <p:cNvPicPr>
            <a:picLocks noChangeAspect="1"/>
          </p:cNvPicPr>
          <p:nvPr/>
        </p:nvPicPr>
        <p:blipFill>
          <a:blip r:embed="rId2"/>
          <a:stretch>
            <a:fillRect/>
          </a:stretch>
        </p:blipFill>
        <p:spPr>
          <a:xfrm>
            <a:off x="1358900" y="1524000"/>
            <a:ext cx="6502400" cy="3657600"/>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51</a:t>
            </a:fld>
            <a:endParaRPr lang="en-US" dirty="0"/>
          </a:p>
        </p:txBody>
      </p:sp>
    </p:spTree>
    <p:extLst>
      <p:ext uri="{BB962C8B-B14F-4D97-AF65-F5344CB8AC3E}">
        <p14:creationId xmlns:p14="http://schemas.microsoft.com/office/powerpoint/2010/main" val="1603831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ELECTRICAL </a:t>
            </a:r>
            <a:r>
              <a:rPr lang="en-US" dirty="0" smtClean="0"/>
              <a:t>POWER 2.</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a:t>Electrical Power</a:t>
            </a:r>
          </a:p>
          <a:p>
            <a:pPr lvl="1"/>
            <a:r>
              <a:rPr lang="en-US" dirty="0"/>
              <a:t>Energy </a:t>
            </a:r>
            <a:r>
              <a:rPr lang="en-US" dirty="0" smtClean="0"/>
              <a:t>measure </a:t>
            </a:r>
            <a:r>
              <a:rPr lang="en-US" dirty="0"/>
              <a:t>of </a:t>
            </a:r>
            <a:r>
              <a:rPr lang="en-US" dirty="0" smtClean="0"/>
              <a:t>amount of fuel within something</a:t>
            </a:r>
          </a:p>
          <a:p>
            <a:pPr lvl="1"/>
            <a:r>
              <a:rPr lang="en-US" dirty="0"/>
              <a:t>U</a:t>
            </a:r>
            <a:r>
              <a:rPr lang="en-US" dirty="0" smtClean="0"/>
              <a:t>sed </a:t>
            </a:r>
            <a:r>
              <a:rPr lang="en-US" dirty="0"/>
              <a:t>by something over a specific time </a:t>
            </a:r>
            <a:r>
              <a:rPr lang="en-US" dirty="0" smtClean="0"/>
              <a:t>period  </a:t>
            </a:r>
            <a:endParaRPr lang="en-US" dirty="0"/>
          </a:p>
          <a:p>
            <a:pPr lvl="2"/>
            <a:r>
              <a:rPr lang="en-US" dirty="0" smtClean="0"/>
              <a:t>kWh (Kilowatt hour) is </a:t>
            </a:r>
            <a:r>
              <a:rPr lang="en-US" dirty="0"/>
              <a:t>a unit of energy</a:t>
            </a:r>
          </a:p>
          <a:p>
            <a:pPr lvl="2"/>
            <a:r>
              <a:rPr lang="en-US" dirty="0" smtClean="0"/>
              <a:t>kW (Kilowatt) is </a:t>
            </a:r>
            <a:r>
              <a:rPr lang="en-US" dirty="0"/>
              <a:t>a measure of power</a:t>
            </a:r>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52</a:t>
            </a:fld>
            <a:endParaRPr lang="en-US" dirty="0"/>
          </a:p>
        </p:txBody>
      </p:sp>
    </p:spTree>
    <p:extLst>
      <p:ext uri="{BB962C8B-B14F-4D97-AF65-F5344CB8AC3E}">
        <p14:creationId xmlns:p14="http://schemas.microsoft.com/office/powerpoint/2010/main" val="1978074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ELECTRICAL </a:t>
            </a:r>
            <a:r>
              <a:rPr lang="en-US" dirty="0" smtClean="0"/>
              <a:t>POWER 3.</a:t>
            </a:r>
            <a:endParaRPr lang="en-US" dirty="0"/>
          </a:p>
        </p:txBody>
      </p:sp>
      <p:sp>
        <p:nvSpPr>
          <p:cNvPr id="3" name="Content Placeholder 2"/>
          <p:cNvSpPr>
            <a:spLocks noGrp="1"/>
          </p:cNvSpPr>
          <p:nvPr>
            <p:ph idx="1"/>
          </p:nvPr>
        </p:nvSpPr>
        <p:spPr>
          <a:xfrm>
            <a:off x="304800" y="1447800"/>
            <a:ext cx="5257800" cy="4525963"/>
          </a:xfrm>
        </p:spPr>
        <p:txBody>
          <a:bodyPr/>
          <a:lstStyle/>
          <a:p>
            <a:r>
              <a:rPr lang="en-US" b="1" dirty="0"/>
              <a:t>Electric </a:t>
            </a:r>
            <a:r>
              <a:rPr lang="en-US" b="1" dirty="0" smtClean="0"/>
              <a:t>Power</a:t>
            </a:r>
          </a:p>
          <a:p>
            <a:pPr lvl="1"/>
            <a:r>
              <a:rPr lang="en-US" dirty="0"/>
              <a:t>R</a:t>
            </a:r>
            <a:r>
              <a:rPr lang="en-US" dirty="0" smtClean="0"/>
              <a:t>ate </a:t>
            </a:r>
            <a:r>
              <a:rPr lang="en-US" dirty="0"/>
              <a:t>at which electrical energy </a:t>
            </a:r>
            <a:r>
              <a:rPr lang="en-US" dirty="0" smtClean="0"/>
              <a:t>transferred </a:t>
            </a:r>
          </a:p>
          <a:p>
            <a:pPr lvl="2"/>
            <a:r>
              <a:rPr lang="en-US" dirty="0" smtClean="0"/>
              <a:t>SI </a:t>
            </a:r>
            <a:r>
              <a:rPr lang="en-US" dirty="0"/>
              <a:t>unit of power is </a:t>
            </a:r>
            <a:r>
              <a:rPr lang="en-US" dirty="0" smtClean="0"/>
              <a:t>watt (one </a:t>
            </a:r>
            <a:r>
              <a:rPr lang="en-US" dirty="0"/>
              <a:t>joule per </a:t>
            </a:r>
            <a:r>
              <a:rPr lang="en-US" dirty="0" smtClean="0"/>
              <a:t>second)</a:t>
            </a:r>
          </a:p>
          <a:p>
            <a:pPr lvl="2"/>
            <a:r>
              <a:rPr lang="en-US" dirty="0" smtClean="0"/>
              <a:t>AC </a:t>
            </a:r>
            <a:r>
              <a:rPr lang="en-US" dirty="0"/>
              <a:t>(Alternating Current) </a:t>
            </a:r>
            <a:r>
              <a:rPr lang="en-US" dirty="0" smtClean="0"/>
              <a:t>from generators</a:t>
            </a:r>
          </a:p>
          <a:p>
            <a:pPr lvl="2"/>
            <a:r>
              <a:rPr lang="en-US" dirty="0" smtClean="0"/>
              <a:t>DC (Direct Current) supplied </a:t>
            </a:r>
            <a:r>
              <a:rPr lang="en-US" dirty="0"/>
              <a:t>by </a:t>
            </a:r>
            <a:r>
              <a:rPr lang="en-US" dirty="0" smtClean="0"/>
              <a:t>batteries </a:t>
            </a:r>
            <a:r>
              <a:rPr lang="en-US" dirty="0"/>
              <a:t>or solar </a:t>
            </a:r>
            <a:r>
              <a:rPr lang="en-US" dirty="0" smtClean="0"/>
              <a:t>cells</a:t>
            </a:r>
          </a:p>
          <a:p>
            <a:pPr lvl="2"/>
            <a:r>
              <a:rPr lang="en-US" dirty="0" smtClean="0"/>
              <a:t>Supplied </a:t>
            </a:r>
            <a:r>
              <a:rPr lang="en-US" dirty="0"/>
              <a:t>to </a:t>
            </a:r>
            <a:r>
              <a:rPr lang="en-US" dirty="0" smtClean="0"/>
              <a:t>businesses/homes </a:t>
            </a:r>
            <a:r>
              <a:rPr lang="en-US" dirty="0"/>
              <a:t>by the electric power </a:t>
            </a:r>
            <a:r>
              <a:rPr lang="en-US" dirty="0" smtClean="0"/>
              <a:t>industry</a:t>
            </a:r>
          </a:p>
          <a:p>
            <a:pPr lvl="3"/>
            <a:r>
              <a:rPr lang="en-US" dirty="0" smtClean="0"/>
              <a:t>Thru an </a:t>
            </a:r>
            <a:r>
              <a:rPr lang="en-US" dirty="0"/>
              <a:t>electric power </a:t>
            </a:r>
            <a:r>
              <a:rPr lang="en-US" dirty="0" smtClean="0"/>
              <a:t>grid</a:t>
            </a:r>
          </a:p>
        </p:txBody>
      </p:sp>
      <p:pic>
        <p:nvPicPr>
          <p:cNvPr id="4" name="Picture 3"/>
          <p:cNvPicPr>
            <a:picLocks noChangeAspect="1"/>
          </p:cNvPicPr>
          <p:nvPr/>
        </p:nvPicPr>
        <p:blipFill>
          <a:blip r:embed="rId2"/>
          <a:stretch>
            <a:fillRect/>
          </a:stretch>
        </p:blipFill>
        <p:spPr>
          <a:xfrm>
            <a:off x="5638800" y="1451919"/>
            <a:ext cx="3310415" cy="3310415"/>
          </a:xfrm>
          <a:prstGeom prst="rect">
            <a:avLst/>
          </a:prstGeom>
        </p:spPr>
      </p:pic>
      <p:sp>
        <p:nvSpPr>
          <p:cNvPr id="5" name="Rectangle 4"/>
          <p:cNvSpPr/>
          <p:nvPr/>
        </p:nvSpPr>
        <p:spPr>
          <a:xfrm>
            <a:off x="5667419" y="4795285"/>
            <a:ext cx="2828659" cy="369332"/>
          </a:xfrm>
          <a:prstGeom prst="rect">
            <a:avLst/>
          </a:prstGeom>
        </p:spPr>
        <p:txBody>
          <a:bodyPr wrap="none">
            <a:spAutoFit/>
          </a:bodyPr>
          <a:lstStyle/>
          <a:p>
            <a:pPr algn="ct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5-15 Electric Power</a:t>
            </a:r>
            <a:endParaRPr lang="en-US" b="1"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pPr/>
              <a:t>53</a:t>
            </a:fld>
            <a:endParaRPr lang="en-US" dirty="0"/>
          </a:p>
        </p:txBody>
      </p:sp>
    </p:spTree>
    <p:extLst>
      <p:ext uri="{BB962C8B-B14F-4D97-AF65-F5344CB8AC3E}">
        <p14:creationId xmlns:p14="http://schemas.microsoft.com/office/powerpoint/2010/main" val="2111388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ELECTRICAL </a:t>
            </a:r>
            <a:r>
              <a:rPr lang="en-US" dirty="0" smtClean="0"/>
              <a:t>POWER 4.</a:t>
            </a:r>
            <a:endParaRPr lang="en-US" dirty="0"/>
          </a:p>
        </p:txBody>
      </p:sp>
      <p:sp>
        <p:nvSpPr>
          <p:cNvPr id="3" name="Content Placeholder 2"/>
          <p:cNvSpPr>
            <a:spLocks noGrp="1"/>
          </p:cNvSpPr>
          <p:nvPr>
            <p:ph idx="1"/>
          </p:nvPr>
        </p:nvSpPr>
        <p:spPr/>
        <p:txBody>
          <a:bodyPr/>
          <a:lstStyle/>
          <a:p>
            <a:r>
              <a:rPr lang="en-US" b="1" dirty="0" smtClean="0"/>
              <a:t>Electric Power </a:t>
            </a:r>
          </a:p>
          <a:p>
            <a:pPr lvl="1"/>
            <a:r>
              <a:rPr lang="en-US" dirty="0" smtClean="0"/>
              <a:t>Sold </a:t>
            </a:r>
            <a:r>
              <a:rPr lang="en-US" dirty="0"/>
              <a:t>by the kilowatt hour </a:t>
            </a:r>
            <a:endParaRPr lang="en-US" dirty="0" smtClean="0"/>
          </a:p>
          <a:p>
            <a:pPr lvl="1"/>
            <a:r>
              <a:rPr lang="en-US" dirty="0"/>
              <a:t>P</a:t>
            </a:r>
            <a:r>
              <a:rPr lang="en-US" dirty="0" smtClean="0"/>
              <a:t>roduct </a:t>
            </a:r>
            <a:r>
              <a:rPr lang="en-US" dirty="0"/>
              <a:t>of power in kilowatts </a:t>
            </a:r>
            <a:endParaRPr lang="en-US" dirty="0" smtClean="0"/>
          </a:p>
          <a:p>
            <a:pPr lvl="1"/>
            <a:r>
              <a:rPr lang="en-US" dirty="0" smtClean="0"/>
              <a:t>Multiplied </a:t>
            </a:r>
            <a:r>
              <a:rPr lang="en-US" dirty="0"/>
              <a:t>by running time in </a:t>
            </a:r>
            <a:r>
              <a:rPr lang="en-US" dirty="0" smtClean="0"/>
              <a:t>hours</a:t>
            </a:r>
          </a:p>
          <a:p>
            <a:pPr lvl="1"/>
            <a:r>
              <a:rPr lang="en-US" dirty="0" smtClean="0"/>
              <a:t>Watt-hour </a:t>
            </a:r>
            <a:r>
              <a:rPr lang="en-US" dirty="0"/>
              <a:t>is a unit of energy </a:t>
            </a:r>
            <a:endParaRPr lang="en-US" dirty="0" smtClean="0"/>
          </a:p>
          <a:p>
            <a:pPr lvl="1"/>
            <a:r>
              <a:rPr lang="en-US" dirty="0" smtClean="0"/>
              <a:t>Equal </a:t>
            </a:r>
            <a:r>
              <a:rPr lang="en-US" dirty="0"/>
              <a:t>to a power of one watt operating for one hour</a:t>
            </a:r>
          </a:p>
        </p:txBody>
      </p:sp>
      <p:sp>
        <p:nvSpPr>
          <p:cNvPr id="4" name="Slide Number Placeholder 3"/>
          <p:cNvSpPr>
            <a:spLocks noGrp="1"/>
          </p:cNvSpPr>
          <p:nvPr>
            <p:ph type="sldNum" sz="quarter" idx="12"/>
          </p:nvPr>
        </p:nvSpPr>
        <p:spPr/>
        <p:txBody>
          <a:bodyPr/>
          <a:lstStyle/>
          <a:p>
            <a:fld id="{200B2350-5261-4F5C-9DF5-EF0D264FC8D2}" type="slidenum">
              <a:rPr lang="en-US" smtClean="0"/>
              <a:pPr/>
              <a:t>54</a:t>
            </a:fld>
            <a:endParaRPr lang="en-US" dirty="0"/>
          </a:p>
        </p:txBody>
      </p:sp>
    </p:spTree>
    <p:extLst>
      <p:ext uri="{BB962C8B-B14F-4D97-AF65-F5344CB8AC3E}">
        <p14:creationId xmlns:p14="http://schemas.microsoft.com/office/powerpoint/2010/main" val="235474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ELECTRICAL </a:t>
            </a:r>
            <a:r>
              <a:rPr lang="en-US" dirty="0" smtClean="0"/>
              <a:t>POWER 5.</a:t>
            </a:r>
            <a:endParaRPr lang="en-US" dirty="0"/>
          </a:p>
        </p:txBody>
      </p:sp>
      <p:sp>
        <p:nvSpPr>
          <p:cNvPr id="3" name="Content Placeholder 2"/>
          <p:cNvSpPr>
            <a:spLocks noGrp="1"/>
          </p:cNvSpPr>
          <p:nvPr>
            <p:ph idx="1"/>
          </p:nvPr>
        </p:nvSpPr>
        <p:spPr/>
        <p:txBody>
          <a:bodyPr/>
          <a:lstStyle/>
          <a:p>
            <a:r>
              <a:rPr lang="en-US" b="1" dirty="0"/>
              <a:t>1 </a:t>
            </a:r>
            <a:r>
              <a:rPr lang="en-US" b="1" dirty="0" smtClean="0"/>
              <a:t>Watt-hour Equals 3600 Joules</a:t>
            </a:r>
          </a:p>
          <a:p>
            <a:pPr lvl="1"/>
            <a:r>
              <a:rPr lang="en-US" dirty="0" smtClean="0"/>
              <a:t>kilowatt </a:t>
            </a:r>
            <a:r>
              <a:rPr lang="en-US" dirty="0"/>
              <a:t>hour is a unit of energy </a:t>
            </a:r>
            <a:endParaRPr lang="en-US" dirty="0" smtClean="0"/>
          </a:p>
          <a:p>
            <a:pPr lvl="1"/>
            <a:r>
              <a:rPr lang="en-US" dirty="0"/>
              <a:t>E</a:t>
            </a:r>
            <a:r>
              <a:rPr lang="en-US" dirty="0" smtClean="0"/>
              <a:t>qual </a:t>
            </a:r>
            <a:r>
              <a:rPr lang="en-US" dirty="0"/>
              <a:t>to 1,000 watt-hours, or 3.6 </a:t>
            </a:r>
            <a:r>
              <a:rPr lang="en-US" dirty="0" smtClean="0"/>
              <a:t>megajoules</a:t>
            </a:r>
          </a:p>
          <a:p>
            <a:pPr lvl="1"/>
            <a:r>
              <a:rPr lang="en-US" dirty="0" smtClean="0"/>
              <a:t>If energy used </a:t>
            </a:r>
            <a:r>
              <a:rPr lang="en-US" dirty="0"/>
              <a:t>at a constant rate (power) </a:t>
            </a:r>
            <a:endParaRPr lang="en-US" dirty="0" smtClean="0"/>
          </a:p>
          <a:p>
            <a:pPr lvl="2"/>
            <a:r>
              <a:rPr lang="en-US" dirty="0" smtClean="0"/>
              <a:t>Over period </a:t>
            </a:r>
            <a:r>
              <a:rPr lang="en-US" dirty="0"/>
              <a:t>of time, </a:t>
            </a:r>
            <a:r>
              <a:rPr lang="en-US" dirty="0" smtClean="0"/>
              <a:t>total </a:t>
            </a:r>
            <a:r>
              <a:rPr lang="en-US" dirty="0"/>
              <a:t>energy </a:t>
            </a:r>
            <a:r>
              <a:rPr lang="en-US" dirty="0" smtClean="0"/>
              <a:t>is in kilowatt-hours</a:t>
            </a:r>
          </a:p>
          <a:p>
            <a:pPr lvl="1"/>
            <a:r>
              <a:rPr lang="en-US" dirty="0" smtClean="0"/>
              <a:t>Product </a:t>
            </a:r>
            <a:r>
              <a:rPr lang="en-US" dirty="0"/>
              <a:t>of </a:t>
            </a:r>
            <a:r>
              <a:rPr lang="en-US" dirty="0" smtClean="0"/>
              <a:t>power </a:t>
            </a:r>
            <a:r>
              <a:rPr lang="en-US" dirty="0"/>
              <a:t>in kilowatts and </a:t>
            </a:r>
            <a:r>
              <a:rPr lang="en-US" dirty="0" smtClean="0"/>
              <a:t>time </a:t>
            </a:r>
            <a:r>
              <a:rPr lang="en-US" dirty="0"/>
              <a:t>in </a:t>
            </a:r>
            <a:r>
              <a:rPr lang="en-US" dirty="0" smtClean="0"/>
              <a:t>hours</a:t>
            </a:r>
          </a:p>
          <a:p>
            <a:pPr lvl="1"/>
            <a:r>
              <a:rPr lang="en-US" dirty="0" smtClean="0"/>
              <a:t>Electric </a:t>
            </a:r>
            <a:r>
              <a:rPr lang="en-US" dirty="0"/>
              <a:t>utilities measure power using </a:t>
            </a:r>
            <a:r>
              <a:rPr lang="en-US" dirty="0" smtClean="0"/>
              <a:t>a meter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55</a:t>
            </a:fld>
            <a:endParaRPr lang="en-US" dirty="0"/>
          </a:p>
        </p:txBody>
      </p:sp>
    </p:spTree>
    <p:extLst>
      <p:ext uri="{BB962C8B-B14F-4D97-AF65-F5344CB8AC3E}">
        <p14:creationId xmlns:p14="http://schemas.microsoft.com/office/powerpoint/2010/main" val="2810806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991600" cy="1097280"/>
          </a:xfrm>
        </p:spPr>
        <p:txBody>
          <a:bodyPr/>
          <a:lstStyle/>
          <a:p>
            <a:r>
              <a:rPr lang="en-US" sz="3200" dirty="0"/>
              <a:t>Figure </a:t>
            </a:r>
            <a:r>
              <a:rPr lang="en-US" sz="3200" dirty="0" smtClean="0"/>
              <a:t>5-16 one </a:t>
            </a:r>
            <a:r>
              <a:rPr lang="en-US" sz="3200" dirty="0"/>
              <a:t>megawatt is equal to the electrical needs for 1,000 </a:t>
            </a:r>
            <a:r>
              <a:rPr lang="en-US" sz="3200" dirty="0" smtClean="0"/>
              <a:t>homes. </a:t>
            </a:r>
            <a:endParaRPr lang="en-US" sz="3200" dirty="0"/>
          </a:p>
        </p:txBody>
      </p:sp>
      <p:pic>
        <p:nvPicPr>
          <p:cNvPr id="4" name="Picture 3"/>
          <p:cNvPicPr>
            <a:picLocks noChangeAspect="1"/>
          </p:cNvPicPr>
          <p:nvPr/>
        </p:nvPicPr>
        <p:blipFill>
          <a:blip r:embed="rId2"/>
          <a:stretch>
            <a:fillRect/>
          </a:stretch>
        </p:blipFill>
        <p:spPr>
          <a:xfrm>
            <a:off x="1599942" y="1447800"/>
            <a:ext cx="5944115" cy="445656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56</a:t>
            </a:fld>
            <a:endParaRPr lang="en-US" dirty="0"/>
          </a:p>
        </p:txBody>
      </p:sp>
    </p:spTree>
    <p:extLst>
      <p:ext uri="{BB962C8B-B14F-4D97-AF65-F5344CB8AC3E}">
        <p14:creationId xmlns:p14="http://schemas.microsoft.com/office/powerpoint/2010/main" val="2601614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POWER </a:t>
            </a:r>
            <a:r>
              <a:rPr lang="en-US" dirty="0" smtClean="0"/>
              <a:t>6.</a:t>
            </a:r>
            <a:endParaRPr lang="en-US" dirty="0"/>
          </a:p>
        </p:txBody>
      </p:sp>
      <p:sp>
        <p:nvSpPr>
          <p:cNvPr id="3" name="Content Placeholder 2"/>
          <p:cNvSpPr>
            <a:spLocks noGrp="1"/>
          </p:cNvSpPr>
          <p:nvPr>
            <p:ph idx="1"/>
          </p:nvPr>
        </p:nvSpPr>
        <p:spPr>
          <a:xfrm>
            <a:off x="228600" y="1905001"/>
            <a:ext cx="5486400" cy="3352800"/>
          </a:xfrm>
        </p:spPr>
        <p:txBody>
          <a:bodyPr/>
          <a:lstStyle/>
          <a:p>
            <a:r>
              <a:rPr lang="en-US" sz="1800" dirty="0"/>
              <a:t>TWh (Terawatt hours) </a:t>
            </a:r>
            <a:endParaRPr lang="en-US" sz="1800" dirty="0" smtClean="0"/>
          </a:p>
          <a:p>
            <a:r>
              <a:rPr lang="en-US" sz="1800" dirty="0" smtClean="0"/>
              <a:t>PWh </a:t>
            </a:r>
            <a:r>
              <a:rPr lang="en-US" sz="1800" dirty="0"/>
              <a:t>(Petawatt hours) </a:t>
            </a:r>
            <a:endParaRPr lang="en-US" sz="1800" dirty="0" smtClean="0"/>
          </a:p>
          <a:p>
            <a:pPr lvl="1"/>
            <a:r>
              <a:rPr lang="en-US" sz="1400" dirty="0" smtClean="0"/>
              <a:t>Distribution </a:t>
            </a:r>
            <a:r>
              <a:rPr lang="en-US" sz="1400" dirty="0"/>
              <a:t>or use of electrical </a:t>
            </a:r>
            <a:r>
              <a:rPr lang="en-US" sz="1400" dirty="0" smtClean="0"/>
              <a:t>power</a:t>
            </a:r>
          </a:p>
          <a:p>
            <a:r>
              <a:rPr lang="en-US" sz="1800" dirty="0" smtClean="0"/>
              <a:t>Kilowatt </a:t>
            </a:r>
            <a:r>
              <a:rPr lang="en-US" sz="1800" dirty="0"/>
              <a:t>(kWh) hours </a:t>
            </a:r>
            <a:r>
              <a:rPr lang="en-US" sz="1800" dirty="0" smtClean="0"/>
              <a:t>household electrical</a:t>
            </a:r>
          </a:p>
          <a:p>
            <a:r>
              <a:rPr lang="en-US" sz="1800" dirty="0" smtClean="0"/>
              <a:t>Megawatt </a:t>
            </a:r>
            <a:r>
              <a:rPr lang="en-US" sz="1800" dirty="0"/>
              <a:t>(MWh) hours </a:t>
            </a:r>
            <a:r>
              <a:rPr lang="en-US" sz="1800" dirty="0" smtClean="0"/>
              <a:t>city </a:t>
            </a:r>
            <a:r>
              <a:rPr lang="en-US" sz="1800" dirty="0"/>
              <a:t>wide power </a:t>
            </a:r>
            <a:r>
              <a:rPr lang="en-US" sz="1800" dirty="0" smtClean="0"/>
              <a:t>generation</a:t>
            </a:r>
          </a:p>
          <a:p>
            <a:r>
              <a:rPr lang="en-US" sz="1800" dirty="0" smtClean="0"/>
              <a:t>Terawatt </a:t>
            </a:r>
            <a:r>
              <a:rPr lang="en-US" sz="1800" dirty="0"/>
              <a:t>(TWh) hours </a:t>
            </a:r>
            <a:r>
              <a:rPr lang="en-US" sz="1800" dirty="0" smtClean="0"/>
              <a:t>&amp; Petawatt </a:t>
            </a:r>
            <a:r>
              <a:rPr lang="en-US" sz="1800" dirty="0"/>
              <a:t>(PWh) hours </a:t>
            </a:r>
            <a:endParaRPr lang="en-US" sz="1800" dirty="0" smtClean="0"/>
          </a:p>
          <a:p>
            <a:pPr lvl="1"/>
            <a:r>
              <a:rPr lang="en-US" sz="2000" dirty="0" smtClean="0"/>
              <a:t>Larger </a:t>
            </a:r>
            <a:r>
              <a:rPr lang="en-US" sz="2000" dirty="0"/>
              <a:t>producers of electrical power </a:t>
            </a:r>
            <a:endParaRPr lang="en-US" sz="2000" dirty="0" smtClean="0"/>
          </a:p>
          <a:p>
            <a:pPr lvl="1"/>
            <a:r>
              <a:rPr lang="en-US" sz="1800" dirty="0" smtClean="0"/>
              <a:t>Wind </a:t>
            </a:r>
            <a:r>
              <a:rPr lang="en-US" sz="1800" dirty="0"/>
              <a:t>farms, large solar </a:t>
            </a:r>
            <a:r>
              <a:rPr lang="en-US" sz="1800" dirty="0" smtClean="0"/>
              <a:t>arrays</a:t>
            </a:r>
            <a:endParaRPr lang="en-US" sz="1800"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5791200" y="1600200"/>
            <a:ext cx="3228975" cy="3042444"/>
          </a:xfrm>
          <a:prstGeom prst="rect">
            <a:avLst/>
          </a:prstGeom>
        </p:spPr>
      </p:pic>
      <p:sp>
        <p:nvSpPr>
          <p:cNvPr id="6" name="Rectangle 5"/>
          <p:cNvSpPr/>
          <p:nvPr/>
        </p:nvSpPr>
        <p:spPr>
          <a:xfrm>
            <a:off x="76200" y="1430289"/>
            <a:ext cx="5638800" cy="400110"/>
          </a:xfrm>
          <a:prstGeom prst="rect">
            <a:avLst/>
          </a:prstGeom>
        </p:spPr>
        <p:txBody>
          <a:bodyPr wrap="square">
            <a:spAutoFit/>
          </a:bodyPr>
          <a:lstStyle/>
          <a:p>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Figure </a:t>
            </a:r>
            <a:r>
              <a:rPr lang="en-US" sz="20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5-17 </a:t>
            </a:r>
            <a:r>
              <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power consumption values chart</a:t>
            </a:r>
            <a:endParaRPr lang="en-US" sz="2000" b="1"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28600" y="5419259"/>
            <a:ext cx="981541" cy="981541"/>
          </a:xfrm>
          <a:prstGeom prst="rect">
            <a:avLst/>
          </a:prstGeom>
        </p:spPr>
      </p:pic>
      <p:sp>
        <p:nvSpPr>
          <p:cNvPr id="8" name="Rectangle 7"/>
          <p:cNvSpPr/>
          <p:nvPr/>
        </p:nvSpPr>
        <p:spPr>
          <a:xfrm>
            <a:off x="1143000" y="5419259"/>
            <a:ext cx="6400800" cy="646331"/>
          </a:xfrm>
          <a:prstGeom prst="rect">
            <a:avLst/>
          </a:prstGeom>
        </p:spPr>
        <p:txBody>
          <a:bodyPr wrap="square">
            <a:spAutoFit/>
          </a:bodyPr>
          <a:lstStyle/>
          <a:p>
            <a:pPr fontAlgn="base"/>
            <a:r>
              <a:rPr lang="en-US" b="1" dirty="0" smtClean="0">
                <a:solidFill>
                  <a:srgbClr val="E09900"/>
                </a:solidFill>
                <a:latin typeface="Arial" panose="020B0604020202020204" pitchFamily="34" charset="0"/>
                <a:hlinkClick r:id="rId4"/>
              </a:rPr>
              <a:t>Physics</a:t>
            </a:r>
            <a:r>
              <a:rPr lang="en-US" b="1" dirty="0">
                <a:solidFill>
                  <a:srgbClr val="E09900"/>
                </a:solidFill>
                <a:latin typeface="Arial" panose="020B0604020202020204" pitchFamily="34" charset="0"/>
                <a:hlinkClick r:id="rId4"/>
              </a:rPr>
              <a:t>: Electrical Power Simplified: 6:17</a:t>
            </a:r>
            <a:endParaRPr lang="en-US" dirty="0">
              <a:solidFill>
                <a:srgbClr val="4F4F4F"/>
              </a:solidFill>
              <a:latin typeface="Arial" panose="020B0604020202020204" pitchFamily="34" charset="0"/>
            </a:endParaRPr>
          </a:p>
          <a:p>
            <a:pPr fontAlgn="base"/>
            <a:endParaRPr lang="en-US" b="0" i="0" dirty="0">
              <a:solidFill>
                <a:srgbClr val="4F4F4F"/>
              </a:solidFill>
              <a:effectLst/>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57</a:t>
            </a:fld>
            <a:endParaRPr lang="en-US" dirty="0"/>
          </a:p>
        </p:txBody>
      </p:sp>
    </p:spTree>
    <p:extLst>
      <p:ext uri="{BB962C8B-B14F-4D97-AF65-F5344CB8AC3E}">
        <p14:creationId xmlns:p14="http://schemas.microsoft.com/office/powerpoint/2010/main" val="3307664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ELECTRICAL POWER </a:t>
            </a:r>
            <a:r>
              <a:rPr lang="en-US" dirty="0" smtClean="0"/>
              <a:t>7.</a:t>
            </a:r>
            <a:endParaRPr lang="en-US" dirty="0"/>
          </a:p>
        </p:txBody>
      </p:sp>
      <p:sp>
        <p:nvSpPr>
          <p:cNvPr id="3" name="Content Placeholder 2"/>
          <p:cNvSpPr>
            <a:spLocks noGrp="1"/>
          </p:cNvSpPr>
          <p:nvPr>
            <p:ph idx="1"/>
          </p:nvPr>
        </p:nvSpPr>
        <p:spPr>
          <a:xfrm>
            <a:off x="381000" y="1447800"/>
            <a:ext cx="8686800" cy="4038600"/>
          </a:xfrm>
        </p:spPr>
        <p:txBody>
          <a:bodyPr/>
          <a:lstStyle/>
          <a:p>
            <a:r>
              <a:rPr lang="en-US" b="1" dirty="0" smtClean="0"/>
              <a:t>Watt</a:t>
            </a:r>
          </a:p>
          <a:p>
            <a:pPr lvl="1"/>
            <a:r>
              <a:rPr lang="en-US" dirty="0" smtClean="0"/>
              <a:t>Basic </a:t>
            </a:r>
            <a:r>
              <a:rPr lang="en-US" dirty="0"/>
              <a:t>unit of </a:t>
            </a:r>
            <a:r>
              <a:rPr lang="en-US" dirty="0" smtClean="0"/>
              <a:t>power</a:t>
            </a:r>
          </a:p>
          <a:p>
            <a:pPr lvl="2"/>
            <a:r>
              <a:rPr lang="en-US" dirty="0"/>
              <a:t>P</a:t>
            </a:r>
            <a:r>
              <a:rPr lang="en-US" dirty="0" smtClean="0"/>
              <a:t>ower </a:t>
            </a:r>
            <a:r>
              <a:rPr lang="en-US" dirty="0"/>
              <a:t>is </a:t>
            </a:r>
            <a:r>
              <a:rPr lang="en-US" dirty="0" smtClean="0"/>
              <a:t>rate </a:t>
            </a:r>
            <a:r>
              <a:rPr lang="en-US" dirty="0"/>
              <a:t>at which electrical energy </a:t>
            </a:r>
            <a:r>
              <a:rPr lang="en-US" dirty="0" smtClean="0"/>
              <a:t>delivered </a:t>
            </a:r>
            <a:r>
              <a:rPr lang="en-US" dirty="0"/>
              <a:t>to </a:t>
            </a:r>
            <a:r>
              <a:rPr lang="en-US" dirty="0" smtClean="0"/>
              <a:t>circuit</a:t>
            </a:r>
          </a:p>
          <a:p>
            <a:pPr lvl="2"/>
            <a:r>
              <a:rPr lang="en-US" dirty="0" smtClean="0"/>
              <a:t>Watts/horsepower both </a:t>
            </a:r>
            <a:r>
              <a:rPr lang="en-US" dirty="0"/>
              <a:t>measures of </a:t>
            </a:r>
            <a:r>
              <a:rPr lang="en-US" dirty="0" smtClean="0"/>
              <a:t>power</a:t>
            </a:r>
          </a:p>
          <a:p>
            <a:pPr lvl="2"/>
            <a:r>
              <a:rPr lang="en-US" dirty="0" smtClean="0"/>
              <a:t>Watt’s Law</a:t>
            </a:r>
          </a:p>
          <a:p>
            <a:pPr lvl="3"/>
            <a:r>
              <a:rPr lang="en-US" dirty="0" smtClean="0"/>
              <a:t>Relationship </a:t>
            </a:r>
            <a:r>
              <a:rPr lang="en-US" dirty="0"/>
              <a:t>between power (P), voltage (E), and current (I</a:t>
            </a:r>
            <a:r>
              <a:rPr lang="en-US" dirty="0" smtClean="0"/>
              <a:t>)</a:t>
            </a:r>
          </a:p>
          <a:p>
            <a:pPr lvl="3"/>
            <a:r>
              <a:rPr lang="en-US" dirty="0" smtClean="0"/>
              <a:t>Formula </a:t>
            </a:r>
            <a:r>
              <a:rPr lang="en-US" dirty="0"/>
              <a:t>P = I x E and its derivatives P/E=I and </a:t>
            </a:r>
            <a:r>
              <a:rPr lang="en-US" dirty="0" smtClean="0"/>
              <a:t>P/I=E</a:t>
            </a:r>
          </a:p>
          <a:p>
            <a:pPr lvl="4"/>
            <a:r>
              <a:rPr lang="en-US" dirty="0" smtClean="0"/>
              <a:t>60 watt </a:t>
            </a:r>
            <a:r>
              <a:rPr lang="en-US" dirty="0"/>
              <a:t>light bulb uses </a:t>
            </a:r>
            <a:r>
              <a:rPr lang="en-US" dirty="0" smtClean="0"/>
              <a:t>0.5 </a:t>
            </a:r>
            <a:r>
              <a:rPr lang="en-US" dirty="0"/>
              <a:t>amps of current </a:t>
            </a:r>
            <a:endParaRPr lang="en-US" dirty="0" smtClean="0"/>
          </a:p>
          <a:p>
            <a:pPr lvl="4"/>
            <a:r>
              <a:rPr lang="en-US" dirty="0" smtClean="0"/>
              <a:t>At </a:t>
            </a:r>
            <a:r>
              <a:rPr lang="en-US" dirty="0"/>
              <a:t>120 volts (</a:t>
            </a:r>
            <a:r>
              <a:rPr lang="en-US" dirty="0" smtClean="0"/>
              <a:t>60/120 = 0.5)</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58</a:t>
            </a:fld>
            <a:endParaRPr lang="en-US" dirty="0"/>
          </a:p>
        </p:txBody>
      </p:sp>
    </p:spTree>
    <p:extLst>
      <p:ext uri="{BB962C8B-B14F-4D97-AF65-F5344CB8AC3E}">
        <p14:creationId xmlns:p14="http://schemas.microsoft.com/office/powerpoint/2010/main" val="85724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15372"/>
            <a:ext cx="7086600" cy="1097280"/>
          </a:xfrm>
        </p:spPr>
        <p:txBody>
          <a:bodyPr/>
          <a:lstStyle/>
          <a:p>
            <a:r>
              <a:rPr lang="en-US" dirty="0"/>
              <a:t>Fuels </a:t>
            </a:r>
            <a:r>
              <a:rPr lang="en-US" dirty="0" smtClean="0"/>
              <a:t>Used For </a:t>
            </a:r>
            <a:r>
              <a:rPr lang="en-US" dirty="0"/>
              <a:t>Electricity </a:t>
            </a:r>
            <a:r>
              <a:rPr lang="en-US" dirty="0" smtClean="0"/>
              <a:t>Animation</a:t>
            </a:r>
            <a:endParaRPr lang="en-US" dirty="0"/>
          </a:p>
        </p:txBody>
      </p:sp>
      <p:pic>
        <p:nvPicPr>
          <p:cNvPr id="6" name="Fuels_used_for_Electricit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447800"/>
            <a:ext cx="8045450" cy="4525963"/>
          </a:xfrm>
        </p:spPr>
      </p:pic>
      <p:sp>
        <p:nvSpPr>
          <p:cNvPr id="4" name="Slide Number Placeholder 3"/>
          <p:cNvSpPr>
            <a:spLocks noGrp="1"/>
          </p:cNvSpPr>
          <p:nvPr>
            <p:ph type="sldNum" sz="quarter" idx="12"/>
          </p:nvPr>
        </p:nvSpPr>
        <p:spPr/>
        <p:txBody>
          <a:bodyPr/>
          <a:lstStyle/>
          <a:p>
            <a:fld id="{200B2350-5261-4F5C-9DF5-EF0D264FC8D2}" type="slidenum">
              <a:rPr lang="en-US" smtClean="0"/>
              <a:pPr/>
              <a:t>59</a:t>
            </a:fld>
            <a:endParaRPr lang="en-US" dirty="0"/>
          </a:p>
        </p:txBody>
      </p:sp>
      <p:pic>
        <p:nvPicPr>
          <p:cNvPr id="5" name="Picture 4"/>
          <p:cNvPicPr>
            <a:picLocks noChangeAspect="1"/>
          </p:cNvPicPr>
          <p:nvPr/>
        </p:nvPicPr>
        <p:blipFill>
          <a:blip r:embed="rId5"/>
          <a:stretch>
            <a:fillRect/>
          </a:stretch>
        </p:blipFill>
        <p:spPr>
          <a:xfrm>
            <a:off x="175427" y="295952"/>
            <a:ext cx="913212" cy="913212"/>
          </a:xfrm>
          <a:prstGeom prst="rect">
            <a:avLst/>
          </a:prstGeom>
        </p:spPr>
      </p:pic>
    </p:spTree>
    <p:extLst>
      <p:ext uri="{BB962C8B-B14F-4D97-AF65-F5344CB8AC3E}">
        <p14:creationId xmlns:p14="http://schemas.microsoft.com/office/powerpoint/2010/main" val="538617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4.</a:t>
            </a:r>
            <a:endParaRPr lang="en-US" dirty="0"/>
          </a:p>
        </p:txBody>
      </p:sp>
      <p:sp>
        <p:nvSpPr>
          <p:cNvPr id="3" name="Content Placeholder 2"/>
          <p:cNvSpPr>
            <a:spLocks noGrp="1"/>
          </p:cNvSpPr>
          <p:nvPr>
            <p:ph idx="1"/>
          </p:nvPr>
        </p:nvSpPr>
        <p:spPr>
          <a:xfrm>
            <a:off x="457200" y="1447800"/>
            <a:ext cx="8686800" cy="4525963"/>
          </a:xfrm>
        </p:spPr>
        <p:txBody>
          <a:bodyPr/>
          <a:lstStyle/>
          <a:p>
            <a:r>
              <a:rPr lang="en-US" b="1" dirty="0" smtClean="0"/>
              <a:t>Types of </a:t>
            </a:r>
            <a:r>
              <a:rPr lang="en-US" b="1" dirty="0"/>
              <a:t>Energy (Figure </a:t>
            </a:r>
            <a:r>
              <a:rPr lang="en-US" b="1" dirty="0" smtClean="0"/>
              <a:t>5-2</a:t>
            </a:r>
            <a:r>
              <a:rPr lang="en-US" b="1" dirty="0"/>
              <a:t>) </a:t>
            </a:r>
          </a:p>
          <a:p>
            <a:pPr lvl="1"/>
            <a:r>
              <a:rPr lang="en-US" dirty="0" smtClean="0"/>
              <a:t>Mix </a:t>
            </a:r>
            <a:r>
              <a:rPr lang="en-US" dirty="0"/>
              <a:t>of both potential and kinetic energy</a:t>
            </a:r>
          </a:p>
          <a:p>
            <a:pPr lvl="1"/>
            <a:r>
              <a:rPr lang="en-US" dirty="0" smtClean="0"/>
              <a:t>Thermal </a:t>
            </a:r>
            <a:r>
              <a:rPr lang="en-US" dirty="0"/>
              <a:t>or heat energy is internal energy </a:t>
            </a:r>
            <a:endParaRPr lang="en-US" dirty="0" smtClean="0"/>
          </a:p>
          <a:p>
            <a:pPr lvl="2"/>
            <a:r>
              <a:rPr lang="en-US" dirty="0" smtClean="0"/>
              <a:t>Present </a:t>
            </a:r>
            <a:r>
              <a:rPr lang="en-US" dirty="0"/>
              <a:t>in a system</a:t>
            </a:r>
          </a:p>
          <a:p>
            <a:pPr lvl="2"/>
            <a:r>
              <a:rPr lang="en-US" dirty="0" smtClean="0"/>
              <a:t>Due </a:t>
            </a:r>
            <a:r>
              <a:rPr lang="en-US" dirty="0"/>
              <a:t>to its temperature</a:t>
            </a:r>
          </a:p>
          <a:p>
            <a:pPr lvl="1"/>
            <a:r>
              <a:rPr lang="en-US" dirty="0" smtClean="0"/>
              <a:t>Heat </a:t>
            </a:r>
            <a:r>
              <a:rPr lang="en-US" dirty="0"/>
              <a:t>is transfer of energy </a:t>
            </a:r>
            <a:endParaRPr lang="en-US" dirty="0" smtClean="0"/>
          </a:p>
          <a:p>
            <a:pPr lvl="2"/>
            <a:r>
              <a:rPr lang="en-US" dirty="0" smtClean="0"/>
              <a:t>Thermal </a:t>
            </a:r>
            <a:r>
              <a:rPr lang="en-US" dirty="0"/>
              <a:t>energy is energy of microscopic pieces of matter</a:t>
            </a:r>
          </a:p>
          <a:p>
            <a:pPr lvl="3"/>
            <a:r>
              <a:rPr lang="en-US" dirty="0" smtClean="0"/>
              <a:t>Include </a:t>
            </a:r>
            <a:r>
              <a:rPr lang="en-US" dirty="0"/>
              <a:t>both kinetic and potential </a:t>
            </a:r>
            <a:r>
              <a:rPr lang="en-US" dirty="0" smtClean="0"/>
              <a:t>energy</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a:t>
            </a:fld>
            <a:endParaRPr lang="en-US" dirty="0"/>
          </a:p>
        </p:txBody>
      </p:sp>
    </p:spTree>
    <p:extLst>
      <p:ext uri="{BB962C8B-B14F-4D97-AF65-F5344CB8AC3E}">
        <p14:creationId xmlns:p14="http://schemas.microsoft.com/office/powerpoint/2010/main" val="178122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5: </a:t>
            </a:r>
            <a:r>
              <a:rPr lang="en-US" sz="4000" dirty="0" smtClean="0">
                <a:solidFill>
                  <a:srgbClr val="F8F9D3"/>
                </a:solidFill>
              </a:rPr>
              <a:t>?</a:t>
            </a:r>
            <a:endParaRPr lang="en-US" dirty="0">
              <a:solidFill>
                <a:srgbClr val="F8F9D3"/>
              </a:solidFill>
            </a:endParaRPr>
          </a:p>
        </p:txBody>
      </p:sp>
      <p:sp>
        <p:nvSpPr>
          <p:cNvPr id="3" name="Rectangle 2"/>
          <p:cNvSpPr/>
          <p:nvPr/>
        </p:nvSpPr>
        <p:spPr>
          <a:xfrm>
            <a:off x="152400" y="1447800"/>
            <a:ext cx="8991600" cy="3416320"/>
          </a:xfrm>
          <a:prstGeom prst="rect">
            <a:avLst/>
          </a:prstGeom>
        </p:spPr>
        <p:txBody>
          <a:bodyPr wrap="square">
            <a:spAutoFit/>
          </a:bodyPr>
          <a:lstStyle/>
          <a:p>
            <a:r>
              <a:rPr lang="en-US" sz="3600" dirty="0" smtClean="0">
                <a:solidFill>
                  <a:srgbClr val="000000"/>
                </a:solidFill>
              </a:rPr>
              <a:t>Which </a:t>
            </a:r>
            <a:r>
              <a:rPr lang="en-US" sz="3600" dirty="0">
                <a:solidFill>
                  <a:srgbClr val="000000"/>
                </a:solidFill>
              </a:rPr>
              <a:t>of these is the SI unit of power is the _____?</a:t>
            </a:r>
          </a:p>
          <a:p>
            <a:r>
              <a:rPr lang="en-US" sz="3600" dirty="0">
                <a:solidFill>
                  <a:srgbClr val="000000"/>
                </a:solidFill>
              </a:rPr>
              <a:t>a.	Joule</a:t>
            </a:r>
          </a:p>
          <a:p>
            <a:r>
              <a:rPr lang="en-US" sz="3600" dirty="0">
                <a:solidFill>
                  <a:srgbClr val="000000"/>
                </a:solidFill>
              </a:rPr>
              <a:t>b.	Ampere</a:t>
            </a:r>
          </a:p>
          <a:p>
            <a:r>
              <a:rPr lang="en-US" sz="3600" dirty="0">
                <a:solidFill>
                  <a:srgbClr val="000000"/>
                </a:solidFill>
              </a:rPr>
              <a:t>c.	</a:t>
            </a:r>
            <a:r>
              <a:rPr lang="en-US" sz="3600" dirty="0" smtClean="0">
                <a:solidFill>
                  <a:srgbClr val="000000"/>
                </a:solidFill>
              </a:rPr>
              <a:t>Watt</a:t>
            </a:r>
            <a:endParaRPr lang="en-US" sz="3600" dirty="0">
              <a:solidFill>
                <a:srgbClr val="000000"/>
              </a:solidFill>
            </a:endParaRPr>
          </a:p>
          <a:p>
            <a:r>
              <a:rPr lang="en-US" sz="3600" dirty="0">
                <a:solidFill>
                  <a:srgbClr val="000000"/>
                </a:solidFill>
              </a:rPr>
              <a:t>d.	Volt</a:t>
            </a:r>
          </a:p>
        </p:txBody>
      </p:sp>
      <p:sp>
        <p:nvSpPr>
          <p:cNvPr id="4" name="Slide Number Placeholder 3"/>
          <p:cNvSpPr>
            <a:spLocks noGrp="1"/>
          </p:cNvSpPr>
          <p:nvPr>
            <p:ph type="sldNum" sz="quarter" idx="12"/>
          </p:nvPr>
        </p:nvSpPr>
        <p:spPr/>
        <p:txBody>
          <a:bodyPr/>
          <a:lstStyle/>
          <a:p>
            <a:fld id="{200B2350-5261-4F5C-9DF5-EF0D264FC8D2}" type="slidenum">
              <a:rPr lang="en-US" smtClean="0"/>
              <a:pPr/>
              <a:t>60</a:t>
            </a:fld>
            <a:endParaRPr lang="en-US" dirty="0"/>
          </a:p>
        </p:txBody>
      </p:sp>
    </p:spTree>
    <p:extLst>
      <p:ext uri="{BB962C8B-B14F-4D97-AF65-F5344CB8AC3E}">
        <p14:creationId xmlns:p14="http://schemas.microsoft.com/office/powerpoint/2010/main" val="109364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5:</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Watt</a:t>
            </a:r>
          </a:p>
        </p:txBody>
      </p:sp>
      <p:sp>
        <p:nvSpPr>
          <p:cNvPr id="3" name="Slide Number Placeholder 2"/>
          <p:cNvSpPr>
            <a:spLocks noGrp="1"/>
          </p:cNvSpPr>
          <p:nvPr>
            <p:ph type="sldNum" sz="quarter" idx="12"/>
          </p:nvPr>
        </p:nvSpPr>
        <p:spPr/>
        <p:txBody>
          <a:bodyPr/>
          <a:lstStyle/>
          <a:p>
            <a:fld id="{200B2350-5261-4F5C-9DF5-EF0D264FC8D2}" type="slidenum">
              <a:rPr lang="en-US" smtClean="0"/>
              <a:pPr/>
              <a:t>61</a:t>
            </a:fld>
            <a:endParaRPr lang="en-US" dirty="0"/>
          </a:p>
        </p:txBody>
      </p:sp>
    </p:spTree>
    <p:extLst>
      <p:ext uri="{BB962C8B-B14F-4D97-AF65-F5344CB8AC3E}">
        <p14:creationId xmlns:p14="http://schemas.microsoft.com/office/powerpoint/2010/main" val="1693115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4.</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Building an HEV Battery Pack</a:t>
            </a:r>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62</a:t>
            </a:fld>
            <a:endParaRPr lang="en-US" dirty="0"/>
          </a:p>
        </p:txBody>
      </p:sp>
    </p:spTree>
    <p:extLst>
      <p:ext uri="{BB962C8B-B14F-4D97-AF65-F5344CB8AC3E}">
        <p14:creationId xmlns:p14="http://schemas.microsoft.com/office/powerpoint/2010/main" val="3474472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4)</a:t>
            </a:r>
            <a:endParaRPr lang="en-US" sz="3600" dirty="0"/>
          </a:p>
        </p:txBody>
      </p:sp>
      <p:sp>
        <p:nvSpPr>
          <p:cNvPr id="46083" name="Content Placeholder 2"/>
          <p:cNvSpPr>
            <a:spLocks noGrp="1"/>
          </p:cNvSpPr>
          <p:nvPr>
            <p:ph idx="1"/>
          </p:nvPr>
        </p:nvSpPr>
        <p:spPr>
          <a:xfrm>
            <a:off x="228600" y="1371600"/>
            <a:ext cx="8915400" cy="5029200"/>
          </a:xfrm>
        </p:spPr>
        <p:txBody>
          <a:bodyPr/>
          <a:lstStyle/>
          <a:p>
            <a:pPr marL="457200" indent="-457200">
              <a:buFont typeface="+mj-lt"/>
              <a:buAutoNum type="arabicPeriod"/>
            </a:pPr>
            <a:r>
              <a:rPr lang="en-US" sz="2000" dirty="0" smtClean="0"/>
              <a:t>Energy </a:t>
            </a:r>
            <a:r>
              <a:rPr lang="en-US" sz="2000" dirty="0"/>
              <a:t>is defined as the ability to do work.  The Sun is the source of energy for life on Earth.  It releases the following: thermal energy, heat energy and radiant (light) energy.  </a:t>
            </a:r>
          </a:p>
          <a:p>
            <a:pPr marL="457200" indent="-457200">
              <a:buFont typeface="+mj-lt"/>
              <a:buAutoNum type="arabicPeriod"/>
            </a:pPr>
            <a:r>
              <a:rPr lang="en-US" sz="2000" dirty="0" smtClean="0"/>
              <a:t>Physics </a:t>
            </a:r>
            <a:r>
              <a:rPr lang="en-US" sz="2000" dirty="0"/>
              <a:t>defines energy as a property of objects which can be transferred to other objects or converted into different forms.  </a:t>
            </a:r>
          </a:p>
          <a:p>
            <a:pPr marL="457200" indent="-457200">
              <a:buFont typeface="+mj-lt"/>
              <a:buAutoNum type="arabicPeriod"/>
            </a:pPr>
            <a:r>
              <a:rPr lang="en-US" sz="2000" dirty="0" smtClean="0"/>
              <a:t>Mechanical </a:t>
            </a:r>
            <a:r>
              <a:rPr lang="en-US" sz="2000" dirty="0"/>
              <a:t>energy which is the sum of kinetic and potential energy in a system.  </a:t>
            </a:r>
          </a:p>
          <a:p>
            <a:pPr marL="457200" indent="-457200">
              <a:buFont typeface="+mj-lt"/>
              <a:buAutoNum type="arabicPeriod"/>
            </a:pPr>
            <a:r>
              <a:rPr lang="en-US" sz="2000" dirty="0" smtClean="0"/>
              <a:t>Elastic </a:t>
            </a:r>
            <a:r>
              <a:rPr lang="en-US" sz="2000" dirty="0"/>
              <a:t>energy in materials is also dependent upon electrical potential energy (among atoms and molecules), as is chemical energy, which is stored and released from a reservoir of electrical potential energy between electrons, and the molecules or atomic nuclei that attract them.  The list is also not necessarily complete. </a:t>
            </a:r>
          </a:p>
          <a:p>
            <a:pPr marL="457200" indent="-457200">
              <a:buFont typeface="+mj-lt"/>
              <a:buAutoNum type="arabicPeriod"/>
            </a:pPr>
            <a:r>
              <a:rPr lang="en-US" sz="2000" dirty="0" smtClean="0"/>
              <a:t>Thermal </a:t>
            </a:r>
            <a:r>
              <a:rPr lang="en-US" sz="2000" dirty="0"/>
              <a:t>or heat energy is internal energy present in a system due to its temperature.</a:t>
            </a:r>
          </a:p>
          <a:p>
            <a:pPr marL="457200" indent="-457200">
              <a:buFont typeface="+mj-lt"/>
              <a:buAutoNum type="arabicPeriod"/>
            </a:pPr>
            <a:endParaRPr lang="en-US" sz="20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63</a:t>
            </a:fld>
            <a:endParaRPr lang="en-US" dirty="0"/>
          </a:p>
        </p:txBody>
      </p:sp>
    </p:spTree>
    <p:extLst>
      <p:ext uri="{BB962C8B-B14F-4D97-AF65-F5344CB8AC3E}">
        <p14:creationId xmlns:p14="http://schemas.microsoft.com/office/powerpoint/2010/main" val="42222335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4)</a:t>
            </a:r>
            <a:endParaRPr lang="en-US" sz="3600" dirty="0"/>
          </a:p>
        </p:txBody>
      </p:sp>
      <p:sp>
        <p:nvSpPr>
          <p:cNvPr id="47107" name="Content Placeholder 2"/>
          <p:cNvSpPr>
            <a:spLocks noGrp="1"/>
          </p:cNvSpPr>
          <p:nvPr>
            <p:ph idx="1"/>
          </p:nvPr>
        </p:nvSpPr>
        <p:spPr>
          <a:xfrm>
            <a:off x="228600" y="1447800"/>
            <a:ext cx="8839200" cy="4876800"/>
          </a:xfrm>
        </p:spPr>
        <p:txBody>
          <a:bodyPr/>
          <a:lstStyle/>
          <a:p>
            <a:pPr marL="514350" indent="-514350">
              <a:buFont typeface="+mj-lt"/>
              <a:buAutoNum type="arabicPeriod" startAt="6"/>
            </a:pPr>
            <a:r>
              <a:rPr lang="en-US" sz="2000" dirty="0" smtClean="0"/>
              <a:t>The </a:t>
            </a:r>
            <a:r>
              <a:rPr lang="en-US" sz="2000" dirty="0"/>
              <a:t>first law of thermodynamics is a law of energy conservation: energy cannot be created or destroyed.</a:t>
            </a:r>
          </a:p>
          <a:p>
            <a:pPr marL="514350" indent="-514350">
              <a:buFont typeface="+mj-lt"/>
              <a:buAutoNum type="arabicPeriod" startAt="6"/>
            </a:pPr>
            <a:r>
              <a:rPr lang="en-US" sz="2000" dirty="0" smtClean="0"/>
              <a:t>In </a:t>
            </a:r>
            <a:r>
              <a:rPr lang="en-US" sz="2000" dirty="0"/>
              <a:t>SI units (International System of Units (French: Système international d'unités, or SI) is the modern form of the metric system, energy is measured in joules, and one joule is defined "mechanically", being the energy transferred to an object by the mechanical work of moving it a distance of 1 meter against a force of 1 newton.  1 Nm (Newton-Meter) = 1 Joule. </a:t>
            </a:r>
          </a:p>
          <a:p>
            <a:pPr marL="514350" indent="-514350">
              <a:buFont typeface="+mj-lt"/>
              <a:buAutoNum type="arabicPeriod" startAt="6"/>
            </a:pPr>
            <a:r>
              <a:rPr lang="en-US" sz="2000" dirty="0" smtClean="0"/>
              <a:t>In </a:t>
            </a:r>
            <a:r>
              <a:rPr lang="en-US" sz="2000" dirty="0"/>
              <a:t>the MKS (Meter Kilogram Second) measuring system the Joule is equivalent to the dyne centimeter in the CGS (Centimeter Gram Second) measuring system the Joule is equivalent to the erg.</a:t>
            </a:r>
          </a:p>
          <a:p>
            <a:pPr marL="514350" indent="-514350">
              <a:buFont typeface="+mj-lt"/>
              <a:buAutoNum type="arabicPeriod" startAt="6"/>
            </a:pPr>
            <a:r>
              <a:rPr lang="en-US" sz="2000" dirty="0" smtClean="0"/>
              <a:t>Potential </a:t>
            </a:r>
            <a:r>
              <a:rPr lang="en-US" sz="2000" dirty="0"/>
              <a:t>Energy is the capacity to perform work, or energy at rest.  It is energy possessed by a body by virtue of its position relative to others, stresses within itself, electric charge, and other factors.</a:t>
            </a:r>
          </a:p>
          <a:p>
            <a:pPr marL="514350" indent="-514350">
              <a:buFont typeface="+mj-lt"/>
              <a:buAutoNum type="arabicPeriod" startAt="6"/>
            </a:pPr>
            <a:endParaRPr lang="en-US" sz="20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64</a:t>
            </a:fld>
            <a:endParaRPr lang="en-US" dirty="0"/>
          </a:p>
        </p:txBody>
      </p:sp>
    </p:spTree>
    <p:extLst>
      <p:ext uri="{BB962C8B-B14F-4D97-AF65-F5344CB8AC3E}">
        <p14:creationId xmlns:p14="http://schemas.microsoft.com/office/powerpoint/2010/main" val="1540271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(3 of 4)</a:t>
            </a:r>
            <a:endParaRPr lang="en-US" sz="3600" dirty="0"/>
          </a:p>
        </p:txBody>
      </p:sp>
      <p:sp>
        <p:nvSpPr>
          <p:cNvPr id="47107" name="Content Placeholder 2"/>
          <p:cNvSpPr>
            <a:spLocks noGrp="1"/>
          </p:cNvSpPr>
          <p:nvPr>
            <p:ph idx="1"/>
          </p:nvPr>
        </p:nvSpPr>
        <p:spPr>
          <a:xfrm>
            <a:off x="228600" y="1524000"/>
            <a:ext cx="8915400" cy="4525963"/>
          </a:xfrm>
        </p:spPr>
        <p:txBody>
          <a:bodyPr/>
          <a:lstStyle/>
          <a:p>
            <a:pPr marL="457200" indent="-457200">
              <a:buFont typeface="+mj-lt"/>
              <a:buAutoNum type="arabicPeriod" startAt="10"/>
            </a:pPr>
            <a:r>
              <a:rPr lang="en-US" sz="2000" dirty="0" smtClean="0"/>
              <a:t>Kinetic </a:t>
            </a:r>
            <a:r>
              <a:rPr lang="en-US" sz="2000" dirty="0"/>
              <a:t>energy is the energy of motion. It is the work needed to accelerate a body of a given mass from rest to its stated velocity.  </a:t>
            </a:r>
          </a:p>
          <a:p>
            <a:pPr marL="457200" indent="-457200">
              <a:buFont typeface="+mj-lt"/>
              <a:buAutoNum type="arabicPeriod" startAt="10"/>
            </a:pPr>
            <a:r>
              <a:rPr lang="en-US" sz="2000" dirty="0" smtClean="0"/>
              <a:t>Work </a:t>
            </a:r>
            <a:r>
              <a:rPr lang="en-US" sz="2000" dirty="0"/>
              <a:t>is defined as the product of a force and the distance through which the force acts.  Simply expressed, work is force (pounds-Newton) times distance (the foot-meter); hence, the foot-pound or Newton-meter.  </a:t>
            </a:r>
          </a:p>
          <a:p>
            <a:pPr marL="457200" indent="-457200">
              <a:buFont typeface="+mj-lt"/>
              <a:buAutoNum type="arabicPeriod" startAt="10"/>
            </a:pPr>
            <a:r>
              <a:rPr lang="en-US" sz="2000" dirty="0" smtClean="0"/>
              <a:t>Power </a:t>
            </a:r>
            <a:r>
              <a:rPr lang="en-US" sz="2000" dirty="0"/>
              <a:t>is defined as the rate of doing work or the rate at which work is being done.  It is the amount of energy consumed per unit time.</a:t>
            </a:r>
          </a:p>
          <a:p>
            <a:pPr marL="457200" indent="-457200">
              <a:buFont typeface="+mj-lt"/>
              <a:buAutoNum type="arabicPeriod" startAt="10"/>
            </a:pPr>
            <a:r>
              <a:rPr lang="en-US" sz="2000" dirty="0" smtClean="0"/>
              <a:t>Mechanical </a:t>
            </a:r>
            <a:r>
              <a:rPr lang="en-US" sz="2000" dirty="0"/>
              <a:t>advantage or power is a measure of the force amplification achieved by using a tool, mechanical device like a lever or wedge or machine system. .</a:t>
            </a:r>
          </a:p>
          <a:p>
            <a:pPr marL="457200" indent="-457200">
              <a:buFont typeface="+mj-lt"/>
              <a:buAutoNum type="arabicPeriod" startAt="10"/>
            </a:pPr>
            <a:endParaRPr lang="en-US" sz="20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65</a:t>
            </a:fld>
            <a:endParaRPr lang="en-US" dirty="0"/>
          </a:p>
        </p:txBody>
      </p:sp>
    </p:spTree>
    <p:extLst>
      <p:ext uri="{BB962C8B-B14F-4D97-AF65-F5344CB8AC3E}">
        <p14:creationId xmlns:p14="http://schemas.microsoft.com/office/powerpoint/2010/main" val="10128963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(4 of 4)</a:t>
            </a:r>
            <a:endParaRPr lang="en-US" sz="3600" dirty="0"/>
          </a:p>
        </p:txBody>
      </p:sp>
      <p:sp>
        <p:nvSpPr>
          <p:cNvPr id="47107" name="Content Placeholder 2"/>
          <p:cNvSpPr>
            <a:spLocks noGrp="1"/>
          </p:cNvSpPr>
          <p:nvPr>
            <p:ph idx="1"/>
          </p:nvPr>
        </p:nvSpPr>
        <p:spPr>
          <a:xfrm>
            <a:off x="228600" y="1524000"/>
            <a:ext cx="8915400" cy="4525963"/>
          </a:xfrm>
        </p:spPr>
        <p:txBody>
          <a:bodyPr/>
          <a:lstStyle/>
          <a:p>
            <a:pPr marL="457200" indent="-457200">
              <a:buFont typeface="+mj-lt"/>
              <a:buAutoNum type="arabicPeriod" startAt="14"/>
            </a:pPr>
            <a:r>
              <a:rPr lang="en-US" sz="2000" dirty="0" smtClean="0"/>
              <a:t>Electric </a:t>
            </a:r>
            <a:r>
              <a:rPr lang="en-US" sz="2000" dirty="0"/>
              <a:t>power </a:t>
            </a:r>
            <a:r>
              <a:rPr lang="en-US" sz="2000" dirty="0" smtClean="0"/>
              <a:t>is </a:t>
            </a:r>
            <a:r>
              <a:rPr lang="en-US" sz="2000" dirty="0"/>
              <a:t>the rate at which electrical energy is transferred by an electric circuit.</a:t>
            </a:r>
          </a:p>
        </p:txBody>
      </p:sp>
      <p:sp>
        <p:nvSpPr>
          <p:cNvPr id="3" name="Slide Number Placeholder 2"/>
          <p:cNvSpPr>
            <a:spLocks noGrp="1"/>
          </p:cNvSpPr>
          <p:nvPr>
            <p:ph type="sldNum" sz="quarter" idx="12"/>
          </p:nvPr>
        </p:nvSpPr>
        <p:spPr/>
        <p:txBody>
          <a:bodyPr/>
          <a:lstStyle/>
          <a:p>
            <a:fld id="{200B2350-5261-4F5C-9DF5-EF0D264FC8D2}" type="slidenum">
              <a:rPr lang="en-US" smtClean="0"/>
              <a:pPr/>
              <a:t>66</a:t>
            </a:fld>
            <a:endParaRPr lang="en-US" dirty="0"/>
          </a:p>
        </p:txBody>
      </p:sp>
    </p:spTree>
    <p:extLst>
      <p:ext uri="{BB962C8B-B14F-4D97-AF65-F5344CB8AC3E}">
        <p14:creationId xmlns:p14="http://schemas.microsoft.com/office/powerpoint/2010/main" val="35668374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5-2 Forms of Energy</a:t>
            </a:r>
          </a:p>
        </p:txBody>
      </p:sp>
      <p:pic>
        <p:nvPicPr>
          <p:cNvPr id="4" name="Picture 3"/>
          <p:cNvPicPr>
            <a:picLocks noChangeAspect="1"/>
          </p:cNvPicPr>
          <p:nvPr/>
        </p:nvPicPr>
        <p:blipFill>
          <a:blip r:embed="rId2"/>
          <a:stretch>
            <a:fillRect/>
          </a:stretch>
        </p:blipFill>
        <p:spPr>
          <a:xfrm>
            <a:off x="1905000" y="1447800"/>
            <a:ext cx="5410543" cy="4877814"/>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7</a:t>
            </a:fld>
            <a:endParaRPr lang="en-US" dirty="0"/>
          </a:p>
        </p:txBody>
      </p:sp>
    </p:spTree>
    <p:extLst>
      <p:ext uri="{BB962C8B-B14F-4D97-AF65-F5344CB8AC3E}">
        <p14:creationId xmlns:p14="http://schemas.microsoft.com/office/powerpoint/2010/main" val="1206181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3.</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Laws of Thermodynamics</a:t>
            </a:r>
          </a:p>
          <a:p>
            <a:pPr lvl="1"/>
            <a:r>
              <a:rPr lang="en-US" dirty="0" smtClean="0"/>
              <a:t>Internal Combustion Engine (ICE)</a:t>
            </a:r>
          </a:p>
          <a:p>
            <a:pPr lvl="1"/>
            <a:r>
              <a:rPr lang="en-US" dirty="0" smtClean="0"/>
              <a:t>Uses theory </a:t>
            </a:r>
            <a:r>
              <a:rPr lang="en-US" dirty="0"/>
              <a:t>of thermodynamics to generate </a:t>
            </a:r>
            <a:r>
              <a:rPr lang="en-US" dirty="0" smtClean="0"/>
              <a:t>power </a:t>
            </a:r>
            <a:endParaRPr lang="en-US" dirty="0"/>
          </a:p>
          <a:p>
            <a:pPr lvl="1"/>
            <a:r>
              <a:rPr lang="en-US" dirty="0" smtClean="0"/>
              <a:t>First Law of Thermodynamics</a:t>
            </a:r>
          </a:p>
          <a:p>
            <a:pPr lvl="2"/>
            <a:r>
              <a:rPr lang="en-US" dirty="0" smtClean="0"/>
              <a:t>Energy </a:t>
            </a:r>
            <a:r>
              <a:rPr lang="en-US" dirty="0"/>
              <a:t>cannot be created or </a:t>
            </a:r>
            <a:r>
              <a:rPr lang="en-US" dirty="0" smtClean="0"/>
              <a:t>destroyed</a:t>
            </a:r>
          </a:p>
          <a:p>
            <a:pPr lvl="2"/>
            <a:r>
              <a:rPr lang="en-US" dirty="0" smtClean="0"/>
              <a:t>Internal </a:t>
            </a:r>
            <a:r>
              <a:rPr lang="en-US" dirty="0"/>
              <a:t>energy in a system is a direct result of the heat </a:t>
            </a:r>
            <a:endParaRPr lang="en-US" dirty="0" smtClean="0"/>
          </a:p>
          <a:p>
            <a:pPr lvl="2"/>
            <a:r>
              <a:rPr lang="en-US" dirty="0" smtClean="0"/>
              <a:t>Transferred </a:t>
            </a:r>
            <a:r>
              <a:rPr lang="en-US" dirty="0"/>
              <a:t>into that system and </a:t>
            </a:r>
            <a:r>
              <a:rPr lang="en-US" dirty="0" smtClean="0"/>
              <a:t>work done</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8</a:t>
            </a:fld>
            <a:endParaRPr lang="en-US" dirty="0"/>
          </a:p>
        </p:txBody>
      </p:sp>
    </p:spTree>
    <p:extLst>
      <p:ext uri="{BB962C8B-B14F-4D97-AF65-F5344CB8AC3E}">
        <p14:creationId xmlns:p14="http://schemas.microsoft.com/office/powerpoint/2010/main" val="797068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4.</a:t>
            </a:r>
            <a:endParaRPr lang="en-US" dirty="0"/>
          </a:p>
        </p:txBody>
      </p:sp>
      <p:sp>
        <p:nvSpPr>
          <p:cNvPr id="3" name="Content Placeholder 2"/>
          <p:cNvSpPr>
            <a:spLocks noGrp="1"/>
          </p:cNvSpPr>
          <p:nvPr>
            <p:ph idx="1"/>
          </p:nvPr>
        </p:nvSpPr>
        <p:spPr/>
        <p:txBody>
          <a:bodyPr/>
          <a:lstStyle/>
          <a:p>
            <a:r>
              <a:rPr lang="en-US" b="1" dirty="0" smtClean="0"/>
              <a:t>Second Law </a:t>
            </a:r>
            <a:r>
              <a:rPr lang="en-US" b="1" dirty="0"/>
              <a:t>of </a:t>
            </a:r>
            <a:r>
              <a:rPr lang="en-US" b="1" dirty="0" smtClean="0"/>
              <a:t>Thermodynamics </a:t>
            </a:r>
          </a:p>
          <a:p>
            <a:pPr lvl="1"/>
            <a:r>
              <a:rPr lang="en-US" dirty="0"/>
              <a:t>C</a:t>
            </a:r>
            <a:r>
              <a:rPr lang="en-US" dirty="0" smtClean="0"/>
              <a:t>oncerns thermodynamic cycle</a:t>
            </a:r>
          </a:p>
          <a:p>
            <a:pPr lvl="1"/>
            <a:r>
              <a:rPr lang="en-US" dirty="0" smtClean="0"/>
              <a:t>In </a:t>
            </a:r>
            <a:r>
              <a:rPr lang="en-US" dirty="0"/>
              <a:t>a perfect heat engine, all of </a:t>
            </a:r>
            <a:r>
              <a:rPr lang="en-US" dirty="0" smtClean="0"/>
              <a:t>heat </a:t>
            </a:r>
            <a:r>
              <a:rPr lang="en-US" dirty="0"/>
              <a:t>produced </a:t>
            </a:r>
            <a:endParaRPr lang="en-US" dirty="0" smtClean="0"/>
          </a:p>
          <a:p>
            <a:pPr lvl="1"/>
            <a:r>
              <a:rPr lang="en-US" dirty="0" smtClean="0"/>
              <a:t>Would </a:t>
            </a:r>
            <a:r>
              <a:rPr lang="en-US" dirty="0"/>
              <a:t>be completely converted to mechanical </a:t>
            </a:r>
            <a:r>
              <a:rPr lang="en-US" dirty="0" smtClean="0"/>
              <a:t>work</a:t>
            </a:r>
          </a:p>
          <a:p>
            <a:pPr lvl="2"/>
            <a:r>
              <a:rPr lang="en-US" b="1" i="1" dirty="0" smtClean="0"/>
              <a:t>Nicolas </a:t>
            </a:r>
            <a:r>
              <a:rPr lang="en-US" b="1" i="1" dirty="0"/>
              <a:t>Leonard Sadi </a:t>
            </a:r>
            <a:r>
              <a:rPr lang="en-US" b="1" i="1" dirty="0" smtClean="0"/>
              <a:t>Camot, French Scientist </a:t>
            </a:r>
          </a:p>
          <a:p>
            <a:pPr lvl="2"/>
            <a:r>
              <a:rPr lang="en-US" b="1" dirty="0"/>
              <a:t>P</a:t>
            </a:r>
            <a:r>
              <a:rPr lang="en-US" b="1" dirty="0" smtClean="0"/>
              <a:t>roved </a:t>
            </a:r>
            <a:r>
              <a:rPr lang="en-US" b="1" dirty="0"/>
              <a:t>that this ideal cycle could not </a:t>
            </a:r>
            <a:r>
              <a:rPr lang="en-US" b="1" dirty="0" smtClean="0"/>
              <a:t>exist</a:t>
            </a:r>
          </a:p>
          <a:p>
            <a:pPr lvl="1"/>
            <a:r>
              <a:rPr lang="en-US" dirty="0" smtClean="0"/>
              <a:t>Best </a:t>
            </a:r>
            <a:r>
              <a:rPr lang="en-US" dirty="0"/>
              <a:t>engine loses heat and work because </a:t>
            </a:r>
            <a:endParaRPr lang="en-US" dirty="0" smtClean="0"/>
          </a:p>
          <a:p>
            <a:pPr lvl="2"/>
            <a:r>
              <a:rPr lang="en-US" dirty="0" smtClean="0"/>
              <a:t>Burned </a:t>
            </a:r>
            <a:r>
              <a:rPr lang="en-US" dirty="0"/>
              <a:t>gases must be </a:t>
            </a:r>
            <a:r>
              <a:rPr lang="en-US" dirty="0" smtClean="0"/>
              <a:t>exhausted</a:t>
            </a:r>
          </a:p>
          <a:p>
            <a:pPr lvl="2"/>
            <a:r>
              <a:rPr lang="en-US" dirty="0" smtClean="0"/>
              <a:t>Exhaust </a:t>
            </a:r>
            <a:r>
              <a:rPr lang="en-US" dirty="0"/>
              <a:t>removes a great deal of </a:t>
            </a:r>
            <a:r>
              <a:rPr lang="en-US" dirty="0" smtClean="0"/>
              <a:t>heat</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9</a:t>
            </a:fld>
            <a:endParaRPr lang="en-US" dirty="0"/>
          </a:p>
        </p:txBody>
      </p:sp>
    </p:spTree>
    <p:extLst>
      <p:ext uri="{BB962C8B-B14F-4D97-AF65-F5344CB8AC3E}">
        <p14:creationId xmlns:p14="http://schemas.microsoft.com/office/powerpoint/2010/main" val="3468266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10014</TotalTime>
  <Words>2917</Words>
  <Application>Microsoft Office PowerPoint</Application>
  <PresentationFormat>On-screen Show (4:3)</PresentationFormat>
  <Paragraphs>413</Paragraphs>
  <Slides>66</Slides>
  <Notes>1</Notes>
  <HiddenSlides>0</HiddenSlides>
  <MMClips>5</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75" baseType="lpstr">
      <vt:lpstr>Arial</vt:lpstr>
      <vt:lpstr>Cambria</vt:lpstr>
      <vt:lpstr>Open Sans</vt:lpstr>
      <vt:lpstr>Times New Roman</vt:lpstr>
      <vt:lpstr>Verdana</vt:lpstr>
      <vt:lpstr>Wingdings</vt:lpstr>
      <vt:lpstr>508 Lecture</vt:lpstr>
      <vt:lpstr>Equation</vt:lpstr>
      <vt:lpstr>Document</vt:lpstr>
      <vt:lpstr>Sustainability- Principles and Practices</vt:lpstr>
      <vt:lpstr>LEARNING OBJECTIVES</vt:lpstr>
      <vt:lpstr>ENERGY 1.</vt:lpstr>
      <vt:lpstr>ENERGY 2.</vt:lpstr>
      <vt:lpstr>ENERGY 3.</vt:lpstr>
      <vt:lpstr>ENERGY 4.</vt:lpstr>
      <vt:lpstr>FIGURE 5-2 Forms of Energy</vt:lpstr>
      <vt:lpstr>ENERGY 3.</vt:lpstr>
      <vt:lpstr>ENERGY 4.</vt:lpstr>
      <vt:lpstr>ENERGY 5.</vt:lpstr>
      <vt:lpstr>ENERGY 6.</vt:lpstr>
      <vt:lpstr>FREQUENTLY ASKED QUESTION?</vt:lpstr>
      <vt:lpstr>FIGURE 5-3 Showed that gravitational Potential energy lost by the weight in descending was equal to internal energy gained by the water through friction with the paddle.  </vt:lpstr>
      <vt:lpstr>Energy In &amp; Out Animation</vt:lpstr>
      <vt:lpstr>QUESTION 1: </vt:lpstr>
      <vt:lpstr>ANSWER 1:</vt:lpstr>
      <vt:lpstr>STUDENT ACTIVITY 1.</vt:lpstr>
      <vt:lpstr>POTENTIAL ENERGY &amp; KINETIC ENERGY 1.</vt:lpstr>
      <vt:lpstr>Potential Energy Animation</vt:lpstr>
      <vt:lpstr>Potential and Kinetic Energy Animation</vt:lpstr>
      <vt:lpstr>POTENTIAL ENERGY &amp; KINETIC ENERGY 2.</vt:lpstr>
      <vt:lpstr>POTENTIAL ENERGY &amp; KINETIC ENERGY 3.</vt:lpstr>
      <vt:lpstr>FIGURE 5-5 same amount of work is done by the body in decelerating from its current speed to a state of rest.  In classical mechanics, kinetic energy of a non-rotating object of mass “m” traveling at a speed “v is solved using one of the kinematic formulas.</vt:lpstr>
      <vt:lpstr>POTENTIAL ENERGY &amp; KINETIC ENERGY 4.</vt:lpstr>
      <vt:lpstr>FIGURE 5-7 To move an automobile powered by an internal combustion engine requires use of energies.  Energy is never lost, it just changes states.   Gasoline in a car contains potential energy.  Potential Energy is capacity to perform work, or energy at rest.  When gasoline is injected into engine and ignited, potential energy of liquid gasoline changes states and becomes heat energy. The engine converts this heat energy into motion or kinetic energy.</vt:lpstr>
      <vt:lpstr>Energy At Work Animation</vt:lpstr>
      <vt:lpstr>QUESTION 2: </vt:lpstr>
      <vt:lpstr>ANSWER 2:</vt:lpstr>
      <vt:lpstr>STUDENT ACTIVITY 3.</vt:lpstr>
      <vt:lpstr>WORK &amp; POWER 1.</vt:lpstr>
      <vt:lpstr>WORK &amp; POWER 2.</vt:lpstr>
      <vt:lpstr>FREQUENTLY ASKED QUESTION?</vt:lpstr>
      <vt:lpstr>WORK &amp; POWER 3.</vt:lpstr>
      <vt:lpstr>FIGURE 5-9 Torque is a twisting force equal to the distance from the pivot point times force applied expressed in units called pound-feet (lb-ft) or Newton-meters (Nm). Using a wrench to twist a nut is an example of torque as shown in Figure 9.   Turning a nut is easier if using a wrench with a longer handle</vt:lpstr>
      <vt:lpstr>WORK &amp; POWER 4.</vt:lpstr>
      <vt:lpstr>WORK &amp; POWER 5.</vt:lpstr>
      <vt:lpstr>WORK &amp; POWER 6.</vt:lpstr>
      <vt:lpstr>FREQUENTLY ASKED QUESTION?</vt:lpstr>
      <vt:lpstr>FIGURE 5-10 Horsepower Measurement </vt:lpstr>
      <vt:lpstr>QUESTION 3: ?</vt:lpstr>
      <vt:lpstr>ANSWER 3:</vt:lpstr>
      <vt:lpstr>STUDENT ACTIVITY 2.</vt:lpstr>
      <vt:lpstr>MECHANICAL POWER 1.</vt:lpstr>
      <vt:lpstr>MECHANICAL POWER 2.</vt:lpstr>
      <vt:lpstr>Figure 5-11 first-class lever increases force and changes direction of force.  Fulcrum in the middle: the effort is applied on one side of the fulcrum and the resistance (load) on the other side, examples are” seesaw, crowbar or scissors. Mechanical advantage may be greater than, less than, or equal to 1</vt:lpstr>
      <vt:lpstr>Figure 5-12 second-class lever increases force in same direction as it is applied: Resistance (load) in the middle: effort is applied on one side of resistance and fulcrum is located on other side, examples are wheelbarrow, nutcracker, bottle opener or automotive brake pedal.  Mechanical advantage is always greater than 1.</vt:lpstr>
      <vt:lpstr>Figure 5-13 third-class lever reduces force but increases the speed and travel of the resulting work: Effort in middle: resistance (load) is on one side of effort and fulcrum is located on the other side, examples are tweezers or human hands. Mechanical advantage is always less than 1.</vt:lpstr>
      <vt:lpstr>QUESTION 4: ?</vt:lpstr>
      <vt:lpstr>ANSWER 4:</vt:lpstr>
      <vt:lpstr> ELECTRICAL POWER 1.</vt:lpstr>
      <vt:lpstr> Figure 5-14 Electricity. William Gilbert discovered that other materials shared the ability to attract, such as sulfur and glass. He also used the Latin word electricus, which means “amber,” and the word electrical for the effect. Sir Thomas Browne used the word electricity during the early 1600s</vt:lpstr>
      <vt:lpstr> ELECTRICAL POWER 2.</vt:lpstr>
      <vt:lpstr> ELECTRICAL POWER 3.</vt:lpstr>
      <vt:lpstr> ELECTRICAL POWER 4.</vt:lpstr>
      <vt:lpstr> ELECTRICAL POWER 5.</vt:lpstr>
      <vt:lpstr>Figure 5-16 one megawatt is equal to the electrical needs for 1,000 homes. </vt:lpstr>
      <vt:lpstr>ELECTRICAL POWER 6.</vt:lpstr>
      <vt:lpstr>ELECTRICAL POWER 7.</vt:lpstr>
      <vt:lpstr>Fuels Used For Electricity Animation</vt:lpstr>
      <vt:lpstr>QUESTION 5: ?</vt:lpstr>
      <vt:lpstr>ANSWER 5:</vt:lpstr>
      <vt:lpstr>STUDENT ACTIVITY 4.</vt:lpstr>
      <vt:lpstr>Summary (1 of 4)</vt:lpstr>
      <vt:lpstr>Summary (2 of 4)</vt:lpstr>
      <vt:lpstr>Summary (3 of 4)</vt:lpstr>
      <vt:lpstr>Summary (4 of 4)</vt:lpstr>
    </vt:vector>
  </TitlesOfParts>
  <Company>echosvoice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Dr. John KERSHAW</cp:lastModifiedBy>
  <cp:revision>356</cp:revision>
  <dcterms:created xsi:type="dcterms:W3CDTF">2014-07-14T20:04:21Z</dcterms:created>
  <dcterms:modified xsi:type="dcterms:W3CDTF">2020-09-22T13:05:23Z</dcterms:modified>
</cp:coreProperties>
</file>