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0"/>
  </p:notesMasterIdLst>
  <p:handoutMasterIdLst>
    <p:handoutMasterId r:id="rId91"/>
  </p:handoutMasterIdLst>
  <p:sldIdLst>
    <p:sldId id="376" r:id="rId2"/>
    <p:sldId id="395" r:id="rId3"/>
    <p:sldId id="615" r:id="rId4"/>
    <p:sldId id="678" r:id="rId5"/>
    <p:sldId id="616" r:id="rId6"/>
    <p:sldId id="571" r:id="rId7"/>
    <p:sldId id="617" r:id="rId8"/>
    <p:sldId id="618" r:id="rId9"/>
    <p:sldId id="619" r:id="rId10"/>
    <p:sldId id="677" r:id="rId11"/>
    <p:sldId id="679" r:id="rId12"/>
    <p:sldId id="572" r:id="rId13"/>
    <p:sldId id="620" r:id="rId14"/>
    <p:sldId id="573" r:id="rId15"/>
    <p:sldId id="574" r:id="rId16"/>
    <p:sldId id="575" r:id="rId17"/>
    <p:sldId id="621" r:id="rId18"/>
    <p:sldId id="622" r:id="rId19"/>
    <p:sldId id="623" r:id="rId20"/>
    <p:sldId id="625" r:id="rId21"/>
    <p:sldId id="624" r:id="rId22"/>
    <p:sldId id="629" r:id="rId23"/>
    <p:sldId id="626" r:id="rId24"/>
    <p:sldId id="627" r:id="rId25"/>
    <p:sldId id="628" r:id="rId26"/>
    <p:sldId id="576" r:id="rId27"/>
    <p:sldId id="630" r:id="rId28"/>
    <p:sldId id="577" r:id="rId29"/>
    <p:sldId id="633" r:id="rId30"/>
    <p:sldId id="634" r:id="rId31"/>
    <p:sldId id="635" r:id="rId32"/>
    <p:sldId id="631" r:id="rId33"/>
    <p:sldId id="632" r:id="rId34"/>
    <p:sldId id="578" r:id="rId35"/>
    <p:sldId id="636" r:id="rId36"/>
    <p:sldId id="639" r:id="rId37"/>
    <p:sldId id="638" r:id="rId38"/>
    <p:sldId id="637" r:id="rId39"/>
    <p:sldId id="640" r:id="rId40"/>
    <p:sldId id="667" r:id="rId41"/>
    <p:sldId id="668" r:id="rId42"/>
    <p:sldId id="676" r:id="rId43"/>
    <p:sldId id="641" r:id="rId44"/>
    <p:sldId id="607" r:id="rId45"/>
    <p:sldId id="580" r:id="rId46"/>
    <p:sldId id="608" r:id="rId47"/>
    <p:sldId id="581" r:id="rId48"/>
    <p:sldId id="680" r:id="rId49"/>
    <p:sldId id="642" r:id="rId50"/>
    <p:sldId id="582" r:id="rId51"/>
    <p:sldId id="644" r:id="rId52"/>
    <p:sldId id="643" r:id="rId53"/>
    <p:sldId id="609" r:id="rId54"/>
    <p:sldId id="645" r:id="rId55"/>
    <p:sldId id="646" r:id="rId56"/>
    <p:sldId id="647" r:id="rId57"/>
    <p:sldId id="648" r:id="rId58"/>
    <p:sldId id="649" r:id="rId59"/>
    <p:sldId id="650" r:id="rId60"/>
    <p:sldId id="651" r:id="rId61"/>
    <p:sldId id="669" r:id="rId62"/>
    <p:sldId id="670" r:id="rId63"/>
    <p:sldId id="674" r:id="rId64"/>
    <p:sldId id="652" r:id="rId65"/>
    <p:sldId id="585" r:id="rId66"/>
    <p:sldId id="655" r:id="rId67"/>
    <p:sldId id="653" r:id="rId68"/>
    <p:sldId id="656" r:id="rId69"/>
    <p:sldId id="657" r:id="rId70"/>
    <p:sldId id="654" r:id="rId71"/>
    <p:sldId id="658" r:id="rId72"/>
    <p:sldId id="659" r:id="rId73"/>
    <p:sldId id="660" r:id="rId74"/>
    <p:sldId id="661" r:id="rId75"/>
    <p:sldId id="671" r:id="rId76"/>
    <p:sldId id="672" r:id="rId77"/>
    <p:sldId id="675" r:id="rId78"/>
    <p:sldId id="591" r:id="rId79"/>
    <p:sldId id="614" r:id="rId80"/>
    <p:sldId id="662" r:id="rId81"/>
    <p:sldId id="594" r:id="rId82"/>
    <p:sldId id="595" r:id="rId83"/>
    <p:sldId id="663" r:id="rId84"/>
    <p:sldId id="664" r:id="rId85"/>
    <p:sldId id="555" r:id="rId86"/>
    <p:sldId id="556" r:id="rId87"/>
    <p:sldId id="665" r:id="rId88"/>
    <p:sldId id="666"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EB1DE"/>
    <a:srgbClr val="003057"/>
    <a:srgbClr val="005A70"/>
    <a:srgbClr val="007FA3"/>
    <a:srgbClr val="E3E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975" autoAdjust="0"/>
    <p:restoredTop sz="83248" autoAdjust="0"/>
  </p:normalViewPr>
  <p:slideViewPr>
    <p:cSldViewPr>
      <p:cViewPr varScale="1">
        <p:scale>
          <a:sx n="116" d="100"/>
          <a:sy n="116" d="100"/>
        </p:scale>
        <p:origin x="1332" y="60"/>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sorterViewPr>
    <p:cViewPr varScale="1">
      <p:scale>
        <a:sx n="100" d="100"/>
        <a:sy n="100" d="100"/>
      </p:scale>
      <p:origin x="0" y="0"/>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Slide </a:t>
            </a: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9/21/2020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Slide </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9/21/2020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Header Placeholder 5"/>
          <p:cNvSpPr>
            <a:spLocks noGrp="1"/>
          </p:cNvSpPr>
          <p:nvPr>
            <p:ph type="hdr" sz="quarter" idx="10"/>
          </p:nvPr>
        </p:nvSpPr>
        <p:spPr/>
        <p:txBody>
          <a:bodyPr/>
          <a:lstStyle/>
          <a:p>
            <a:r>
              <a:rPr lang="en-US" smtClean="0"/>
              <a:t>Slide </a:t>
            </a:r>
            <a:endParaRPr lang="en-US" dirty="0"/>
          </a:p>
        </p:txBody>
      </p:sp>
    </p:spTree>
    <p:extLst>
      <p:ext uri="{BB962C8B-B14F-4D97-AF65-F5344CB8AC3E}">
        <p14:creationId xmlns:p14="http://schemas.microsoft.com/office/powerpoint/2010/main" val="2198790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Header Placeholder 5"/>
          <p:cNvSpPr>
            <a:spLocks noGrp="1"/>
          </p:cNvSpPr>
          <p:nvPr>
            <p:ph type="hdr" sz="quarter" idx="10"/>
          </p:nvPr>
        </p:nvSpPr>
        <p:spPr/>
        <p:txBody>
          <a:bodyPr/>
          <a:lstStyle/>
          <a:p>
            <a:r>
              <a:rPr lang="en-US" smtClean="0"/>
              <a:t>Slide </a:t>
            </a:r>
            <a:endParaRPr lang="en-US" dirty="0"/>
          </a:p>
        </p:txBody>
      </p:sp>
    </p:spTree>
    <p:extLst>
      <p:ext uri="{BB962C8B-B14F-4D97-AF65-F5344CB8AC3E}">
        <p14:creationId xmlns:p14="http://schemas.microsoft.com/office/powerpoint/2010/main" val="3025380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Header Placeholder 5"/>
          <p:cNvSpPr>
            <a:spLocks noGrp="1"/>
          </p:cNvSpPr>
          <p:nvPr>
            <p:ph type="hdr" sz="quarter" idx="10"/>
          </p:nvPr>
        </p:nvSpPr>
        <p:spPr/>
        <p:txBody>
          <a:bodyPr/>
          <a:lstStyle/>
          <a:p>
            <a:r>
              <a:rPr lang="en-US" smtClean="0"/>
              <a:t>Slide </a:t>
            </a:r>
            <a:endParaRPr lang="en-US" dirty="0"/>
          </a:p>
        </p:txBody>
      </p:sp>
    </p:spTree>
    <p:extLst>
      <p:ext uri="{BB962C8B-B14F-4D97-AF65-F5344CB8AC3E}">
        <p14:creationId xmlns:p14="http://schemas.microsoft.com/office/powerpoint/2010/main" val="3890585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Header Placeholder 5"/>
          <p:cNvSpPr>
            <a:spLocks noGrp="1"/>
          </p:cNvSpPr>
          <p:nvPr>
            <p:ph type="hdr" sz="quarter" idx="10"/>
          </p:nvPr>
        </p:nvSpPr>
        <p:spPr/>
        <p:txBody>
          <a:bodyPr/>
          <a:lstStyle/>
          <a:p>
            <a:r>
              <a:rPr lang="en-US" smtClean="0"/>
              <a:t>Slide </a:t>
            </a:r>
            <a:endParaRPr lang="en-US" dirty="0"/>
          </a:p>
        </p:txBody>
      </p:sp>
    </p:spTree>
    <p:extLst>
      <p:ext uri="{BB962C8B-B14F-4D97-AF65-F5344CB8AC3E}">
        <p14:creationId xmlns:p14="http://schemas.microsoft.com/office/powerpoint/2010/main" val="1567090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Slide </a:t>
            </a:r>
            <a:endParaRPr lang="en-US" dirty="0"/>
          </a:p>
        </p:txBody>
      </p:sp>
    </p:spTree>
    <p:extLst>
      <p:ext uri="{BB962C8B-B14F-4D97-AF65-F5344CB8AC3E}">
        <p14:creationId xmlns:p14="http://schemas.microsoft.com/office/powerpoint/2010/main" val="3490169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Slide </a:t>
            </a:r>
            <a:endParaRPr lang="en-US" dirty="0"/>
          </a:p>
        </p:txBody>
      </p:sp>
    </p:spTree>
    <p:extLst>
      <p:ext uri="{BB962C8B-B14F-4D97-AF65-F5344CB8AC3E}">
        <p14:creationId xmlns:p14="http://schemas.microsoft.com/office/powerpoint/2010/main" val="258416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r>
              <a:rPr lang="en-US" smtClean="0"/>
              <a:t>Slide </a:t>
            </a:r>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a:xfrm>
            <a:off x="8458200" y="113072"/>
            <a:ext cx="674688" cy="182880"/>
          </a:xfrm>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r>
              <a:rPr lang="en-US" smtClean="0"/>
              <a:t>Slide </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smtClean="0"/>
              <a:t>Slide </a:t>
            </a:r>
            <a:endParaRPr lang="en-US" dirty="0"/>
          </a:p>
        </p:txBody>
      </p:sp>
      <p:sp>
        <p:nvSpPr>
          <p:cNvPr id="4" name="Date Placeholder 3"/>
          <p:cNvSpPr>
            <a:spLocks noGrp="1"/>
          </p:cNvSpPr>
          <p:nvPr>
            <p:ph type="dt" sz="half"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6200" y="152400"/>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76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r>
              <a:rPr lang="en-US" smtClean="0"/>
              <a:t>Slide </a:t>
            </a:r>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stretch>
            <a:fillRect/>
          </a:stretch>
        </p:blipFill>
        <p:spPr>
          <a:xfrm>
            <a:off x="228600" y="6475653"/>
            <a:ext cx="365792" cy="365792"/>
          </a:xfrm>
          <a:prstGeom prst="rect">
            <a:avLst/>
          </a:prstGeom>
        </p:spPr>
      </p:pic>
      <p:sp>
        <p:nvSpPr>
          <p:cNvPr id="8" name="TextBox 7"/>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
        <p:nvSpPr>
          <p:cNvPr id="13"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r>
              <a:rPr lang="en-US" smtClean="0"/>
              <a:t>Slide </a:t>
            </a:r>
            <a:endParaRPr lang="en-US" dirty="0"/>
          </a:p>
        </p:txBody>
      </p:sp>
      <p:sp>
        <p:nvSpPr>
          <p:cNvPr id="5" name="Slide Number Placeholder 4"/>
          <p:cNvSpPr>
            <a:spLocks noGrp="1"/>
          </p:cNvSpPr>
          <p:nvPr>
            <p:ph type="sldNum" sz="quarter" idx="12"/>
          </p:nvPr>
        </p:nvSpPr>
        <p:spPr>
          <a:xfrm>
            <a:off x="8469312" y="0"/>
            <a:ext cx="674688" cy="228600"/>
          </a:xfrm>
        </p:spPr>
        <p:txBody>
          <a:bodyPr/>
          <a:lstStyle/>
          <a:p>
            <a:fld id="{200B2350-5261-4F5C-9DF5-EF0D264FC8D2}" type="slidenum">
              <a:rPr lang="en-US" smtClean="0"/>
              <a:pPr/>
              <a:t>‹#›</a:t>
            </a:fld>
            <a:endParaRPr lang="en-US" dirty="0"/>
          </a:p>
        </p:txBody>
      </p:sp>
      <p:pic>
        <p:nvPicPr>
          <p:cNvPr id="11" name="Picture 10"/>
          <p:cNvPicPr>
            <a:picLocks noChangeAspect="1"/>
          </p:cNvPicPr>
          <p:nvPr userDrawn="1"/>
        </p:nvPicPr>
        <p:blipFill>
          <a:blip r:embed="rId2"/>
          <a:stretch>
            <a:fillRect/>
          </a:stretch>
        </p:blipFill>
        <p:spPr>
          <a:xfrm>
            <a:off x="228600" y="6475653"/>
            <a:ext cx="365792" cy="365792"/>
          </a:xfrm>
          <a:prstGeom prst="rect">
            <a:avLst/>
          </a:prstGeom>
        </p:spPr>
      </p:pic>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r>
              <a:rPr lang="en-US" smtClean="0"/>
              <a:t>Slide </a:t>
            </a:r>
            <a:endParaRPr lang="en-US" dirty="0"/>
          </a:p>
        </p:txBody>
      </p:sp>
      <p:sp>
        <p:nvSpPr>
          <p:cNvPr id="6" name="Slide Number Placeholder 5"/>
          <p:cNvSpPr>
            <a:spLocks noGrp="1"/>
          </p:cNvSpPr>
          <p:nvPr>
            <p:ph type="sldNum" sz="quarter" idx="12"/>
          </p:nvPr>
        </p:nvSpPr>
        <p:spPr>
          <a:xfrm>
            <a:off x="8458200" y="0"/>
            <a:ext cx="685799" cy="304800"/>
          </a:xfrm>
        </p:spPr>
        <p:txBody>
          <a:bodyPr/>
          <a:lstStyle/>
          <a:p>
            <a:r>
              <a:rPr lang="en-US" dirty="0" smtClean="0"/>
              <a:t> </a:t>
            </a:r>
            <a:fld id="{200B2350-5261-4F5C-9DF5-EF0D264FC8D2}"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228600" y="6475653"/>
            <a:ext cx="365792" cy="365792"/>
          </a:xfrm>
          <a:prstGeom prst="rect">
            <a:avLst/>
          </a:prstGeom>
        </p:spPr>
      </p:pic>
      <p:sp>
        <p:nvSpPr>
          <p:cNvPr id="9" name="TextBox 8"/>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spcBef>
                <a:spcPts val="600"/>
              </a:spcBef>
              <a:spcAft>
                <a:spcPts val="600"/>
              </a:spcAft>
              <a:buClr>
                <a:schemeClr val="bg1"/>
              </a:buClr>
              <a:buSzPct val="25000"/>
              <a:defRPr sz="2400"/>
            </a:lvl1pPr>
            <a:lvl2pPr marL="569913" indent="-285750">
              <a:spcBef>
                <a:spcPts val="600"/>
              </a:spcBef>
              <a:spcAft>
                <a:spcPts val="600"/>
              </a:spcAft>
              <a:defRPr sz="2000"/>
            </a:lvl2pPr>
            <a:lvl3pPr>
              <a:spcBef>
                <a:spcPts val="600"/>
              </a:spcBef>
              <a:spcAft>
                <a:spcPts val="600"/>
              </a:spcAft>
              <a:defRPr sz="2000"/>
            </a:lvl3pPr>
            <a:lvl4pPr>
              <a:spcBef>
                <a:spcPts val="600"/>
              </a:spcBef>
              <a:spcAft>
                <a:spcPts val="600"/>
              </a:spcAft>
              <a:defRPr/>
            </a:lvl4pPr>
            <a:lvl5pPr>
              <a:spcBef>
                <a:spcPts val="600"/>
              </a:spcBef>
              <a:spcAft>
                <a:spcPts val="600"/>
              </a:spcAft>
              <a:defRPr/>
            </a:lvl5pPr>
            <a:lvl6pPr>
              <a:spcBef>
                <a:spcPts val="600"/>
              </a:spcBef>
              <a:spcAft>
                <a:spcPts val="600"/>
              </a:spcAft>
              <a:defRPr/>
            </a:lvl6pPr>
            <a:lvl7pPr>
              <a:spcBef>
                <a:spcPts val="600"/>
              </a:spcBef>
              <a:spcAft>
                <a:spcPts val="600"/>
              </a:spcAft>
              <a:defRPr/>
            </a:lvl7pPr>
            <a:lvl8pPr>
              <a:spcBef>
                <a:spcPts val="600"/>
              </a:spcBef>
              <a:spcAft>
                <a:spcPts val="600"/>
              </a:spcAft>
              <a:defRPr/>
            </a:lvl8pPr>
            <a:lvl9pPr>
              <a:spcBef>
                <a:spcPts val="600"/>
              </a:spcBef>
              <a:spcAft>
                <a:spcPts val="600"/>
              </a:spcAft>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r>
              <a:rPr lang="en-US" smtClean="0"/>
              <a:t>Slide </a:t>
            </a:r>
            <a:endParaRPr lang="en-US" dirty="0"/>
          </a:p>
        </p:txBody>
      </p:sp>
      <p:pic>
        <p:nvPicPr>
          <p:cNvPr id="7" name="Picture 6"/>
          <p:cNvPicPr>
            <a:picLocks noChangeAspect="1"/>
          </p:cNvPicPr>
          <p:nvPr userDrawn="1"/>
        </p:nvPicPr>
        <p:blipFill>
          <a:blip r:embed="rId2"/>
          <a:stretch>
            <a:fillRect/>
          </a:stretch>
        </p:blipFill>
        <p:spPr>
          <a:xfrm>
            <a:off x="228600" y="6475653"/>
            <a:ext cx="365792" cy="365792"/>
          </a:xfrm>
          <a:prstGeom prst="rect">
            <a:avLst/>
          </a:prstGeom>
        </p:spPr>
      </p:pic>
      <p:sp>
        <p:nvSpPr>
          <p:cNvPr id="9" name="TextBox 8"/>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
        <p:nvSpPr>
          <p:cNvPr id="10"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r>
              <a:rPr lang="en-US" smtClean="0"/>
              <a:t>Slide </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endParaRPr lang="en-US" dirty="0"/>
          </a:p>
        </p:txBody>
      </p:sp>
      <p:sp>
        <p:nvSpPr>
          <p:cNvPr id="4" name="Slide Number Placeholder 3"/>
          <p:cNvSpPr>
            <a:spLocks noGrp="1"/>
          </p:cNvSpPr>
          <p:nvPr>
            <p:ph type="sldNum" sz="quarter" idx="12"/>
          </p:nvPr>
        </p:nvSpPr>
        <p:spPr>
          <a:xfrm>
            <a:off x="8458200" y="0"/>
            <a:ext cx="685800" cy="295952"/>
          </a:xfrm>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r>
              <a:rPr lang="en-US" smtClean="0"/>
              <a:t>Slide </a:t>
            </a:r>
            <a:endParaRPr lang="en-US" dirty="0"/>
          </a:p>
        </p:txBody>
      </p:sp>
      <p:sp>
        <p:nvSpPr>
          <p:cNvPr id="9"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r>
              <a:rPr lang="en-US" smtClean="0"/>
              <a:t>Slide </a:t>
            </a:r>
            <a:endParaRPr lang="en-US" dirty="0"/>
          </a:p>
        </p:txBody>
      </p:sp>
      <p:sp>
        <p:nvSpPr>
          <p:cNvPr id="7"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r>
              <a:rPr lang="en-US" smtClean="0"/>
              <a:t>Slide </a:t>
            </a:r>
            <a:endParaRPr lang="en-US" dirty="0"/>
          </a:p>
        </p:txBody>
      </p:sp>
      <p:sp>
        <p:nvSpPr>
          <p:cNvPr id="3" name="Date Placeholder 2"/>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6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4478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r>
              <a:rPr lang="en-US" smtClean="0"/>
              <a:t>Slide </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txm7eu8KxVI" TargetMode="External"/><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6HrJqQI9joI"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hyperlink" Target="https://youtu.be/vULQLDW1IHQ" TargetMode="External"/><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0.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youtu.be/q3LsZttJMUE" TargetMode="External"/><Relationship Id="rId4" Type="http://schemas.openxmlformats.org/officeDocument/2006/relationships/hyperlink" Target="https://youtu.be/43Ev3QJkQ4w"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youtu.be/H4Q2-whIP5c"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hyperlink" Target="https://youtu.be/MDdIqwn3kVM" TargetMode="External"/><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Principles and Practices</a:t>
            </a:r>
            <a:endParaRPr lang="en-US" dirty="0" smtClean="0"/>
          </a:p>
        </p:txBody>
      </p:sp>
      <p:sp>
        <p:nvSpPr>
          <p:cNvPr id="4" name="Text Placeholder 3"/>
          <p:cNvSpPr>
            <a:spLocks noGrp="1"/>
          </p:cNvSpPr>
          <p:nvPr>
            <p:ph type="body" sz="quarter" idx="14"/>
          </p:nvPr>
        </p:nvSpPr>
        <p:spPr/>
        <p:txBody>
          <a:bodyPr/>
          <a:lstStyle/>
          <a:p>
            <a:r>
              <a:rPr lang="en-US" b="1" dirty="0" smtClean="0"/>
              <a:t>Chapter 6 </a:t>
            </a:r>
            <a:endParaRPr lang="en-US" b="1" dirty="0"/>
          </a:p>
        </p:txBody>
      </p:sp>
      <p:sp>
        <p:nvSpPr>
          <p:cNvPr id="5" name="Text Placeholder 4"/>
          <p:cNvSpPr>
            <a:spLocks noGrp="1"/>
          </p:cNvSpPr>
          <p:nvPr>
            <p:ph type="body" sz="quarter" idx="15"/>
          </p:nvPr>
        </p:nvSpPr>
        <p:spPr/>
        <p:txBody>
          <a:bodyPr/>
          <a:lstStyle/>
          <a:p>
            <a:r>
              <a:rPr lang="en-US" sz="3200" b="1" dirty="0" smtClean="0"/>
              <a:t>Alternative Fuels</a:t>
            </a:r>
          </a:p>
        </p:txBody>
      </p:sp>
      <p:sp>
        <p:nvSpPr>
          <p:cNvPr id="8" name="Text Placeholder 7"/>
          <p:cNvSpPr>
            <a:spLocks noGrp="1"/>
          </p:cNvSpPr>
          <p:nvPr>
            <p:ph type="body" sz="quarter" idx="13"/>
          </p:nvPr>
        </p:nvSpPr>
        <p:spPr/>
        <p:txBody>
          <a:bodyPr/>
          <a:lstStyle/>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68" y="1685968"/>
            <a:ext cx="3991232" cy="3991232"/>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1</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2.</a:t>
            </a:r>
            <a:endParaRPr lang="en-US" sz="3600" dirty="0"/>
          </a:p>
        </p:txBody>
      </p:sp>
      <p:sp>
        <p:nvSpPr>
          <p:cNvPr id="5" name="TextBox 4"/>
          <p:cNvSpPr txBox="1"/>
          <p:nvPr/>
        </p:nvSpPr>
        <p:spPr>
          <a:xfrm>
            <a:off x="381000" y="1676400"/>
            <a:ext cx="8305800" cy="523220"/>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Phase </a:t>
            </a:r>
            <a:r>
              <a:rPr lang="en-US" sz="2800" b="1" dirty="0" smtClean="0"/>
              <a:t>Separation</a:t>
            </a:r>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10</a:t>
            </a:fld>
            <a:endParaRPr lang="en-US" dirty="0"/>
          </a:p>
        </p:txBody>
      </p:sp>
    </p:spTree>
    <p:extLst>
      <p:ext uri="{BB962C8B-B14F-4D97-AF65-F5344CB8AC3E}">
        <p14:creationId xmlns:p14="http://schemas.microsoft.com/office/powerpoint/2010/main" val="2508229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0B2350-5261-4F5C-9DF5-EF0D264FC8D2}" type="slidenum">
              <a:rPr lang="en-US" smtClean="0"/>
              <a:pPr/>
              <a:t>11</a:t>
            </a:fld>
            <a:endParaRPr lang="en-US" dirty="0"/>
          </a:p>
        </p:txBody>
      </p:sp>
      <p:sp>
        <p:nvSpPr>
          <p:cNvPr id="4" name="Title 1"/>
          <p:cNvSpPr>
            <a:spLocks noGrp="1"/>
          </p:cNvSpPr>
          <p:nvPr>
            <p:ph type="title"/>
          </p:nvPr>
        </p:nvSpPr>
        <p:spPr>
          <a:xfrm>
            <a:off x="1295400" y="215372"/>
            <a:ext cx="7010400" cy="1097280"/>
          </a:xfrm>
        </p:spPr>
        <p:txBody>
          <a:bodyPr/>
          <a:lstStyle/>
          <a:p>
            <a:r>
              <a:rPr lang="en-US" dirty="0" smtClean="0"/>
              <a:t>ANIMATION</a:t>
            </a:r>
            <a:endParaRPr lang="en-US" dirty="0"/>
          </a:p>
        </p:txBody>
      </p:sp>
      <p:pic>
        <p:nvPicPr>
          <p:cNvPr id="5" name="Picture 4"/>
          <p:cNvPicPr>
            <a:picLocks noChangeAspect="1"/>
          </p:cNvPicPr>
          <p:nvPr/>
        </p:nvPicPr>
        <p:blipFill>
          <a:blip r:embed="rId4"/>
          <a:stretch>
            <a:fillRect/>
          </a:stretch>
        </p:blipFill>
        <p:spPr>
          <a:xfrm>
            <a:off x="288890" y="304801"/>
            <a:ext cx="927322" cy="927322"/>
          </a:xfrm>
          <a:prstGeom prst="rect">
            <a:avLst/>
          </a:prstGeom>
        </p:spPr>
      </p:pic>
      <p:pic>
        <p:nvPicPr>
          <p:cNvPr id="6" name="Hydraulic_Fracturing_Frack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1447800"/>
            <a:ext cx="8128001" cy="4572000"/>
          </a:xfrm>
          <a:prstGeom prst="rect">
            <a:avLst/>
          </a:prstGeom>
        </p:spPr>
      </p:pic>
    </p:spTree>
    <p:extLst>
      <p:ext uri="{BB962C8B-B14F-4D97-AF65-F5344CB8AC3E}">
        <p14:creationId xmlns:p14="http://schemas.microsoft.com/office/powerpoint/2010/main" val="926579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ffectLst>
                  <a:outerShdw blurRad="38100" dist="38100" dir="2700000" algn="tl">
                    <a:srgbClr val="000000"/>
                  </a:outerShdw>
                </a:effectLst>
              </a:rPr>
              <a:t>ETHANOL</a:t>
            </a:r>
            <a:endParaRPr lang="en-US" altLang="en-US" dirty="0" smtClean="0">
              <a:effectLst>
                <a:outerShdw blurRad="38100" dist="38100" dir="2700000" algn="tl">
                  <a:srgbClr val="000000"/>
                </a:outerShdw>
              </a:effectLst>
              <a:latin typeface="Verdana" panose="020B0604030504040204" pitchFamily="34" charset="0"/>
            </a:endParaRPr>
          </a:p>
        </p:txBody>
      </p:sp>
      <p:sp>
        <p:nvSpPr>
          <p:cNvPr id="25603" name="Content Placeholder 2"/>
          <p:cNvSpPr>
            <a:spLocks noGrp="1"/>
          </p:cNvSpPr>
          <p:nvPr>
            <p:ph idx="1"/>
          </p:nvPr>
        </p:nvSpPr>
        <p:spPr>
          <a:xfrm>
            <a:off x="457200" y="1447800"/>
            <a:ext cx="8686800" cy="4525963"/>
          </a:xfrm>
        </p:spPr>
        <p:txBody>
          <a:bodyPr/>
          <a:lstStyle/>
          <a:p>
            <a:r>
              <a:rPr lang="en-US" altLang="en-US" b="1" dirty="0" smtClean="0"/>
              <a:t>Ethanol Production</a:t>
            </a:r>
          </a:p>
          <a:p>
            <a:pPr lvl="1"/>
            <a:r>
              <a:rPr lang="en-US" altLang="en-US" dirty="0">
                <a:latin typeface="Verdana" panose="020B0604030504040204" pitchFamily="34" charset="0"/>
              </a:rPr>
              <a:t>F</a:t>
            </a:r>
            <a:r>
              <a:rPr lang="en-US" altLang="en-US" dirty="0" smtClean="0">
                <a:latin typeface="Verdana" panose="020B0604030504040204" pitchFamily="34" charset="0"/>
              </a:rPr>
              <a:t>rom grains, such as corn, wheat, or soybeans</a:t>
            </a:r>
          </a:p>
          <a:p>
            <a:pPr lvl="1"/>
            <a:r>
              <a:rPr lang="en-US" altLang="en-US" dirty="0" smtClean="0">
                <a:latin typeface="Verdana" panose="020B0604030504040204" pitchFamily="34" charset="0"/>
              </a:rPr>
              <a:t>Majority of U.S. ethanol made from:</a:t>
            </a:r>
          </a:p>
          <a:p>
            <a:pPr lvl="2"/>
            <a:r>
              <a:rPr lang="en-US" altLang="en-US" dirty="0" smtClean="0">
                <a:latin typeface="Verdana" panose="020B0604030504040204" pitchFamily="34" charset="0"/>
              </a:rPr>
              <a:t>Corn</a:t>
            </a:r>
          </a:p>
          <a:p>
            <a:pPr lvl="2"/>
            <a:r>
              <a:rPr lang="en-US" altLang="en-US" dirty="0" smtClean="0">
                <a:latin typeface="Verdana" panose="020B0604030504040204" pitchFamily="34" charset="0"/>
              </a:rPr>
              <a:t>Grain</a:t>
            </a:r>
          </a:p>
          <a:p>
            <a:pPr lvl="2"/>
            <a:r>
              <a:rPr lang="en-US" altLang="en-US" dirty="0" smtClean="0">
                <a:latin typeface="Verdana" panose="020B0604030504040204" pitchFamily="34" charset="0"/>
              </a:rPr>
              <a:t>Sorghum</a:t>
            </a:r>
          </a:p>
          <a:p>
            <a:pPr lvl="2"/>
            <a:r>
              <a:rPr lang="en-US" altLang="en-US" dirty="0" smtClean="0">
                <a:latin typeface="Verdana" panose="020B0604030504040204" pitchFamily="34" charset="0"/>
              </a:rPr>
              <a:t>Wheat</a:t>
            </a:r>
          </a:p>
          <a:p>
            <a:pPr lvl="2"/>
            <a:r>
              <a:rPr lang="en-US" altLang="en-US" dirty="0" smtClean="0">
                <a:latin typeface="Verdana" panose="020B0604030504040204" pitchFamily="34" charset="0"/>
              </a:rPr>
              <a:t>Barley</a:t>
            </a:r>
          </a:p>
        </p:txBody>
      </p:sp>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12</a:t>
            </a:fld>
            <a:endParaRPr lang="en-US" dirty="0"/>
          </a:p>
        </p:txBody>
      </p:sp>
    </p:spTree>
    <p:extLst>
      <p:ext uri="{BB962C8B-B14F-4D97-AF65-F5344CB8AC3E}">
        <p14:creationId xmlns:p14="http://schemas.microsoft.com/office/powerpoint/2010/main" val="29227305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ETHANOL</a:t>
            </a:r>
          </a:p>
        </p:txBody>
      </p:sp>
      <p:sp>
        <p:nvSpPr>
          <p:cNvPr id="3" name="Content Placeholder 2"/>
          <p:cNvSpPr>
            <a:spLocks noGrp="1"/>
          </p:cNvSpPr>
          <p:nvPr>
            <p:ph idx="1"/>
          </p:nvPr>
        </p:nvSpPr>
        <p:spPr>
          <a:xfrm>
            <a:off x="457200" y="1447801"/>
            <a:ext cx="8229600" cy="3962400"/>
          </a:xfrm>
        </p:spPr>
        <p:txBody>
          <a:bodyPr/>
          <a:lstStyle/>
          <a:p>
            <a:r>
              <a:rPr lang="en-US" b="1" dirty="0"/>
              <a:t>Ethanol </a:t>
            </a:r>
            <a:r>
              <a:rPr lang="en-US" b="1" dirty="0" smtClean="0"/>
              <a:t>Dry Mill Process</a:t>
            </a:r>
          </a:p>
          <a:p>
            <a:pPr lvl="1"/>
            <a:r>
              <a:rPr lang="en-US" dirty="0" smtClean="0"/>
              <a:t>Starch </a:t>
            </a:r>
            <a:r>
              <a:rPr lang="en-US" dirty="0"/>
              <a:t>portion of </a:t>
            </a:r>
            <a:r>
              <a:rPr lang="en-US" dirty="0" smtClean="0"/>
              <a:t>corn fermented </a:t>
            </a:r>
            <a:r>
              <a:rPr lang="en-US" dirty="0"/>
              <a:t>into </a:t>
            </a:r>
            <a:r>
              <a:rPr lang="en-US" dirty="0" smtClean="0"/>
              <a:t>sugar</a:t>
            </a:r>
          </a:p>
          <a:p>
            <a:pPr lvl="1"/>
            <a:r>
              <a:rPr lang="en-US" dirty="0" smtClean="0"/>
              <a:t>Distilled </a:t>
            </a:r>
            <a:r>
              <a:rPr lang="en-US" dirty="0"/>
              <a:t>into alcohol. </a:t>
            </a:r>
            <a:r>
              <a:rPr lang="en-US" dirty="0" smtClean="0"/>
              <a:t>Major steps:</a:t>
            </a:r>
          </a:p>
          <a:p>
            <a:pPr lvl="2"/>
            <a:r>
              <a:rPr lang="en-US" dirty="0"/>
              <a:t>STEP 1 </a:t>
            </a:r>
            <a:r>
              <a:rPr lang="en-US" dirty="0" smtClean="0"/>
              <a:t>Milling</a:t>
            </a:r>
            <a:endParaRPr lang="en-US" dirty="0"/>
          </a:p>
          <a:p>
            <a:pPr lvl="2"/>
            <a:r>
              <a:rPr lang="en-US" dirty="0"/>
              <a:t>STEP 2 </a:t>
            </a:r>
            <a:r>
              <a:rPr lang="en-US" dirty="0" smtClean="0"/>
              <a:t>Liquefaction</a:t>
            </a:r>
          </a:p>
          <a:p>
            <a:pPr lvl="2"/>
            <a:r>
              <a:rPr lang="en-US" dirty="0" smtClean="0"/>
              <a:t>STEP </a:t>
            </a:r>
            <a:r>
              <a:rPr lang="en-US" dirty="0"/>
              <a:t>3 </a:t>
            </a:r>
            <a:r>
              <a:rPr lang="en-US" dirty="0" smtClean="0"/>
              <a:t>Saccharification</a:t>
            </a:r>
            <a:endParaRPr lang="en-US" dirty="0"/>
          </a:p>
          <a:p>
            <a:pPr lvl="2"/>
            <a:r>
              <a:rPr lang="en-US" dirty="0"/>
              <a:t>STEP 4 </a:t>
            </a:r>
            <a:r>
              <a:rPr lang="en-US" dirty="0" smtClean="0"/>
              <a:t>Fermentation</a:t>
            </a:r>
            <a:endParaRPr lang="en-US" dirty="0"/>
          </a:p>
          <a:p>
            <a:pPr lvl="2"/>
            <a:r>
              <a:rPr lang="en-US" dirty="0"/>
              <a:t>STEP 5 </a:t>
            </a:r>
            <a:r>
              <a:rPr lang="en-US" dirty="0" smtClean="0"/>
              <a:t>Distillation</a:t>
            </a:r>
          </a:p>
          <a:p>
            <a:pPr lvl="2"/>
            <a:r>
              <a:rPr lang="en-US" dirty="0" smtClean="0"/>
              <a:t>STEP </a:t>
            </a:r>
            <a:r>
              <a:rPr lang="en-US" dirty="0"/>
              <a:t>6 </a:t>
            </a:r>
            <a:r>
              <a:rPr lang="en-US" dirty="0" smtClean="0"/>
              <a:t>Dehydration</a:t>
            </a:r>
            <a:endParaRPr lang="en-US" dirty="0"/>
          </a:p>
          <a:p>
            <a:pPr lvl="2"/>
            <a:r>
              <a:rPr lang="en-US" dirty="0"/>
              <a:t>STEP 7 </a:t>
            </a:r>
            <a:r>
              <a:rPr lang="en-US" dirty="0" smtClean="0"/>
              <a:t>Denaturing</a:t>
            </a:r>
            <a:endParaRPr lang="en-US" dirty="0"/>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13</a:t>
            </a:fld>
            <a:endParaRPr lang="en-US" dirty="0"/>
          </a:p>
        </p:txBody>
      </p:sp>
      <p:pic>
        <p:nvPicPr>
          <p:cNvPr id="7" name="Picture 6"/>
          <p:cNvPicPr>
            <a:picLocks noChangeAspect="1"/>
          </p:cNvPicPr>
          <p:nvPr/>
        </p:nvPicPr>
        <p:blipFill>
          <a:blip r:embed="rId2"/>
          <a:stretch>
            <a:fillRect/>
          </a:stretch>
        </p:blipFill>
        <p:spPr>
          <a:xfrm>
            <a:off x="1143000" y="5559492"/>
            <a:ext cx="682811" cy="688908"/>
          </a:xfrm>
          <a:prstGeom prst="rect">
            <a:avLst/>
          </a:prstGeom>
        </p:spPr>
      </p:pic>
      <p:sp>
        <p:nvSpPr>
          <p:cNvPr id="8" name="Rectangle 7"/>
          <p:cNvSpPr/>
          <p:nvPr/>
        </p:nvSpPr>
        <p:spPr>
          <a:xfrm>
            <a:off x="1752600" y="5534614"/>
            <a:ext cx="4083169" cy="369332"/>
          </a:xfrm>
          <a:prstGeom prst="rect">
            <a:avLst/>
          </a:prstGeom>
        </p:spPr>
        <p:txBody>
          <a:bodyPr wrap="none">
            <a:spAutoFit/>
          </a:bodyPr>
          <a:lstStyle/>
          <a:p>
            <a:r>
              <a:rPr lang="en-US" b="1" dirty="0">
                <a:solidFill>
                  <a:srgbClr val="E09900"/>
                </a:solidFill>
                <a:latin typeface="Arial" panose="020B0604020202020204" pitchFamily="34" charset="0"/>
                <a:hlinkClick r:id="rId3"/>
              </a:rPr>
              <a:t>How to Make Ethanol at Home: 8:21</a:t>
            </a:r>
            <a:endParaRPr lang="en-US" dirty="0"/>
          </a:p>
        </p:txBody>
      </p:sp>
    </p:spTree>
    <p:extLst>
      <p:ext uri="{BB962C8B-B14F-4D97-AF65-F5344CB8AC3E}">
        <p14:creationId xmlns:p14="http://schemas.microsoft.com/office/powerpoint/2010/main" val="1655427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effectLst>
                  <a:outerShdw blurRad="38100" dist="38100" dir="2700000" algn="tl">
                    <a:srgbClr val="000000"/>
                  </a:outerShdw>
                </a:effectLst>
              </a:rPr>
              <a:t>CELLULOSE ETHANOL</a:t>
            </a:r>
          </a:p>
        </p:txBody>
      </p:sp>
      <p:sp>
        <p:nvSpPr>
          <p:cNvPr id="26627" name="Content Placeholder 2"/>
          <p:cNvSpPr>
            <a:spLocks noGrp="1"/>
          </p:cNvSpPr>
          <p:nvPr>
            <p:ph idx="1"/>
          </p:nvPr>
        </p:nvSpPr>
        <p:spPr>
          <a:xfrm>
            <a:off x="457200" y="1447800"/>
            <a:ext cx="8610600" cy="4525963"/>
          </a:xfrm>
        </p:spPr>
        <p:txBody>
          <a:bodyPr/>
          <a:lstStyle/>
          <a:p>
            <a:pPr>
              <a:spcBef>
                <a:spcPts val="600"/>
              </a:spcBef>
              <a:spcAft>
                <a:spcPts val="600"/>
              </a:spcAft>
            </a:pPr>
            <a:r>
              <a:rPr lang="en-US" altLang="en-US" b="1" dirty="0" smtClean="0"/>
              <a:t>Terminology</a:t>
            </a:r>
          </a:p>
          <a:p>
            <a:pPr lvl="1">
              <a:spcAft>
                <a:spcPts val="600"/>
              </a:spcAft>
            </a:pPr>
            <a:r>
              <a:rPr lang="en-US" altLang="en-US" dirty="0" smtClean="0">
                <a:latin typeface="Verdana" panose="020B0604030504040204" pitchFamily="34" charset="0"/>
              </a:rPr>
              <a:t>From wide variety of cellulose biomass feedstock:</a:t>
            </a:r>
          </a:p>
          <a:p>
            <a:pPr lvl="2">
              <a:spcAft>
                <a:spcPts val="600"/>
              </a:spcAft>
            </a:pPr>
            <a:r>
              <a:rPr lang="en-US" altLang="en-US" dirty="0" smtClean="0">
                <a:latin typeface="Verdana" panose="020B0604030504040204" pitchFamily="34" charset="0"/>
              </a:rPr>
              <a:t>Agricultural plant wastes (corn stalks, cereal straws)</a:t>
            </a:r>
          </a:p>
          <a:p>
            <a:pPr lvl="2">
              <a:spcAft>
                <a:spcPts val="600"/>
              </a:spcAft>
            </a:pPr>
            <a:r>
              <a:rPr lang="en-US" altLang="en-US" dirty="0" smtClean="0">
                <a:latin typeface="Verdana" panose="020B0604030504040204" pitchFamily="34" charset="0"/>
              </a:rPr>
              <a:t>Plant wastes from industrial processes (paper pulp)</a:t>
            </a:r>
          </a:p>
          <a:p>
            <a:pPr lvl="2">
              <a:spcAft>
                <a:spcPts val="600"/>
              </a:spcAft>
            </a:pPr>
            <a:r>
              <a:rPr lang="en-US" altLang="en-US" dirty="0" smtClean="0">
                <a:latin typeface="Verdana" panose="020B0604030504040204" pitchFamily="34" charset="0"/>
              </a:rPr>
              <a:t>Energy crops grown specifically for fuel production</a:t>
            </a:r>
          </a:p>
        </p:txBody>
      </p:sp>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14</a:t>
            </a:fld>
            <a:endParaRPr lang="en-US" dirty="0"/>
          </a:p>
        </p:txBody>
      </p:sp>
    </p:spTree>
    <p:extLst>
      <p:ext uri="{BB962C8B-B14F-4D97-AF65-F5344CB8AC3E}">
        <p14:creationId xmlns:p14="http://schemas.microsoft.com/office/powerpoint/2010/main" val="100135074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ffectLst>
                  <a:outerShdw blurRad="38100" dist="38100" dir="2700000" algn="tl">
                    <a:srgbClr val="000000"/>
                  </a:outerShdw>
                </a:effectLst>
              </a:rPr>
              <a:t>CELLULOSE ETHANOL</a:t>
            </a:r>
            <a:endParaRPr lang="en-US" altLang="en-US" dirty="0" smtClean="0">
              <a:effectLst>
                <a:outerShdw blurRad="38100" dist="38100" dir="2700000" algn="tl">
                  <a:srgbClr val="000000"/>
                </a:outerShdw>
              </a:effectLst>
              <a:latin typeface="Verdana" panose="020B0604030504040204" pitchFamily="34" charset="0"/>
            </a:endParaRPr>
          </a:p>
        </p:txBody>
      </p:sp>
      <p:sp>
        <p:nvSpPr>
          <p:cNvPr id="27651" name="Content Placeholder 2"/>
          <p:cNvSpPr>
            <a:spLocks noGrp="1"/>
          </p:cNvSpPr>
          <p:nvPr>
            <p:ph idx="1"/>
          </p:nvPr>
        </p:nvSpPr>
        <p:spPr/>
        <p:txBody>
          <a:bodyPr/>
          <a:lstStyle/>
          <a:p>
            <a:pPr>
              <a:spcBef>
                <a:spcPts val="600"/>
              </a:spcBef>
              <a:spcAft>
                <a:spcPts val="600"/>
              </a:spcAft>
            </a:pPr>
            <a:r>
              <a:rPr lang="en-US" altLang="en-US" b="1" dirty="0" smtClean="0">
                <a:latin typeface="+mj-lt"/>
              </a:rPr>
              <a:t>Refining Cellulose Biomass</a:t>
            </a:r>
          </a:p>
          <a:p>
            <a:pPr lvl="1">
              <a:lnSpc>
                <a:spcPts val="3300"/>
              </a:lnSpc>
              <a:spcAft>
                <a:spcPts val="600"/>
              </a:spcAft>
            </a:pPr>
            <a:r>
              <a:rPr lang="en-US" altLang="en-US" dirty="0" smtClean="0">
                <a:latin typeface="Verdana" panose="020B0604030504040204" pitchFamily="34" charset="0"/>
              </a:rPr>
              <a:t>Must extract fermentable sugars from feedstock</a:t>
            </a:r>
          </a:p>
          <a:p>
            <a:pPr lvl="1">
              <a:lnSpc>
                <a:spcPts val="3300"/>
              </a:lnSpc>
              <a:spcAft>
                <a:spcPts val="600"/>
              </a:spcAft>
            </a:pPr>
            <a:r>
              <a:rPr lang="en-US" altLang="en-US" dirty="0" smtClean="0">
                <a:latin typeface="Verdana" panose="020B0604030504040204" pitchFamily="34" charset="0"/>
              </a:rPr>
              <a:t>Sugars in cellulose locked in </a:t>
            </a:r>
          </a:p>
          <a:p>
            <a:pPr lvl="1">
              <a:lnSpc>
                <a:spcPts val="3300"/>
              </a:lnSpc>
              <a:spcAft>
                <a:spcPts val="600"/>
              </a:spcAft>
            </a:pPr>
            <a:r>
              <a:rPr lang="en-US" altLang="en-US" dirty="0" smtClean="0">
                <a:latin typeface="Verdana" panose="020B0604030504040204" pitchFamily="34" charset="0"/>
              </a:rPr>
              <a:t>Complex carbohydrates (polysaccharides)</a:t>
            </a:r>
          </a:p>
        </p:txBody>
      </p:sp>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15</a:t>
            </a:fld>
            <a:endParaRPr lang="en-US" dirty="0"/>
          </a:p>
        </p:txBody>
      </p:sp>
    </p:spTree>
    <p:extLst>
      <p:ext uri="{BB962C8B-B14F-4D97-AF65-F5344CB8AC3E}">
        <p14:creationId xmlns:p14="http://schemas.microsoft.com/office/powerpoint/2010/main" val="13905420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ffectLst>
                  <a:outerShdw blurRad="38100" dist="38100" dir="2700000" algn="tl">
                    <a:srgbClr val="000000"/>
                  </a:outerShdw>
                </a:effectLst>
              </a:rPr>
              <a:t>CELLULOSE ETHANOL</a:t>
            </a:r>
            <a:endParaRPr lang="en-US" altLang="en-US" dirty="0" smtClean="0">
              <a:effectLst>
                <a:outerShdw blurRad="38100" dist="38100" dir="2700000" algn="tl">
                  <a:srgbClr val="000000"/>
                </a:outerShdw>
              </a:effectLst>
              <a:latin typeface="Verdana" panose="020B0604030504040204" pitchFamily="34" charset="0"/>
            </a:endParaRPr>
          </a:p>
        </p:txBody>
      </p:sp>
      <p:sp>
        <p:nvSpPr>
          <p:cNvPr id="28675" name="Content Placeholder 2"/>
          <p:cNvSpPr>
            <a:spLocks noGrp="1"/>
          </p:cNvSpPr>
          <p:nvPr>
            <p:ph idx="1"/>
          </p:nvPr>
        </p:nvSpPr>
        <p:spPr/>
        <p:txBody>
          <a:bodyPr/>
          <a:lstStyle/>
          <a:p>
            <a:pPr>
              <a:lnSpc>
                <a:spcPts val="3300"/>
              </a:lnSpc>
              <a:spcBef>
                <a:spcPts val="600"/>
              </a:spcBef>
              <a:spcAft>
                <a:spcPts val="600"/>
              </a:spcAft>
            </a:pPr>
            <a:r>
              <a:rPr lang="en-US" altLang="en-US" b="1" dirty="0" smtClean="0">
                <a:latin typeface="+mj-lt"/>
              </a:rPr>
              <a:t>Two Processing Options </a:t>
            </a:r>
          </a:p>
          <a:p>
            <a:pPr lvl="2">
              <a:lnSpc>
                <a:spcPts val="3300"/>
              </a:lnSpc>
              <a:spcAft>
                <a:spcPts val="600"/>
              </a:spcAft>
            </a:pPr>
            <a:r>
              <a:rPr lang="en-US" altLang="en-US" sz="2800" dirty="0" smtClean="0">
                <a:latin typeface="+mj-lt"/>
              </a:rPr>
              <a:t>Separate these complex structures into </a:t>
            </a:r>
          </a:p>
          <a:p>
            <a:pPr lvl="2">
              <a:lnSpc>
                <a:spcPts val="3300"/>
              </a:lnSpc>
              <a:spcAft>
                <a:spcPts val="600"/>
              </a:spcAft>
            </a:pPr>
            <a:r>
              <a:rPr lang="en-US" altLang="en-US" sz="2800" dirty="0" smtClean="0">
                <a:latin typeface="+mj-lt"/>
              </a:rPr>
              <a:t>Fermentable sugars</a:t>
            </a:r>
          </a:p>
          <a:p>
            <a:pPr lvl="3">
              <a:lnSpc>
                <a:spcPts val="3100"/>
              </a:lnSpc>
              <a:spcAft>
                <a:spcPts val="600"/>
              </a:spcAft>
            </a:pPr>
            <a:r>
              <a:rPr lang="en-US" altLang="en-US" sz="2400" dirty="0" smtClean="0">
                <a:latin typeface="+mj-lt"/>
              </a:rPr>
              <a:t>Acid hydrolysis</a:t>
            </a:r>
          </a:p>
          <a:p>
            <a:pPr lvl="3">
              <a:lnSpc>
                <a:spcPts val="3100"/>
              </a:lnSpc>
              <a:spcAft>
                <a:spcPts val="600"/>
              </a:spcAft>
            </a:pPr>
            <a:r>
              <a:rPr lang="en-US" altLang="en-US" sz="2400" dirty="0" smtClean="0">
                <a:latin typeface="+mj-lt"/>
              </a:rPr>
              <a:t>Enzymes</a:t>
            </a:r>
          </a:p>
        </p:txBody>
      </p:sp>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16</a:t>
            </a:fld>
            <a:endParaRPr lang="en-US" dirty="0"/>
          </a:p>
        </p:txBody>
      </p:sp>
      <p:pic>
        <p:nvPicPr>
          <p:cNvPr id="7" name="Picture 6"/>
          <p:cNvPicPr>
            <a:picLocks noChangeAspect="1"/>
          </p:cNvPicPr>
          <p:nvPr/>
        </p:nvPicPr>
        <p:blipFill>
          <a:blip r:embed="rId2"/>
          <a:stretch>
            <a:fillRect/>
          </a:stretch>
        </p:blipFill>
        <p:spPr>
          <a:xfrm>
            <a:off x="685800" y="5282796"/>
            <a:ext cx="682811" cy="688908"/>
          </a:xfrm>
          <a:prstGeom prst="rect">
            <a:avLst/>
          </a:prstGeom>
        </p:spPr>
      </p:pic>
      <p:sp>
        <p:nvSpPr>
          <p:cNvPr id="8" name="Rectangle 7"/>
          <p:cNvSpPr/>
          <p:nvPr/>
        </p:nvSpPr>
        <p:spPr>
          <a:xfrm>
            <a:off x="1368611" y="5259777"/>
            <a:ext cx="4572000" cy="646331"/>
          </a:xfrm>
          <a:prstGeom prst="rect">
            <a:avLst/>
          </a:prstGeom>
        </p:spPr>
        <p:txBody>
          <a:bodyPr>
            <a:spAutoFit/>
          </a:bodyPr>
          <a:lstStyle/>
          <a:p>
            <a:r>
              <a:rPr lang="en-US" b="1" dirty="0">
                <a:solidFill>
                  <a:srgbClr val="E09900"/>
                </a:solidFill>
                <a:latin typeface="Arial" panose="020B0604020202020204" pitchFamily="34" charset="0"/>
                <a:hlinkClick r:id="rId3"/>
              </a:rPr>
              <a:t>Process of Converting Biomass to Cellulosic Ethanol: 4:36</a:t>
            </a:r>
            <a:endParaRPr lang="en-US" dirty="0"/>
          </a:p>
        </p:txBody>
      </p:sp>
    </p:spTree>
    <p:extLst>
      <p:ext uri="{BB962C8B-B14F-4D97-AF65-F5344CB8AC3E}">
        <p14:creationId xmlns:p14="http://schemas.microsoft.com/office/powerpoint/2010/main" val="30630011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400" y="1447800"/>
            <a:ext cx="8991600" cy="4876800"/>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smtClean="0"/>
              <a:t>What </a:t>
            </a:r>
            <a:r>
              <a:rPr lang="en-US" b="1" dirty="0"/>
              <a:t>Is Switchgrass</a:t>
            </a:r>
            <a:r>
              <a:rPr lang="en-US" b="1" dirty="0" smtClean="0"/>
              <a:t>?</a:t>
            </a:r>
          </a:p>
          <a:p>
            <a:pPr lvl="1"/>
            <a:r>
              <a:rPr lang="en-US" sz="2000" dirty="0"/>
              <a:t>Switchgrass </a:t>
            </a:r>
            <a:r>
              <a:rPr lang="en-US" sz="2000" dirty="0" smtClean="0"/>
              <a:t>used </a:t>
            </a:r>
            <a:r>
              <a:rPr lang="en-US" sz="2000" dirty="0"/>
              <a:t>to </a:t>
            </a:r>
            <a:r>
              <a:rPr lang="en-US" sz="2000" dirty="0" smtClean="0"/>
              <a:t>make ethanol, summer </a:t>
            </a:r>
            <a:r>
              <a:rPr lang="en-US" sz="2000" dirty="0"/>
              <a:t>perennial </a:t>
            </a:r>
            <a:r>
              <a:rPr lang="en-US" sz="2000" dirty="0" smtClean="0"/>
              <a:t>grass, native to North </a:t>
            </a:r>
            <a:r>
              <a:rPr lang="en-US" sz="2000" dirty="0"/>
              <a:t>America. It is a natural component of the </a:t>
            </a:r>
            <a:r>
              <a:rPr lang="en-US" sz="2000" dirty="0" smtClean="0"/>
              <a:t>tall-grass prairie</a:t>
            </a:r>
            <a:r>
              <a:rPr lang="en-US" sz="2000" dirty="0"/>
              <a:t>, which covered most of </a:t>
            </a:r>
            <a:r>
              <a:rPr lang="en-US" sz="2000" dirty="0" smtClean="0"/>
              <a:t>Great Plains. </a:t>
            </a:r>
            <a:r>
              <a:rPr lang="en-US" sz="2000" dirty="0"/>
              <a:t>Switchgrass is resistant to many </a:t>
            </a:r>
            <a:r>
              <a:rPr lang="en-US" sz="2000" dirty="0" smtClean="0"/>
              <a:t>pests and </a:t>
            </a:r>
            <a:r>
              <a:rPr lang="en-US" sz="2000" dirty="0"/>
              <a:t>plant diseases and is capable of producing high </a:t>
            </a:r>
            <a:r>
              <a:rPr lang="en-US" sz="2000" dirty="0" smtClean="0"/>
              <a:t>yields with </a:t>
            </a:r>
            <a:r>
              <a:rPr lang="en-US" sz="2000" dirty="0"/>
              <a:t>very low applications of fertilizer. This means </a:t>
            </a:r>
            <a:r>
              <a:rPr lang="en-US" sz="2000" dirty="0" smtClean="0"/>
              <a:t>that the </a:t>
            </a:r>
            <a:r>
              <a:rPr lang="en-US" sz="2000" dirty="0"/>
              <a:t>need for agricultural chemicals to grow </a:t>
            </a:r>
            <a:r>
              <a:rPr lang="en-US" sz="2000" dirty="0" smtClean="0"/>
              <a:t>switchgrass is </a:t>
            </a:r>
            <a:r>
              <a:rPr lang="en-US" sz="2000" dirty="0"/>
              <a:t>relatively low. Switchgrass is also very tolerant </a:t>
            </a:r>
            <a:r>
              <a:rPr lang="en-US" sz="2000" dirty="0" smtClean="0"/>
              <a:t>of poor </a:t>
            </a:r>
            <a:r>
              <a:rPr lang="en-US" sz="2000" dirty="0"/>
              <a:t>soils, flooding, and drought, which are </a:t>
            </a:r>
            <a:r>
              <a:rPr lang="en-US" sz="2000" dirty="0" smtClean="0"/>
              <a:t>widespread agricultural </a:t>
            </a:r>
            <a:r>
              <a:rPr lang="en-US" sz="2000" dirty="0"/>
              <a:t>problems in the southeast. There are two </a:t>
            </a:r>
            <a:r>
              <a:rPr lang="en-US" sz="2000" dirty="0" smtClean="0"/>
              <a:t>main types </a:t>
            </a:r>
            <a:r>
              <a:rPr lang="en-US" sz="2000" dirty="0"/>
              <a:t>of </a:t>
            </a:r>
            <a:r>
              <a:rPr lang="en-US" sz="2000" dirty="0" smtClean="0"/>
              <a:t>switchgrass:</a:t>
            </a:r>
            <a:endParaRPr lang="en-US" sz="2000" dirty="0"/>
          </a:p>
          <a:p>
            <a:pPr lvl="2"/>
            <a:r>
              <a:rPr lang="en-US" sz="1600" dirty="0" smtClean="0"/>
              <a:t>Upland </a:t>
            </a:r>
            <a:r>
              <a:rPr lang="en-US" sz="1600" dirty="0"/>
              <a:t>types—usually grow 5 to 6 feet tall</a:t>
            </a:r>
          </a:p>
          <a:p>
            <a:pPr lvl="2"/>
            <a:r>
              <a:rPr lang="en-US" sz="1600" dirty="0" smtClean="0"/>
              <a:t> </a:t>
            </a:r>
            <a:r>
              <a:rPr lang="en-US" sz="1600" dirty="0"/>
              <a:t>Lowland types—grow up to 12 feet </a:t>
            </a:r>
            <a:r>
              <a:rPr lang="en-US" sz="1600" dirty="0" smtClean="0"/>
              <a:t>tall</a:t>
            </a:r>
          </a:p>
          <a:p>
            <a:pPr lvl="1"/>
            <a:r>
              <a:rPr lang="en-US" sz="2000" dirty="0" smtClean="0"/>
              <a:t>Using </a:t>
            </a:r>
            <a:r>
              <a:rPr lang="en-US" sz="2000" dirty="0"/>
              <a:t>switchgrass to produce ethanol results in </a:t>
            </a:r>
            <a:r>
              <a:rPr lang="en-US" sz="2000" dirty="0" smtClean="0"/>
              <a:t>better energy SEE </a:t>
            </a:r>
            <a:r>
              <a:rPr lang="en-US" b="1" dirty="0" smtClean="0"/>
              <a:t>FIGURE </a:t>
            </a:r>
            <a:r>
              <a:rPr lang="en-US" b="1" dirty="0"/>
              <a:t>6-3</a:t>
            </a:r>
          </a:p>
          <a:p>
            <a:pPr lvl="1"/>
            <a:endParaRPr lang="en-US" b="1" dirty="0" smtClean="0">
              <a:solidFill>
                <a:srgbClr val="0000FF"/>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pPr/>
              <a:t>17</a:t>
            </a:fld>
            <a:endParaRPr lang="en-US" dirty="0"/>
          </a:p>
        </p:txBody>
      </p:sp>
    </p:spTree>
    <p:extLst>
      <p:ext uri="{BB962C8B-B14F-4D97-AF65-F5344CB8AC3E}">
        <p14:creationId xmlns:p14="http://schemas.microsoft.com/office/powerpoint/2010/main" val="90598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991600" cy="1097280"/>
          </a:xfrm>
        </p:spPr>
        <p:txBody>
          <a:bodyPr/>
          <a:lstStyle/>
          <a:p>
            <a:pPr>
              <a:defRPr/>
            </a:pPr>
            <a:r>
              <a:rPr lang="en-IN" sz="2800" b="1" dirty="0" smtClean="0"/>
              <a:t>FIGURE 6–3</a:t>
            </a:r>
            <a:r>
              <a:rPr lang="en-US" sz="2400" dirty="0" smtClean="0"/>
              <a:t> </a:t>
            </a:r>
            <a:r>
              <a:rPr lang="en-US" sz="2400" dirty="0"/>
              <a:t>Switchgrass is a summer perennial grass that is </a:t>
            </a:r>
            <a:r>
              <a:rPr lang="en-US" sz="2400" dirty="0" smtClean="0"/>
              <a:t>native to </a:t>
            </a:r>
            <a:r>
              <a:rPr lang="en-US" sz="2400" dirty="0"/>
              <a:t>North America.</a:t>
            </a:r>
            <a:endParaRPr lang="en-IN" sz="2400" dirty="0"/>
          </a:p>
        </p:txBody>
      </p:sp>
      <p:pic>
        <p:nvPicPr>
          <p:cNvPr id="3" name="Picture 2"/>
          <p:cNvPicPr>
            <a:picLocks noChangeAspect="1"/>
          </p:cNvPicPr>
          <p:nvPr/>
        </p:nvPicPr>
        <p:blipFill>
          <a:blip r:embed="rId2"/>
          <a:stretch>
            <a:fillRect/>
          </a:stretch>
        </p:blipFill>
        <p:spPr>
          <a:xfrm>
            <a:off x="468086" y="1371600"/>
            <a:ext cx="7874240" cy="5029200"/>
          </a:xfrm>
          <a:prstGeom prst="rect">
            <a:avLst/>
          </a:prstGeom>
        </p:spPr>
      </p:pic>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18</a:t>
            </a:fld>
            <a:endParaRPr lang="en-US" dirty="0"/>
          </a:p>
        </p:txBody>
      </p:sp>
    </p:spTree>
    <p:extLst>
      <p:ext uri="{BB962C8B-B14F-4D97-AF65-F5344CB8AC3E}">
        <p14:creationId xmlns:p14="http://schemas.microsoft.com/office/powerpoint/2010/main" val="4171005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CELLULOSE ETHANOL</a:t>
            </a:r>
          </a:p>
        </p:txBody>
      </p:sp>
      <p:sp>
        <p:nvSpPr>
          <p:cNvPr id="3" name="Content Placeholder 2"/>
          <p:cNvSpPr>
            <a:spLocks noGrp="1"/>
          </p:cNvSpPr>
          <p:nvPr>
            <p:ph idx="1"/>
          </p:nvPr>
        </p:nvSpPr>
        <p:spPr>
          <a:xfrm>
            <a:off x="457200" y="1447800"/>
            <a:ext cx="8686800" cy="4525963"/>
          </a:xfrm>
        </p:spPr>
        <p:txBody>
          <a:bodyPr/>
          <a:lstStyle/>
          <a:p>
            <a:r>
              <a:rPr lang="en-US" dirty="0"/>
              <a:t>E10 is 10% ethanol and 90% </a:t>
            </a:r>
            <a:r>
              <a:rPr lang="en-US" dirty="0" smtClean="0"/>
              <a:t>gasoline</a:t>
            </a:r>
          </a:p>
          <a:p>
            <a:pPr lvl="1"/>
            <a:r>
              <a:rPr lang="en-US" dirty="0" smtClean="0"/>
              <a:t>Results in fuel with 3.5</a:t>
            </a:r>
            <a:r>
              <a:rPr lang="en-US" dirty="0"/>
              <a:t>% </a:t>
            </a:r>
            <a:r>
              <a:rPr lang="en-US" dirty="0" smtClean="0"/>
              <a:t>02 by weight</a:t>
            </a:r>
          </a:p>
          <a:p>
            <a:pPr lvl="2"/>
            <a:r>
              <a:rPr lang="en-US" dirty="0" smtClean="0"/>
              <a:t>Adding </a:t>
            </a:r>
            <a:r>
              <a:rPr lang="en-US" dirty="0"/>
              <a:t>10</a:t>
            </a:r>
            <a:r>
              <a:rPr lang="en-US" dirty="0" smtClean="0"/>
              <a:t>% ethanol </a:t>
            </a:r>
            <a:r>
              <a:rPr lang="en-US" dirty="0"/>
              <a:t>increases </a:t>
            </a:r>
            <a:r>
              <a:rPr lang="en-US" dirty="0" smtClean="0"/>
              <a:t>(</a:t>
            </a:r>
            <a:r>
              <a:rPr lang="en-US" dirty="0"/>
              <a:t>R + M)/2 octane rating by </a:t>
            </a:r>
            <a:r>
              <a:rPr lang="en-US" dirty="0" smtClean="0"/>
              <a:t>3 points</a:t>
            </a:r>
            <a:endParaRPr lang="en-US" dirty="0"/>
          </a:p>
          <a:p>
            <a:pPr lvl="2"/>
            <a:r>
              <a:rPr lang="en-US" dirty="0" smtClean="0"/>
              <a:t>Alcohol </a:t>
            </a:r>
            <a:r>
              <a:rPr lang="en-US" dirty="0"/>
              <a:t>added to </a:t>
            </a:r>
            <a:r>
              <a:rPr lang="en-US" dirty="0" smtClean="0"/>
              <a:t>base gasoline, raises</a:t>
            </a:r>
            <a:endParaRPr lang="en-US" dirty="0"/>
          </a:p>
          <a:p>
            <a:pPr lvl="2"/>
            <a:r>
              <a:rPr lang="en-US" dirty="0" smtClean="0"/>
              <a:t>Volatility </a:t>
            </a:r>
            <a:r>
              <a:rPr lang="en-US" dirty="0"/>
              <a:t>of </a:t>
            </a:r>
            <a:r>
              <a:rPr lang="en-US" dirty="0" smtClean="0"/>
              <a:t>fuel </a:t>
            </a:r>
            <a:r>
              <a:rPr lang="en-US" dirty="0"/>
              <a:t>about 0.5 </a:t>
            </a:r>
            <a:r>
              <a:rPr lang="en-US" dirty="0" smtClean="0"/>
              <a:t>PSI</a:t>
            </a:r>
          </a:p>
          <a:p>
            <a:pPr lvl="2"/>
            <a:r>
              <a:rPr lang="en-US" dirty="0" smtClean="0"/>
              <a:t>Most manufacturers </a:t>
            </a:r>
            <a:r>
              <a:rPr lang="en-US" dirty="0"/>
              <a:t>permit up to 10% ethanol </a:t>
            </a:r>
            <a:endParaRPr lang="en-US" dirty="0" smtClean="0"/>
          </a:p>
          <a:p>
            <a:pPr lvl="2"/>
            <a:r>
              <a:rPr lang="en-US" dirty="0" smtClean="0"/>
              <a:t>If </a:t>
            </a:r>
            <a:r>
              <a:rPr lang="en-US" dirty="0"/>
              <a:t>drivability </a:t>
            </a:r>
            <a:r>
              <a:rPr lang="en-US" dirty="0" smtClean="0"/>
              <a:t>problems are </a:t>
            </a:r>
            <a:r>
              <a:rPr lang="en-US" dirty="0"/>
              <a:t>not experienced. SEE FIGURE 6–4.</a:t>
            </a:r>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19</a:t>
            </a:fld>
            <a:endParaRPr lang="en-US" dirty="0"/>
          </a:p>
        </p:txBody>
      </p:sp>
    </p:spTree>
    <p:extLst>
      <p:ext uri="{BB962C8B-B14F-4D97-AF65-F5344CB8AC3E}">
        <p14:creationId xmlns:p14="http://schemas.microsoft.com/office/powerpoint/2010/main" val="1080659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a:t>
            </a:r>
            <a:r>
              <a:rPr lang="en-US" sz="3600" dirty="0" smtClean="0"/>
              <a:t>OBJECTIVES</a:t>
            </a:r>
            <a:endParaRPr lang="en-US" sz="3600" dirty="0"/>
          </a:p>
        </p:txBody>
      </p:sp>
      <p:sp>
        <p:nvSpPr>
          <p:cNvPr id="23555" name="Content Placeholder 2"/>
          <p:cNvSpPr>
            <a:spLocks noGrp="1"/>
          </p:cNvSpPr>
          <p:nvPr>
            <p:ph idx="1"/>
          </p:nvPr>
        </p:nvSpPr>
        <p:spPr>
          <a:xfrm>
            <a:off x="76200" y="1447800"/>
            <a:ext cx="8991600" cy="4525963"/>
          </a:xfrm>
        </p:spPr>
        <p:txBody>
          <a:bodyPr/>
          <a:lstStyle/>
          <a:p>
            <a:pPr marL="514350" indent="-514350">
              <a:buFont typeface="+mj-lt"/>
              <a:buAutoNum type="arabicPeriod"/>
            </a:pPr>
            <a:r>
              <a:rPr lang="en-US" sz="2000" dirty="0"/>
              <a:t>Describe how oxygenated fuels help reduce </a:t>
            </a:r>
            <a:r>
              <a:rPr lang="en-US" sz="2000" dirty="0" smtClean="0"/>
              <a:t>exhaust emissions</a:t>
            </a:r>
            <a:r>
              <a:rPr lang="en-US" sz="2000" dirty="0"/>
              <a:t>.</a:t>
            </a:r>
          </a:p>
          <a:p>
            <a:pPr marL="514350" indent="-514350">
              <a:buFont typeface="+mj-lt"/>
              <a:buAutoNum type="arabicPeriod"/>
            </a:pPr>
            <a:r>
              <a:rPr lang="en-US" sz="2000" dirty="0" smtClean="0"/>
              <a:t>List </a:t>
            </a:r>
            <a:r>
              <a:rPr lang="en-US" sz="2000" dirty="0"/>
              <a:t>the types of oxygenated fuels.</a:t>
            </a:r>
          </a:p>
          <a:p>
            <a:pPr marL="514350" indent="-514350">
              <a:buFont typeface="+mj-lt"/>
              <a:buAutoNum type="arabicPeriod"/>
            </a:pPr>
            <a:r>
              <a:rPr lang="en-US" sz="2000" dirty="0" smtClean="0"/>
              <a:t>Discuss </a:t>
            </a:r>
            <a:r>
              <a:rPr lang="en-US" sz="2000" dirty="0"/>
              <a:t>how ethanol is made using grains or cellulose.</a:t>
            </a:r>
          </a:p>
          <a:p>
            <a:pPr marL="514350" indent="-514350">
              <a:buFont typeface="+mj-lt"/>
              <a:buAutoNum type="arabicPeriod"/>
            </a:pPr>
            <a:r>
              <a:rPr lang="en-US" sz="2000" dirty="0" smtClean="0"/>
              <a:t>Explain </a:t>
            </a:r>
            <a:r>
              <a:rPr lang="en-US" sz="2000" dirty="0"/>
              <a:t>phase separation.</a:t>
            </a:r>
          </a:p>
          <a:p>
            <a:pPr marL="514350" indent="-514350">
              <a:buFont typeface="+mj-lt"/>
              <a:buAutoNum type="arabicPeriod"/>
            </a:pPr>
            <a:r>
              <a:rPr lang="en-US" sz="2000" dirty="0" smtClean="0"/>
              <a:t>Discuss </a:t>
            </a:r>
            <a:r>
              <a:rPr lang="en-US" sz="2000" dirty="0"/>
              <a:t>safety precautions when working </a:t>
            </a:r>
            <a:r>
              <a:rPr lang="en-US" sz="2000" dirty="0" smtClean="0"/>
              <a:t>with methanol</a:t>
            </a:r>
            <a:r>
              <a:rPr lang="en-US" sz="2000" dirty="0"/>
              <a:t>.</a:t>
            </a:r>
          </a:p>
          <a:p>
            <a:pPr marL="514350" indent="-514350">
              <a:buFont typeface="+mj-lt"/>
              <a:buAutoNum type="arabicPeriod"/>
            </a:pPr>
            <a:r>
              <a:rPr lang="en-US" sz="2000" dirty="0" smtClean="0"/>
              <a:t>Discuss </a:t>
            </a:r>
            <a:r>
              <a:rPr lang="en-US" sz="2000" dirty="0"/>
              <a:t>the advantages and disadvantages of </a:t>
            </a:r>
            <a:r>
              <a:rPr lang="en-US" sz="2000" dirty="0" smtClean="0"/>
              <a:t>propane as </a:t>
            </a:r>
            <a:r>
              <a:rPr lang="en-US" sz="2000" dirty="0"/>
              <a:t>a vehicle fuel.</a:t>
            </a:r>
          </a:p>
          <a:p>
            <a:pPr marL="514350" indent="-514350">
              <a:buFont typeface="+mj-lt"/>
              <a:buAutoNum type="arabicPeriod"/>
            </a:pPr>
            <a:r>
              <a:rPr lang="en-US" sz="2000" dirty="0" smtClean="0"/>
              <a:t>Discuss </a:t>
            </a:r>
            <a:r>
              <a:rPr lang="en-US" sz="2000" dirty="0"/>
              <a:t>the advantages and disadvantages of CNG </a:t>
            </a:r>
            <a:r>
              <a:rPr lang="en-US" sz="2000" dirty="0" smtClean="0"/>
              <a:t>as a </a:t>
            </a:r>
            <a:r>
              <a:rPr lang="en-US" sz="2000" dirty="0"/>
              <a:t>vehicle fuel.</a:t>
            </a:r>
          </a:p>
          <a:p>
            <a:pPr marL="514350" indent="-514350">
              <a:buFont typeface="+mj-lt"/>
              <a:buAutoNum type="arabicPeriod"/>
            </a:pPr>
            <a:r>
              <a:rPr lang="en-US" sz="2000" dirty="0" smtClean="0"/>
              <a:t>List </a:t>
            </a:r>
            <a:r>
              <a:rPr lang="en-US" sz="2000" dirty="0"/>
              <a:t>the safety precautions that need to be adhered </a:t>
            </a:r>
            <a:r>
              <a:rPr lang="en-US" sz="2000" dirty="0" smtClean="0"/>
              <a:t>to when </a:t>
            </a:r>
            <a:r>
              <a:rPr lang="en-US" sz="2000" dirty="0"/>
              <a:t>working with alternative fuels.</a:t>
            </a:r>
          </a:p>
        </p:txBody>
      </p:sp>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2</a:t>
            </a:fld>
            <a:endParaRPr lang="en-US" dirty="0"/>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991600" cy="1097280"/>
          </a:xfrm>
        </p:spPr>
        <p:txBody>
          <a:bodyPr/>
          <a:lstStyle/>
          <a:p>
            <a:pPr>
              <a:defRPr/>
            </a:pPr>
            <a:r>
              <a:rPr lang="en-IN" sz="2800" b="1" dirty="0" smtClean="0"/>
              <a:t>FIGURE 6–4 </a:t>
            </a:r>
            <a:r>
              <a:rPr lang="en-US" sz="2800" dirty="0"/>
              <a:t>E10 is 10% ethanol and 90% gasoline.</a:t>
            </a:r>
            <a:endParaRPr lang="en-IN" sz="2400" dirty="0"/>
          </a:p>
        </p:txBody>
      </p:sp>
      <p:pic>
        <p:nvPicPr>
          <p:cNvPr id="4" name="Picture 3"/>
          <p:cNvPicPr>
            <a:picLocks noChangeAspect="1"/>
          </p:cNvPicPr>
          <p:nvPr/>
        </p:nvPicPr>
        <p:blipFill>
          <a:blip r:embed="rId2"/>
          <a:stretch>
            <a:fillRect/>
          </a:stretch>
        </p:blipFill>
        <p:spPr>
          <a:xfrm>
            <a:off x="990600" y="1447800"/>
            <a:ext cx="6324600" cy="4860038"/>
          </a:xfrm>
          <a:prstGeom prst="rect">
            <a:avLst/>
          </a:prstGeo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20</a:t>
            </a:fld>
            <a:endParaRPr lang="en-US" dirty="0"/>
          </a:p>
        </p:txBody>
      </p:sp>
    </p:spTree>
    <p:extLst>
      <p:ext uri="{BB962C8B-B14F-4D97-AF65-F5344CB8AC3E}">
        <p14:creationId xmlns:p14="http://schemas.microsoft.com/office/powerpoint/2010/main" val="303146333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CELLULOSE ETHANOL</a:t>
            </a:r>
          </a:p>
        </p:txBody>
      </p:sp>
      <p:sp>
        <p:nvSpPr>
          <p:cNvPr id="3" name="Content Placeholder 2"/>
          <p:cNvSpPr>
            <a:spLocks noGrp="1"/>
          </p:cNvSpPr>
          <p:nvPr>
            <p:ph idx="1"/>
          </p:nvPr>
        </p:nvSpPr>
        <p:spPr>
          <a:xfrm>
            <a:off x="457200" y="1447800"/>
            <a:ext cx="8458200" cy="4525963"/>
          </a:xfrm>
        </p:spPr>
        <p:txBody>
          <a:bodyPr/>
          <a:lstStyle/>
          <a:p>
            <a:r>
              <a:rPr lang="en-US" b="1" dirty="0" smtClean="0"/>
              <a:t>E15 Definition</a:t>
            </a:r>
            <a:endParaRPr lang="en-US" b="1" dirty="0"/>
          </a:p>
          <a:p>
            <a:pPr lvl="1"/>
            <a:r>
              <a:rPr lang="en-US" dirty="0"/>
              <a:t>E15 is 15% ethanol and 85% </a:t>
            </a:r>
            <a:r>
              <a:rPr lang="en-US" dirty="0" smtClean="0"/>
              <a:t>gasoline</a:t>
            </a:r>
          </a:p>
          <a:p>
            <a:pPr lvl="1"/>
            <a:r>
              <a:rPr lang="en-US" dirty="0" smtClean="0"/>
              <a:t>EPA </a:t>
            </a:r>
            <a:r>
              <a:rPr lang="en-US" dirty="0"/>
              <a:t>recommends </a:t>
            </a:r>
            <a:r>
              <a:rPr lang="en-US" dirty="0" smtClean="0"/>
              <a:t>use </a:t>
            </a:r>
            <a:r>
              <a:rPr lang="en-US" dirty="0"/>
              <a:t>of E15 only </a:t>
            </a:r>
            <a:r>
              <a:rPr lang="en-US" dirty="0" smtClean="0"/>
              <a:t>in </a:t>
            </a:r>
          </a:p>
          <a:p>
            <a:pPr lvl="1"/>
            <a:r>
              <a:rPr lang="en-US" dirty="0" smtClean="0"/>
              <a:t>Flexible </a:t>
            </a:r>
            <a:r>
              <a:rPr lang="en-US" dirty="0"/>
              <a:t>fuel vehicles and those built in 2007 or </a:t>
            </a:r>
            <a:r>
              <a:rPr lang="en-US" dirty="0" smtClean="0"/>
              <a:t>later</a:t>
            </a:r>
          </a:p>
          <a:p>
            <a:pPr lvl="1"/>
            <a:r>
              <a:rPr lang="en-US" dirty="0"/>
              <a:t>Precautions</a:t>
            </a:r>
          </a:p>
          <a:p>
            <a:pPr lvl="2"/>
            <a:r>
              <a:rPr lang="en-US" dirty="0" smtClean="0"/>
              <a:t>E15 </a:t>
            </a:r>
            <a:r>
              <a:rPr lang="en-US" dirty="0"/>
              <a:t>requires </a:t>
            </a:r>
            <a:r>
              <a:rPr lang="en-US" dirty="0" smtClean="0"/>
              <a:t>separate </a:t>
            </a:r>
            <a:r>
              <a:rPr lang="en-US" dirty="0"/>
              <a:t>fuel pump and </a:t>
            </a:r>
            <a:r>
              <a:rPr lang="en-US" dirty="0" smtClean="0"/>
              <a:t>in-ground tank </a:t>
            </a:r>
          </a:p>
          <a:p>
            <a:pPr lvl="2"/>
            <a:r>
              <a:rPr lang="en-US" dirty="0" smtClean="0"/>
              <a:t>Keep </a:t>
            </a:r>
            <a:r>
              <a:rPr lang="en-US" dirty="0"/>
              <a:t>E15 separated from E10 </a:t>
            </a:r>
            <a:r>
              <a:rPr lang="en-US" dirty="0" smtClean="0"/>
              <a:t>or gasoline</a:t>
            </a:r>
            <a:endParaRPr lang="en-US" dirty="0"/>
          </a:p>
          <a:p>
            <a:pPr lvl="2"/>
            <a:r>
              <a:rPr lang="en-US" dirty="0" smtClean="0"/>
              <a:t>Do not </a:t>
            </a:r>
            <a:r>
              <a:rPr lang="en-US" dirty="0"/>
              <a:t>use </a:t>
            </a:r>
            <a:r>
              <a:rPr lang="en-US" dirty="0" smtClean="0"/>
              <a:t>E15 unless vehicle designated flexible </a:t>
            </a:r>
            <a:r>
              <a:rPr lang="en-US" dirty="0"/>
              <a:t>fuel </a:t>
            </a:r>
            <a:r>
              <a:rPr lang="en-US" dirty="0" smtClean="0"/>
              <a:t>vehicle</a:t>
            </a:r>
          </a:p>
          <a:p>
            <a:pPr lvl="2"/>
            <a:r>
              <a:rPr lang="en-US" dirty="0"/>
              <a:t>Reduced fuel </a:t>
            </a:r>
            <a:r>
              <a:rPr lang="en-US" dirty="0" smtClean="0"/>
              <a:t>economy: 2</a:t>
            </a:r>
            <a:r>
              <a:rPr lang="en-US" dirty="0"/>
              <a:t>% compared </a:t>
            </a:r>
            <a:r>
              <a:rPr lang="en-US" dirty="0" smtClean="0"/>
              <a:t>to conventional </a:t>
            </a:r>
            <a:r>
              <a:rPr lang="en-US" dirty="0"/>
              <a:t>gasoline</a:t>
            </a:r>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21</a:t>
            </a:fld>
            <a:endParaRPr lang="en-US" dirty="0"/>
          </a:p>
        </p:txBody>
      </p:sp>
    </p:spTree>
    <p:extLst>
      <p:ext uri="{BB962C8B-B14F-4D97-AF65-F5344CB8AC3E}">
        <p14:creationId xmlns:p14="http://schemas.microsoft.com/office/powerpoint/2010/main" val="4258904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ETHANOL BLENDING</a:t>
            </a:r>
          </a:p>
        </p:txBody>
      </p:sp>
      <p:sp>
        <p:nvSpPr>
          <p:cNvPr id="3" name="Content Placeholder 2"/>
          <p:cNvSpPr>
            <a:spLocks noGrp="1"/>
          </p:cNvSpPr>
          <p:nvPr>
            <p:ph idx="1"/>
          </p:nvPr>
        </p:nvSpPr>
        <p:spPr/>
        <p:txBody>
          <a:bodyPr/>
          <a:lstStyle/>
          <a:p>
            <a:r>
              <a:rPr lang="en-US" b="1" dirty="0"/>
              <a:t>Adding Ethanol To Gasoline</a:t>
            </a:r>
          </a:p>
          <a:p>
            <a:pPr lvl="1"/>
            <a:r>
              <a:rPr lang="en-US" dirty="0"/>
              <a:t>Gasoline additives, such as ethanol </a:t>
            </a:r>
            <a:r>
              <a:rPr lang="en-US" dirty="0" smtClean="0"/>
              <a:t>&amp; dyes</a:t>
            </a:r>
          </a:p>
          <a:p>
            <a:pPr lvl="1"/>
            <a:r>
              <a:rPr lang="en-US" dirty="0" smtClean="0"/>
              <a:t>Added </a:t>
            </a:r>
            <a:r>
              <a:rPr lang="en-US" dirty="0"/>
              <a:t>to </a:t>
            </a:r>
            <a:r>
              <a:rPr lang="en-US" dirty="0" smtClean="0"/>
              <a:t>fuel </a:t>
            </a:r>
            <a:r>
              <a:rPr lang="en-US" dirty="0"/>
              <a:t>at </a:t>
            </a:r>
            <a:r>
              <a:rPr lang="en-US" dirty="0" smtClean="0"/>
              <a:t>distributor</a:t>
            </a:r>
          </a:p>
          <a:p>
            <a:pPr lvl="1"/>
            <a:r>
              <a:rPr lang="en-US" dirty="0" smtClean="0"/>
              <a:t>Adding </a:t>
            </a:r>
            <a:r>
              <a:rPr lang="en-US" dirty="0"/>
              <a:t>ethanol to </a:t>
            </a:r>
            <a:r>
              <a:rPr lang="en-US" dirty="0" smtClean="0"/>
              <a:t>gasoline is </a:t>
            </a:r>
            <a:r>
              <a:rPr lang="en-US" dirty="0"/>
              <a:t>a way to add </a:t>
            </a:r>
            <a:r>
              <a:rPr lang="en-US" dirty="0" smtClean="0"/>
              <a:t>oxygen</a:t>
            </a:r>
          </a:p>
          <a:p>
            <a:pPr lvl="1"/>
            <a:r>
              <a:rPr lang="en-US" dirty="0" smtClean="0"/>
              <a:t>3 basic </a:t>
            </a:r>
            <a:r>
              <a:rPr lang="en-US" dirty="0"/>
              <a:t>methods used to </a:t>
            </a:r>
            <a:r>
              <a:rPr lang="en-US" dirty="0" smtClean="0"/>
              <a:t>create oxygenated fuel:</a:t>
            </a:r>
          </a:p>
          <a:p>
            <a:pPr lvl="2"/>
            <a:r>
              <a:rPr lang="en-US" sz="2400" b="1" dirty="0" smtClean="0">
                <a:solidFill>
                  <a:srgbClr val="0000FF"/>
                </a:solidFill>
              </a:rPr>
              <a:t>In-line blending—Figure 6-5</a:t>
            </a:r>
          </a:p>
          <a:p>
            <a:pPr lvl="2"/>
            <a:r>
              <a:rPr lang="en-US" sz="2400" b="1" dirty="0">
                <a:solidFill>
                  <a:srgbClr val="0000FF"/>
                </a:solidFill>
              </a:rPr>
              <a:t>Sequential </a:t>
            </a:r>
            <a:r>
              <a:rPr lang="en-US" sz="2400" b="1" dirty="0" smtClean="0">
                <a:solidFill>
                  <a:srgbClr val="0000FF"/>
                </a:solidFill>
              </a:rPr>
              <a:t>blending—Figure 6-6</a:t>
            </a:r>
          </a:p>
          <a:p>
            <a:pPr lvl="2"/>
            <a:r>
              <a:rPr lang="en-US" sz="2400" b="1" dirty="0">
                <a:solidFill>
                  <a:srgbClr val="0000FF"/>
                </a:solidFill>
              </a:rPr>
              <a:t>Splash </a:t>
            </a:r>
            <a:r>
              <a:rPr lang="en-US" sz="2400" b="1" dirty="0" smtClean="0">
                <a:solidFill>
                  <a:srgbClr val="0000FF"/>
                </a:solidFill>
              </a:rPr>
              <a:t>blending—Figure 6-7</a:t>
            </a:r>
          </a:p>
          <a:p>
            <a:pPr lvl="2"/>
            <a:endParaRPr lang="en-US" dirty="0"/>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22</a:t>
            </a:fld>
            <a:endParaRPr lang="en-US" dirty="0"/>
          </a:p>
        </p:txBody>
      </p:sp>
    </p:spTree>
    <p:extLst>
      <p:ext uri="{BB962C8B-B14F-4D97-AF65-F5344CB8AC3E}">
        <p14:creationId xmlns:p14="http://schemas.microsoft.com/office/powerpoint/2010/main" val="1225174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86800" cy="1097280"/>
          </a:xfrm>
        </p:spPr>
        <p:txBody>
          <a:bodyPr>
            <a:noAutofit/>
          </a:bodyPr>
          <a:lstStyle/>
          <a:p>
            <a:pPr>
              <a:defRPr/>
            </a:pPr>
            <a:r>
              <a:rPr lang="en-IN" sz="2800" b="1" dirty="0" smtClean="0"/>
              <a:t>FIGURE 6-5 </a:t>
            </a:r>
            <a:r>
              <a:rPr lang="en-IN" sz="2800" dirty="0" smtClean="0"/>
              <a:t>In-line blending is most accurate method for blending ethanol with gasoline because computers are used to calculate correct ratio.</a:t>
            </a:r>
            <a:endParaRPr lang="en-IN" sz="2800" dirty="0"/>
          </a:p>
        </p:txBody>
      </p:sp>
      <p:pic>
        <p:nvPicPr>
          <p:cNvPr id="1536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14338" y="2463800"/>
            <a:ext cx="8315325" cy="2798763"/>
          </a:xfr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23</a:t>
            </a:fld>
            <a:endParaRPr lang="en-US" dirty="0"/>
          </a:p>
        </p:txBody>
      </p:sp>
    </p:spTree>
    <p:extLst>
      <p:ext uri="{BB962C8B-B14F-4D97-AF65-F5344CB8AC3E}">
        <p14:creationId xmlns:p14="http://schemas.microsoft.com/office/powerpoint/2010/main" val="16689766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915400" cy="1097280"/>
          </a:xfrm>
        </p:spPr>
        <p:txBody>
          <a:bodyPr>
            <a:noAutofit/>
          </a:bodyPr>
          <a:lstStyle/>
          <a:p>
            <a:pPr>
              <a:defRPr/>
            </a:pPr>
            <a:r>
              <a:rPr lang="en-IN" sz="2800" b="1" dirty="0" smtClean="0"/>
              <a:t>FIGURE 6-6 </a:t>
            </a:r>
            <a:r>
              <a:rPr lang="en-IN" sz="2800" dirty="0" smtClean="0"/>
              <a:t>Sequential blending uses a computer  to calculate the correct ratio as well as the prescribed order in which the products are loaded.</a:t>
            </a:r>
            <a:endParaRPr lang="en-IN" sz="2800" dirty="0"/>
          </a:p>
        </p:txBody>
      </p:sp>
      <p:pic>
        <p:nvPicPr>
          <p:cNvPr id="163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14338" y="2463800"/>
            <a:ext cx="8315325" cy="2798763"/>
          </a:xfr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24</a:t>
            </a:fld>
            <a:endParaRPr lang="en-US" dirty="0"/>
          </a:p>
        </p:txBody>
      </p:sp>
    </p:spTree>
    <p:extLst>
      <p:ext uri="{BB962C8B-B14F-4D97-AF65-F5344CB8AC3E}">
        <p14:creationId xmlns:p14="http://schemas.microsoft.com/office/powerpoint/2010/main" val="30916151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915400" cy="1097280"/>
          </a:xfrm>
        </p:spPr>
        <p:txBody>
          <a:bodyPr>
            <a:noAutofit/>
          </a:bodyPr>
          <a:lstStyle/>
          <a:p>
            <a:pPr>
              <a:defRPr/>
            </a:pPr>
            <a:r>
              <a:rPr lang="en-IN" sz="2800" b="1" dirty="0" smtClean="0"/>
              <a:t>FIGURE 6-7 </a:t>
            </a:r>
            <a:r>
              <a:rPr lang="en-IN" sz="2800" dirty="0" smtClean="0"/>
              <a:t>Splash blending occurs when ethanol is added to a tanker with gasoline and is  mixed as the truck travels to the retail outlet.</a:t>
            </a:r>
            <a:endParaRPr lang="en-IN" sz="2800" dirty="0"/>
          </a:p>
        </p:txBody>
      </p:sp>
      <p:pic>
        <p:nvPicPr>
          <p:cNvPr id="1741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14338" y="2463800"/>
            <a:ext cx="8315325" cy="2798763"/>
          </a:xfr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25</a:t>
            </a:fld>
            <a:endParaRPr lang="en-US" dirty="0"/>
          </a:p>
        </p:txBody>
      </p:sp>
    </p:spTree>
    <p:extLst>
      <p:ext uri="{BB962C8B-B14F-4D97-AF65-F5344CB8AC3E}">
        <p14:creationId xmlns:p14="http://schemas.microsoft.com/office/powerpoint/2010/main" val="130212614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ffectLst>
                  <a:outerShdw blurRad="38100" dist="38100" dir="2700000" algn="tl">
                    <a:srgbClr val="000000"/>
                  </a:outerShdw>
                </a:effectLst>
              </a:rPr>
              <a:t>ETHANOL BLENDING</a:t>
            </a:r>
            <a:endParaRPr lang="en-US" altLang="en-US" dirty="0" smtClean="0">
              <a:effectLst>
                <a:outerShdw blurRad="38100" dist="38100" dir="2700000" algn="tl">
                  <a:srgbClr val="000000"/>
                </a:outerShdw>
              </a:effectLst>
            </a:endParaRPr>
          </a:p>
        </p:txBody>
      </p:sp>
      <p:sp>
        <p:nvSpPr>
          <p:cNvPr id="29699" name="Content Placeholder 2"/>
          <p:cNvSpPr>
            <a:spLocks noGrp="1"/>
          </p:cNvSpPr>
          <p:nvPr>
            <p:ph idx="1"/>
          </p:nvPr>
        </p:nvSpPr>
        <p:spPr/>
        <p:txBody>
          <a:bodyPr/>
          <a:lstStyle/>
          <a:p>
            <a:r>
              <a:rPr lang="en-US" altLang="en-US" b="1" dirty="0" smtClean="0"/>
              <a:t>What is E85?</a:t>
            </a:r>
          </a:p>
          <a:p>
            <a:pPr lvl="1"/>
            <a:r>
              <a:rPr lang="en-US" altLang="en-US" dirty="0" smtClean="0"/>
              <a:t>Combination 85% ethanol, 15% gasoline</a:t>
            </a:r>
          </a:p>
          <a:p>
            <a:pPr lvl="1"/>
            <a:r>
              <a:rPr lang="en-US" altLang="en-US" dirty="0" smtClean="0"/>
              <a:t>Octane rating 100–105</a:t>
            </a:r>
          </a:p>
        </p:txBody>
      </p:sp>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26</a:t>
            </a:fld>
            <a:endParaRPr lang="en-US" dirty="0"/>
          </a:p>
        </p:txBody>
      </p:sp>
    </p:spTree>
    <p:extLst>
      <p:ext uri="{BB962C8B-B14F-4D97-AF65-F5344CB8AC3E}">
        <p14:creationId xmlns:p14="http://schemas.microsoft.com/office/powerpoint/2010/main" val="15180493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763000" cy="1236452"/>
          </a:xfrm>
        </p:spPr>
        <p:txBody>
          <a:bodyPr/>
          <a:lstStyle/>
          <a:p>
            <a:pPr>
              <a:defRPr/>
            </a:pPr>
            <a:r>
              <a:rPr lang="en-IN" sz="2800" b="1" dirty="0" smtClean="0"/>
              <a:t>FIGURE </a:t>
            </a:r>
            <a:r>
              <a:rPr lang="en-IN" sz="2800" b="1" dirty="0" smtClean="0"/>
              <a:t>6–8 </a:t>
            </a:r>
            <a:r>
              <a:rPr lang="en-IN" sz="2800" dirty="0" smtClean="0"/>
              <a:t>E85 (85% ethanol and 15% gasoline), has a high octane rating but contains less heat energy compared to gasoline or E10.</a:t>
            </a:r>
            <a:endParaRPr lang="en-IN" sz="2800" dirty="0"/>
          </a:p>
        </p:txBody>
      </p:sp>
      <p:pic>
        <p:nvPicPr>
          <p:cNvPr id="51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1447800"/>
            <a:ext cx="6399605" cy="4800600"/>
          </a:xfr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27</a:t>
            </a:fld>
            <a:endParaRPr lang="en-US" dirty="0"/>
          </a:p>
        </p:txBody>
      </p:sp>
    </p:spTree>
    <p:extLst>
      <p:ext uri="{BB962C8B-B14F-4D97-AF65-F5344CB8AC3E}">
        <p14:creationId xmlns:p14="http://schemas.microsoft.com/office/powerpoint/2010/main" val="39943558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ffectLst>
                  <a:outerShdw blurRad="38100" dist="38100" dir="2700000" algn="tl">
                    <a:srgbClr val="000000"/>
                  </a:outerShdw>
                </a:effectLst>
              </a:rPr>
              <a:t>ETHANOL BLENDING</a:t>
            </a:r>
            <a:endParaRPr lang="en-US" altLang="en-US" dirty="0" smtClean="0">
              <a:effectLst>
                <a:outerShdw blurRad="38100" dist="38100" dir="2700000" algn="tl">
                  <a:srgbClr val="000000"/>
                </a:outerShdw>
              </a:effectLst>
              <a:latin typeface="Verdana" panose="020B0604030504040204" pitchFamily="34" charset="0"/>
            </a:endParaRPr>
          </a:p>
        </p:txBody>
      </p:sp>
      <p:sp>
        <p:nvSpPr>
          <p:cNvPr id="30723" name="Content Placeholder 2"/>
          <p:cNvSpPr>
            <a:spLocks noGrp="1"/>
          </p:cNvSpPr>
          <p:nvPr>
            <p:ph idx="1"/>
          </p:nvPr>
        </p:nvSpPr>
        <p:spPr>
          <a:xfrm>
            <a:off x="457200" y="1447800"/>
            <a:ext cx="8610600" cy="4525963"/>
          </a:xfrm>
        </p:spPr>
        <p:txBody>
          <a:bodyPr/>
          <a:lstStyle/>
          <a:p>
            <a:pPr>
              <a:spcBef>
                <a:spcPts val="600"/>
              </a:spcBef>
              <a:spcAft>
                <a:spcPts val="600"/>
              </a:spcAft>
            </a:pPr>
            <a:r>
              <a:rPr lang="en-US" altLang="en-US" b="1" dirty="0" smtClean="0"/>
              <a:t>Heat Energy of E85</a:t>
            </a:r>
          </a:p>
          <a:p>
            <a:pPr lvl="1">
              <a:spcAft>
                <a:spcPts val="600"/>
              </a:spcAft>
            </a:pPr>
            <a:r>
              <a:rPr lang="en-US" altLang="en-US" dirty="0" smtClean="0"/>
              <a:t>Less heat energy than gasoline</a:t>
            </a:r>
          </a:p>
          <a:p>
            <a:pPr lvl="2">
              <a:spcAft>
                <a:spcPts val="600"/>
              </a:spcAft>
            </a:pPr>
            <a:r>
              <a:rPr lang="en-US" altLang="en-US" dirty="0" smtClean="0"/>
              <a:t>Gasoline = 114,000 BTUs per gallon</a:t>
            </a:r>
          </a:p>
          <a:p>
            <a:pPr lvl="2">
              <a:spcAft>
                <a:spcPts val="600"/>
              </a:spcAft>
            </a:pPr>
            <a:r>
              <a:rPr lang="en-US" altLang="en-US" dirty="0" smtClean="0"/>
              <a:t>E85 = 87,000 BTUs per gallon</a:t>
            </a:r>
          </a:p>
          <a:p>
            <a:pPr lvl="2">
              <a:spcAft>
                <a:spcPts val="600"/>
              </a:spcAft>
            </a:pPr>
            <a:r>
              <a:rPr lang="en-US" altLang="en-US" dirty="0" smtClean="0"/>
              <a:t>Fuel economy 20%–30% less with E85 instead of gasoline</a:t>
            </a:r>
          </a:p>
        </p:txBody>
      </p:sp>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28</a:t>
            </a:fld>
            <a:endParaRPr lang="en-US" dirty="0"/>
          </a:p>
        </p:txBody>
      </p:sp>
    </p:spTree>
    <p:extLst>
      <p:ext uri="{BB962C8B-B14F-4D97-AF65-F5344CB8AC3E}">
        <p14:creationId xmlns:p14="http://schemas.microsoft.com/office/powerpoint/2010/main" val="192436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ETHANOL BLENDING</a:t>
            </a:r>
          </a:p>
        </p:txBody>
      </p:sp>
      <p:sp>
        <p:nvSpPr>
          <p:cNvPr id="3" name="Content Placeholder 2"/>
          <p:cNvSpPr>
            <a:spLocks noGrp="1"/>
          </p:cNvSpPr>
          <p:nvPr>
            <p:ph idx="1"/>
          </p:nvPr>
        </p:nvSpPr>
        <p:spPr/>
        <p:txBody>
          <a:bodyPr/>
          <a:lstStyle/>
          <a:p>
            <a:r>
              <a:rPr lang="en-US" b="1" dirty="0"/>
              <a:t>Winter Blend E85</a:t>
            </a:r>
          </a:p>
          <a:p>
            <a:pPr lvl="1"/>
            <a:r>
              <a:rPr lang="en-US" dirty="0"/>
              <a:t>E85 </a:t>
            </a:r>
            <a:r>
              <a:rPr lang="en-US" dirty="0" smtClean="0"/>
              <a:t>test </a:t>
            </a:r>
            <a:r>
              <a:rPr lang="en-US" dirty="0"/>
              <a:t>as containing less than 85% ethanol </a:t>
            </a:r>
            <a:endParaRPr lang="en-US" dirty="0" smtClean="0"/>
          </a:p>
          <a:p>
            <a:pPr lvl="1"/>
            <a:r>
              <a:rPr lang="en-US" dirty="0" smtClean="0"/>
              <a:t>Tested in cold </a:t>
            </a:r>
            <a:r>
              <a:rPr lang="en-US" dirty="0"/>
              <a:t>climates because </a:t>
            </a:r>
            <a:endParaRPr lang="en-US" dirty="0" smtClean="0"/>
          </a:p>
          <a:p>
            <a:pPr lvl="1"/>
            <a:r>
              <a:rPr lang="en-US" dirty="0" smtClean="0"/>
              <a:t>Often </a:t>
            </a:r>
            <a:r>
              <a:rPr lang="en-US" dirty="0"/>
              <a:t>blended according to </a:t>
            </a:r>
            <a:r>
              <a:rPr lang="en-US" dirty="0" smtClean="0"/>
              <a:t>outside temperature</a:t>
            </a:r>
          </a:p>
          <a:p>
            <a:pPr lvl="1"/>
            <a:r>
              <a:rPr lang="en-US" dirty="0" smtClean="0"/>
              <a:t>Lower </a:t>
            </a:r>
            <a:r>
              <a:rPr lang="en-US" dirty="0"/>
              <a:t>percentage of ethanol with a slightly</a:t>
            </a:r>
          </a:p>
          <a:p>
            <a:pPr lvl="1"/>
            <a:r>
              <a:rPr lang="en-US" dirty="0" smtClean="0"/>
              <a:t>Higher </a:t>
            </a:r>
            <a:r>
              <a:rPr lang="en-US" dirty="0"/>
              <a:t>percentage of gasoline </a:t>
            </a:r>
            <a:endParaRPr lang="en-US" dirty="0" smtClean="0"/>
          </a:p>
          <a:p>
            <a:pPr lvl="1"/>
            <a:r>
              <a:rPr lang="en-US" dirty="0" smtClean="0"/>
              <a:t>Helps </a:t>
            </a:r>
            <a:r>
              <a:rPr lang="en-US" dirty="0"/>
              <a:t>engines start in </a:t>
            </a:r>
            <a:r>
              <a:rPr lang="en-US" dirty="0" smtClean="0"/>
              <a:t>cold climates</a:t>
            </a:r>
          </a:p>
          <a:p>
            <a:pPr lvl="1"/>
            <a:r>
              <a:rPr lang="en-US" dirty="0" smtClean="0"/>
              <a:t>Percentage </a:t>
            </a:r>
            <a:r>
              <a:rPr lang="en-US" dirty="0"/>
              <a:t>of</a:t>
            </a:r>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29</a:t>
            </a:fld>
            <a:endParaRPr lang="en-US" dirty="0"/>
          </a:p>
        </p:txBody>
      </p:sp>
    </p:spTree>
    <p:extLst>
      <p:ext uri="{BB962C8B-B14F-4D97-AF65-F5344CB8AC3E}">
        <p14:creationId xmlns:p14="http://schemas.microsoft.com/office/powerpoint/2010/main" val="2909698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457200" y="1447800"/>
            <a:ext cx="8610600" cy="4525963"/>
          </a:xfrm>
        </p:spPr>
        <p:txBody>
          <a:bodyPr/>
          <a:lstStyle/>
          <a:p>
            <a:r>
              <a:rPr lang="en-US" b="1" dirty="0"/>
              <a:t>Gasoline </a:t>
            </a:r>
            <a:r>
              <a:rPr lang="en-US" b="1" dirty="0" smtClean="0"/>
              <a:t>Fuel </a:t>
            </a:r>
            <a:r>
              <a:rPr lang="en-US" b="1" dirty="0"/>
              <a:t>of C</a:t>
            </a:r>
            <a:r>
              <a:rPr lang="en-US" b="1" dirty="0" smtClean="0"/>
              <a:t>hoice </a:t>
            </a:r>
            <a:r>
              <a:rPr lang="en-US" b="1" dirty="0"/>
              <a:t>for </a:t>
            </a:r>
            <a:r>
              <a:rPr lang="en-US" b="1" dirty="0" smtClean="0"/>
              <a:t>&gt;100 </a:t>
            </a:r>
            <a:r>
              <a:rPr lang="en-US" b="1" dirty="0"/>
              <a:t>Y</a:t>
            </a:r>
            <a:r>
              <a:rPr lang="en-US" b="1" dirty="0" smtClean="0"/>
              <a:t>ears</a:t>
            </a:r>
          </a:p>
          <a:p>
            <a:pPr lvl="1"/>
            <a:r>
              <a:rPr lang="en-US" sz="2200" dirty="0" smtClean="0"/>
              <a:t>Main Fuel for the foreseeable future</a:t>
            </a:r>
          </a:p>
          <a:p>
            <a:pPr lvl="1"/>
            <a:r>
              <a:rPr lang="en-US" sz="2200" dirty="0" smtClean="0"/>
              <a:t>Complex mixture of </a:t>
            </a:r>
            <a:r>
              <a:rPr lang="en-US" sz="2200" dirty="0"/>
              <a:t>various hydrocarbons </a:t>
            </a:r>
            <a:endParaRPr lang="en-US" sz="2200" dirty="0" smtClean="0"/>
          </a:p>
          <a:p>
            <a:pPr lvl="1"/>
            <a:r>
              <a:rPr lang="en-US" sz="2200" dirty="0" smtClean="0"/>
              <a:t>Refined </a:t>
            </a:r>
            <a:r>
              <a:rPr lang="en-US" sz="2200" dirty="0"/>
              <a:t>from crude petroleum </a:t>
            </a:r>
            <a:r>
              <a:rPr lang="en-US" sz="2200" dirty="0" smtClean="0"/>
              <a:t>oil</a:t>
            </a:r>
          </a:p>
          <a:p>
            <a:pPr lvl="1"/>
            <a:r>
              <a:rPr lang="en-US" sz="2200" dirty="0" smtClean="0"/>
              <a:t>Gasoline </a:t>
            </a:r>
            <a:r>
              <a:rPr lang="en-US" sz="2200" dirty="0"/>
              <a:t>and air burns in </a:t>
            </a:r>
            <a:r>
              <a:rPr lang="en-US" sz="2200" dirty="0" smtClean="0"/>
              <a:t>cylinder</a:t>
            </a:r>
          </a:p>
          <a:p>
            <a:pPr lvl="1"/>
            <a:r>
              <a:rPr lang="en-US" sz="2200" dirty="0" smtClean="0"/>
              <a:t>Produces </a:t>
            </a:r>
            <a:r>
              <a:rPr lang="en-US" sz="2200" dirty="0"/>
              <a:t>heat and pressure </a:t>
            </a:r>
            <a:r>
              <a:rPr lang="en-US" sz="2200" dirty="0" smtClean="0"/>
              <a:t>from cylinders to crankshaft</a:t>
            </a:r>
          </a:p>
          <a:p>
            <a:pPr lvl="1"/>
            <a:r>
              <a:rPr lang="en-US" sz="2200" dirty="0"/>
              <a:t>P</a:t>
            </a:r>
            <a:r>
              <a:rPr lang="en-US" sz="2200" dirty="0" smtClean="0"/>
              <a:t>owers drive </a:t>
            </a:r>
            <a:r>
              <a:rPr lang="en-US" sz="2200" dirty="0"/>
              <a:t>wheels of a </a:t>
            </a:r>
            <a:r>
              <a:rPr lang="en-US" sz="2200" dirty="0" smtClean="0"/>
              <a:t>vehicle</a:t>
            </a:r>
          </a:p>
          <a:p>
            <a:pPr lvl="1"/>
            <a:r>
              <a:rPr lang="en-US" sz="2200" dirty="0" smtClean="0"/>
              <a:t>CO</a:t>
            </a:r>
            <a:r>
              <a:rPr lang="en-US" sz="2200" baseline="-25000" dirty="0" smtClean="0"/>
              <a:t>2</a:t>
            </a:r>
            <a:r>
              <a:rPr lang="en-US" sz="2200" dirty="0" smtClean="0"/>
              <a:t> &amp; H</a:t>
            </a:r>
            <a:r>
              <a:rPr lang="en-US" sz="2200" baseline="-25000" dirty="0" smtClean="0"/>
              <a:t>2</a:t>
            </a:r>
            <a:r>
              <a:rPr lang="en-US" sz="2200" dirty="0" smtClean="0"/>
              <a:t>O produced if of air &amp; fuel are consumed</a:t>
            </a:r>
            <a:endParaRPr lang="en-US" sz="2200" dirty="0"/>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3</a:t>
            </a:fld>
            <a:endParaRPr lang="en-US" dirty="0"/>
          </a:p>
        </p:txBody>
      </p:sp>
    </p:spTree>
    <p:extLst>
      <p:ext uri="{BB962C8B-B14F-4D97-AF65-F5344CB8AC3E}">
        <p14:creationId xmlns:p14="http://schemas.microsoft.com/office/powerpoint/2010/main" val="3334587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ETHANOL BLENDING</a:t>
            </a:r>
          </a:p>
        </p:txBody>
      </p:sp>
      <p:sp>
        <p:nvSpPr>
          <p:cNvPr id="3" name="Content Placeholder 2"/>
          <p:cNvSpPr>
            <a:spLocks noGrp="1"/>
          </p:cNvSpPr>
          <p:nvPr>
            <p:ph idx="1"/>
          </p:nvPr>
        </p:nvSpPr>
        <p:spPr>
          <a:xfrm>
            <a:off x="457200" y="1447800"/>
            <a:ext cx="8686800" cy="4525963"/>
          </a:xfrm>
        </p:spPr>
        <p:txBody>
          <a:bodyPr/>
          <a:lstStyle/>
          <a:p>
            <a:r>
              <a:rPr lang="en-US" b="1" dirty="0"/>
              <a:t>Alternative Fuel Vehicles</a:t>
            </a:r>
          </a:p>
          <a:p>
            <a:pPr lvl="1"/>
            <a:r>
              <a:rPr lang="en-US" dirty="0" smtClean="0"/>
              <a:t>Vehicles able </a:t>
            </a:r>
            <a:r>
              <a:rPr lang="en-US" dirty="0"/>
              <a:t>to run and operate correctly on</a:t>
            </a:r>
          </a:p>
          <a:p>
            <a:pPr lvl="1"/>
            <a:r>
              <a:rPr lang="en-US" dirty="0"/>
              <a:t>E85 </a:t>
            </a:r>
            <a:r>
              <a:rPr lang="en-US" dirty="0" smtClean="0"/>
              <a:t>commonly </a:t>
            </a:r>
            <a:r>
              <a:rPr lang="en-US" dirty="0"/>
              <a:t>referred to as:</a:t>
            </a:r>
          </a:p>
          <a:p>
            <a:pPr lvl="2"/>
            <a:r>
              <a:rPr lang="en-US" dirty="0" smtClean="0"/>
              <a:t>Alternative-fuel </a:t>
            </a:r>
            <a:r>
              <a:rPr lang="en-US" dirty="0"/>
              <a:t>vehicle (AFV)</a:t>
            </a:r>
          </a:p>
          <a:p>
            <a:pPr lvl="2"/>
            <a:r>
              <a:rPr lang="en-US" dirty="0" smtClean="0"/>
              <a:t>Flexible </a:t>
            </a:r>
            <a:r>
              <a:rPr lang="en-US" dirty="0"/>
              <a:t>fuel vehicle (FFV</a:t>
            </a:r>
            <a:r>
              <a:rPr lang="en-US" dirty="0" smtClean="0"/>
              <a:t>)</a:t>
            </a:r>
          </a:p>
          <a:p>
            <a:pPr lvl="2"/>
            <a:r>
              <a:rPr lang="en-US" dirty="0"/>
              <a:t>Using E85 in a flex-fuel vehicle </a:t>
            </a:r>
            <a:endParaRPr lang="en-US" dirty="0" smtClean="0"/>
          </a:p>
          <a:p>
            <a:pPr lvl="2"/>
            <a:r>
              <a:rPr lang="en-US" dirty="0" smtClean="0"/>
              <a:t>Result </a:t>
            </a:r>
            <a:r>
              <a:rPr lang="en-US" dirty="0"/>
              <a:t>in a power </a:t>
            </a:r>
            <a:r>
              <a:rPr lang="en-US" dirty="0" smtClean="0"/>
              <a:t>increase of </a:t>
            </a:r>
            <a:r>
              <a:rPr lang="en-US" dirty="0"/>
              <a:t>about 5</a:t>
            </a:r>
            <a:r>
              <a:rPr lang="en-US" dirty="0" smtClean="0"/>
              <a:t>%</a:t>
            </a:r>
            <a:endParaRPr lang="en-US" dirty="0"/>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30</a:t>
            </a:fld>
            <a:endParaRPr lang="en-US" dirty="0"/>
          </a:p>
        </p:txBody>
      </p:sp>
    </p:spTree>
    <p:extLst>
      <p:ext uri="{BB962C8B-B14F-4D97-AF65-F5344CB8AC3E}">
        <p14:creationId xmlns:p14="http://schemas.microsoft.com/office/powerpoint/2010/main" val="3564066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5844" y="2971760"/>
            <a:ext cx="5072312" cy="914479"/>
          </a:xfrm>
          <a:prstGeom prst="rect">
            <a:avLst/>
          </a:prstGeom>
        </p:spPr>
      </p:pic>
      <p:sp>
        <p:nvSpPr>
          <p:cNvPr id="2" name="Title 1"/>
          <p:cNvSpPr>
            <a:spLocks noGrp="1"/>
          </p:cNvSpPr>
          <p:nvPr>
            <p:ph type="title"/>
          </p:nvPr>
        </p:nvSpPr>
        <p:spPr/>
        <p:txBody>
          <a:bodyPr/>
          <a:lstStyle/>
          <a:p>
            <a:r>
              <a:rPr lang="en-US" dirty="0"/>
              <a:t>ETHANOL BLENDING</a:t>
            </a:r>
          </a:p>
        </p:txBody>
      </p:sp>
      <p:sp>
        <p:nvSpPr>
          <p:cNvPr id="3" name="Content Placeholder 2"/>
          <p:cNvSpPr>
            <a:spLocks noGrp="1"/>
          </p:cNvSpPr>
          <p:nvPr>
            <p:ph idx="1"/>
          </p:nvPr>
        </p:nvSpPr>
        <p:spPr/>
        <p:txBody>
          <a:bodyPr/>
          <a:lstStyle/>
          <a:p>
            <a:r>
              <a:rPr lang="en-US" b="1" dirty="0"/>
              <a:t>Variable Fuel Sensor</a:t>
            </a:r>
          </a:p>
          <a:p>
            <a:pPr lvl="1"/>
            <a:r>
              <a:rPr lang="en-US" dirty="0" smtClean="0"/>
              <a:t>Flexible </a:t>
            </a:r>
            <a:r>
              <a:rPr lang="en-US" dirty="0"/>
              <a:t>fuel vehicles, </a:t>
            </a:r>
            <a:r>
              <a:rPr lang="en-US" dirty="0" smtClean="0"/>
              <a:t>before 2006</a:t>
            </a:r>
          </a:p>
          <a:p>
            <a:pPr lvl="1"/>
            <a:r>
              <a:rPr lang="en-US" dirty="0" smtClean="0"/>
              <a:t>Use electronic </a:t>
            </a:r>
            <a:r>
              <a:rPr lang="en-US" dirty="0"/>
              <a:t>sensor in the fuel supply line </a:t>
            </a:r>
            <a:endParaRPr lang="en-US" dirty="0" smtClean="0"/>
          </a:p>
          <a:p>
            <a:pPr lvl="1"/>
            <a:r>
              <a:rPr lang="en-US" dirty="0" smtClean="0"/>
              <a:t>Detects presence </a:t>
            </a:r>
            <a:r>
              <a:rPr lang="en-US" dirty="0"/>
              <a:t>and percentage of </a:t>
            </a:r>
            <a:r>
              <a:rPr lang="en-US" dirty="0" smtClean="0"/>
              <a:t>ethanol</a:t>
            </a:r>
          </a:p>
          <a:p>
            <a:pPr lvl="1"/>
            <a:r>
              <a:rPr lang="en-US" dirty="0" smtClean="0"/>
              <a:t>PCM adjusts fuel </a:t>
            </a:r>
            <a:r>
              <a:rPr lang="en-US" dirty="0"/>
              <a:t>injector on-time </a:t>
            </a:r>
            <a:r>
              <a:rPr lang="en-US" dirty="0" smtClean="0"/>
              <a:t>&amp; ignition timing</a:t>
            </a:r>
          </a:p>
          <a:p>
            <a:pPr lvl="1"/>
            <a:r>
              <a:rPr lang="en-US" dirty="0" smtClean="0"/>
              <a:t>Match needs </a:t>
            </a:r>
            <a:r>
              <a:rPr lang="en-US" dirty="0"/>
              <a:t>of </a:t>
            </a:r>
            <a:r>
              <a:rPr lang="en-US" dirty="0" smtClean="0"/>
              <a:t>fuel </a:t>
            </a:r>
            <a:r>
              <a:rPr lang="en-US" dirty="0"/>
              <a:t>being </a:t>
            </a:r>
            <a:r>
              <a:rPr lang="en-US" dirty="0" smtClean="0"/>
              <a:t>used</a:t>
            </a:r>
          </a:p>
          <a:p>
            <a:pPr lvl="1"/>
            <a:r>
              <a:rPr lang="en-US" dirty="0" smtClean="0"/>
              <a:t>Also </a:t>
            </a:r>
            <a:r>
              <a:rPr lang="en-US" dirty="0"/>
              <a:t>called a </a:t>
            </a:r>
            <a:r>
              <a:rPr lang="en-US" dirty="0" smtClean="0"/>
              <a:t>variable fuel sensor</a:t>
            </a:r>
          </a:p>
          <a:p>
            <a:pPr lvl="2"/>
            <a:r>
              <a:rPr lang="en-US" b="1" dirty="0" smtClean="0">
                <a:solidFill>
                  <a:srgbClr val="0000FF"/>
                </a:solidFill>
              </a:rPr>
              <a:t>SEE </a:t>
            </a:r>
            <a:r>
              <a:rPr lang="en-US" b="1" dirty="0">
                <a:solidFill>
                  <a:srgbClr val="0000FF"/>
                </a:solidFill>
              </a:rPr>
              <a:t>FIGURES 6–9 </a:t>
            </a:r>
            <a:r>
              <a:rPr lang="en-US" b="1" dirty="0" smtClean="0">
                <a:solidFill>
                  <a:srgbClr val="0000FF"/>
                </a:solidFill>
              </a:rPr>
              <a:t>&amp; </a:t>
            </a:r>
            <a:r>
              <a:rPr lang="en-US" b="1" dirty="0">
                <a:solidFill>
                  <a:srgbClr val="0000FF"/>
                </a:solidFill>
              </a:rPr>
              <a:t>6–10, NEXT </a:t>
            </a:r>
            <a:r>
              <a:rPr lang="en-US" b="1" dirty="0" smtClean="0">
                <a:solidFill>
                  <a:srgbClr val="0000FF"/>
                </a:solidFill>
              </a:rPr>
              <a:t>SLIDE</a:t>
            </a:r>
            <a:endParaRPr lang="en-US" b="1" dirty="0">
              <a:solidFill>
                <a:srgbClr val="0000FF"/>
              </a:solidFill>
            </a:endParaRPr>
          </a:p>
        </p:txBody>
      </p:sp>
      <p:sp>
        <p:nvSpPr>
          <p:cNvPr id="5" name="Slide Number Placeholder 4"/>
          <p:cNvSpPr>
            <a:spLocks noGrp="1"/>
          </p:cNvSpPr>
          <p:nvPr>
            <p:ph type="sldNum" sz="quarter" idx="12"/>
          </p:nvPr>
        </p:nvSpPr>
        <p:spPr/>
        <p:txBody>
          <a:bodyPr/>
          <a:lstStyle/>
          <a:p>
            <a:r>
              <a:rPr lang="en-US" smtClean="0"/>
              <a:t> </a:t>
            </a:r>
            <a:fld id="{200B2350-5261-4F5C-9DF5-EF0D264FC8D2}" type="slidenum">
              <a:rPr lang="en-US" smtClean="0"/>
              <a:pPr/>
              <a:t>31</a:t>
            </a:fld>
            <a:endParaRPr lang="en-US" dirty="0"/>
          </a:p>
        </p:txBody>
      </p:sp>
    </p:spTree>
    <p:extLst>
      <p:ext uri="{BB962C8B-B14F-4D97-AF65-F5344CB8AC3E}">
        <p14:creationId xmlns:p14="http://schemas.microsoft.com/office/powerpoint/2010/main" val="763176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0030" y="1600200"/>
            <a:ext cx="5198645" cy="4648200"/>
          </a:xfrm>
        </p:spPr>
      </p:pic>
      <p:sp>
        <p:nvSpPr>
          <p:cNvPr id="3" name="Title 2"/>
          <p:cNvSpPr>
            <a:spLocks noGrp="1"/>
          </p:cNvSpPr>
          <p:nvPr>
            <p:ph type="title"/>
          </p:nvPr>
        </p:nvSpPr>
        <p:spPr>
          <a:xfrm>
            <a:off x="76200" y="76200"/>
            <a:ext cx="9067800" cy="1236452"/>
          </a:xfrm>
        </p:spPr>
        <p:txBody>
          <a:bodyPr/>
          <a:lstStyle/>
          <a:p>
            <a:r>
              <a:rPr lang="en-US" sz="2400" dirty="0"/>
              <a:t>Figure 6-9 The location of the variable fuel sensor can vary</a:t>
            </a:r>
            <a:r>
              <a:rPr lang="en-US" sz="2400" dirty="0" smtClean="0"/>
              <a:t>, depending </a:t>
            </a:r>
            <a:r>
              <a:rPr lang="en-US" sz="2400" dirty="0"/>
              <a:t>on the make and model of vehicle, but it is always in </a:t>
            </a:r>
            <a:r>
              <a:rPr lang="en-US" sz="2400" dirty="0" smtClean="0"/>
              <a:t>the fuel </a:t>
            </a:r>
            <a:r>
              <a:rPr lang="en-US" sz="2400" dirty="0"/>
              <a:t>line between the fuel tank and the fuel injectors.</a:t>
            </a:r>
          </a:p>
        </p:txBody>
      </p:sp>
      <p:sp>
        <p:nvSpPr>
          <p:cNvPr id="2" name="Slide Number Placeholder 1"/>
          <p:cNvSpPr>
            <a:spLocks noGrp="1"/>
          </p:cNvSpPr>
          <p:nvPr>
            <p:ph type="sldNum" sz="quarter" idx="12"/>
          </p:nvPr>
        </p:nvSpPr>
        <p:spPr/>
        <p:txBody>
          <a:bodyPr/>
          <a:lstStyle/>
          <a:p>
            <a:r>
              <a:rPr lang="en-US" smtClean="0"/>
              <a:t> </a:t>
            </a:r>
            <a:fld id="{200B2350-5261-4F5C-9DF5-EF0D264FC8D2}" type="slidenum">
              <a:rPr lang="en-US" smtClean="0"/>
              <a:pPr/>
              <a:t>32</a:t>
            </a:fld>
            <a:endParaRPr lang="en-US" dirty="0"/>
          </a:p>
        </p:txBody>
      </p:sp>
    </p:spTree>
    <p:extLst>
      <p:ext uri="{BB962C8B-B14F-4D97-AF65-F5344CB8AC3E}">
        <p14:creationId xmlns:p14="http://schemas.microsoft.com/office/powerpoint/2010/main" val="37502504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991600" cy="1097280"/>
          </a:xfrm>
        </p:spPr>
        <p:txBody>
          <a:bodyPr/>
          <a:lstStyle/>
          <a:p>
            <a:pPr>
              <a:defRPr/>
            </a:pPr>
            <a:r>
              <a:rPr lang="en-IN" sz="3200" b="1" dirty="0" smtClean="0"/>
              <a:t>FIGURE 6-10 </a:t>
            </a:r>
            <a:r>
              <a:rPr lang="en-IN" sz="3200" dirty="0" smtClean="0"/>
              <a:t>A cutaway view of a typical variable </a:t>
            </a:r>
            <a:br>
              <a:rPr lang="en-IN" sz="3200" dirty="0" smtClean="0"/>
            </a:br>
            <a:r>
              <a:rPr lang="en-IN" sz="3200" dirty="0" smtClean="0"/>
              <a:t>fuel sensor.</a:t>
            </a:r>
            <a:endParaRPr lang="en-IN" sz="3200" dirty="0"/>
          </a:p>
        </p:txBody>
      </p:sp>
      <p:pic>
        <p:nvPicPr>
          <p:cNvPr id="71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597" y="1447800"/>
            <a:ext cx="6044603" cy="4648200"/>
          </a:xfr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33</a:t>
            </a:fld>
            <a:endParaRPr lang="en-US" dirty="0"/>
          </a:p>
        </p:txBody>
      </p:sp>
    </p:spTree>
    <p:extLst>
      <p:ext uri="{BB962C8B-B14F-4D97-AF65-F5344CB8AC3E}">
        <p14:creationId xmlns:p14="http://schemas.microsoft.com/office/powerpoint/2010/main" val="299950673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ffectLst>
                  <a:outerShdw blurRad="38100" dist="38100" dir="2700000" algn="tl">
                    <a:srgbClr val="000000"/>
                  </a:outerShdw>
                </a:effectLst>
              </a:rPr>
              <a:t>ETHANOL BLENDING</a:t>
            </a:r>
            <a:endParaRPr lang="en-US" altLang="en-US" dirty="0" smtClean="0">
              <a:effectLst>
                <a:outerShdw blurRad="38100" dist="38100" dir="2700000" algn="tl">
                  <a:srgbClr val="000000"/>
                </a:outerShdw>
              </a:effectLst>
            </a:endParaRPr>
          </a:p>
        </p:txBody>
      </p:sp>
      <p:sp>
        <p:nvSpPr>
          <p:cNvPr id="31747" name="Content Placeholder 2"/>
          <p:cNvSpPr>
            <a:spLocks noGrp="1"/>
          </p:cNvSpPr>
          <p:nvPr>
            <p:ph idx="1"/>
          </p:nvPr>
        </p:nvSpPr>
        <p:spPr>
          <a:xfrm>
            <a:off x="457200" y="1447800"/>
            <a:ext cx="8610600" cy="4525963"/>
          </a:xfrm>
        </p:spPr>
        <p:txBody>
          <a:bodyPr/>
          <a:lstStyle/>
          <a:p>
            <a:r>
              <a:rPr lang="en-US" altLang="en-US" b="1" dirty="0" smtClean="0"/>
              <a:t>Ethanol-Fueled Vehicles </a:t>
            </a:r>
          </a:p>
          <a:p>
            <a:pPr lvl="1"/>
            <a:r>
              <a:rPr lang="en-US" altLang="en-US" dirty="0" smtClean="0"/>
              <a:t>Generally produce same pollutants as gasoline</a:t>
            </a:r>
          </a:p>
          <a:p>
            <a:pPr lvl="1"/>
            <a:r>
              <a:rPr lang="en-US" altLang="en-US" dirty="0" smtClean="0"/>
              <a:t>Produce less CO and CO2 emissions</a:t>
            </a:r>
          </a:p>
        </p:txBody>
      </p:sp>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34</a:t>
            </a:fld>
            <a:endParaRPr lang="en-US" dirty="0"/>
          </a:p>
        </p:txBody>
      </p:sp>
    </p:spTree>
    <p:extLst>
      <p:ext uri="{BB962C8B-B14F-4D97-AF65-F5344CB8AC3E}">
        <p14:creationId xmlns:p14="http://schemas.microsoft.com/office/powerpoint/2010/main" val="361853270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400" y="1447800"/>
            <a:ext cx="8991600" cy="4876800"/>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a:t>H</a:t>
            </a:r>
            <a:r>
              <a:rPr lang="en-US" b="1" dirty="0" smtClean="0"/>
              <a:t>ow </a:t>
            </a:r>
            <a:r>
              <a:rPr lang="en-US" b="1" dirty="0"/>
              <a:t>Does Alcohol Content </a:t>
            </a:r>
            <a:r>
              <a:rPr lang="en-US" b="1" dirty="0" smtClean="0"/>
              <a:t>in Gasoline </a:t>
            </a:r>
            <a:r>
              <a:rPr lang="en-US" b="1" dirty="0"/>
              <a:t>Affect Engine Operation</a:t>
            </a:r>
            <a:r>
              <a:rPr lang="en-US" b="1" dirty="0" smtClean="0"/>
              <a:t>?</a:t>
            </a:r>
          </a:p>
          <a:p>
            <a:pPr lvl="1"/>
            <a:r>
              <a:rPr lang="en-US" sz="2000" dirty="0" smtClean="0"/>
              <a:t>Use </a:t>
            </a:r>
            <a:r>
              <a:rPr lang="en-US" sz="2000" dirty="0"/>
              <a:t>of gasoline containing 10% </a:t>
            </a:r>
            <a:r>
              <a:rPr lang="en-US" sz="2000" dirty="0" smtClean="0"/>
              <a:t>or less </a:t>
            </a:r>
            <a:r>
              <a:rPr lang="en-US" sz="2000" dirty="0"/>
              <a:t>of ethanol (ethyl alcohol) has little or no effect </a:t>
            </a:r>
            <a:r>
              <a:rPr lang="en-US" sz="2000" dirty="0" smtClean="0"/>
              <a:t>on engine </a:t>
            </a:r>
            <a:r>
              <a:rPr lang="en-US" sz="2000" dirty="0"/>
              <a:t>operation. However, because </a:t>
            </a:r>
            <a:r>
              <a:rPr lang="en-US" sz="2000" dirty="0" smtClean="0"/>
              <a:t>addition </a:t>
            </a:r>
            <a:r>
              <a:rPr lang="en-US" sz="2000" dirty="0"/>
              <a:t>of 10</a:t>
            </a:r>
            <a:r>
              <a:rPr lang="en-US" sz="2000" dirty="0" smtClean="0"/>
              <a:t>% ethanol </a:t>
            </a:r>
            <a:r>
              <a:rPr lang="en-US" sz="2000" dirty="0"/>
              <a:t>raises the volatility of the fuel slightly, </a:t>
            </a:r>
            <a:r>
              <a:rPr lang="en-US" sz="2000" dirty="0" smtClean="0"/>
              <a:t>occasional rough </a:t>
            </a:r>
            <a:r>
              <a:rPr lang="en-US" sz="2000" dirty="0"/>
              <a:t>idle or stalling may be noticed, especially </a:t>
            </a:r>
            <a:r>
              <a:rPr lang="en-US" sz="2000" dirty="0" smtClean="0"/>
              <a:t>during warm </a:t>
            </a:r>
            <a:r>
              <a:rPr lang="en-US" sz="2000" dirty="0"/>
              <a:t>weather. The rough idle and stalling may also </a:t>
            </a:r>
            <a:r>
              <a:rPr lang="en-US" sz="2000" dirty="0" smtClean="0"/>
              <a:t>be noticeable </a:t>
            </a:r>
            <a:r>
              <a:rPr lang="en-US" sz="2000" dirty="0"/>
              <a:t>after the engine is started, driven, then </a:t>
            </a:r>
            <a:r>
              <a:rPr lang="en-US" sz="2000" dirty="0" smtClean="0"/>
              <a:t>stopped for </a:t>
            </a:r>
            <a:r>
              <a:rPr lang="en-US" sz="2000" dirty="0"/>
              <a:t>a short time. Engine heat can vaporize the </a:t>
            </a:r>
            <a:r>
              <a:rPr lang="en-US" sz="2000" dirty="0" smtClean="0"/>
              <a:t>alcohol enhanced fuel </a:t>
            </a:r>
            <a:r>
              <a:rPr lang="en-US" sz="2000" dirty="0"/>
              <a:t>causing bubbles to form in the fuel system</a:t>
            </a:r>
            <a:r>
              <a:rPr lang="en-US" sz="2000" dirty="0" smtClean="0"/>
              <a:t>.  These </a:t>
            </a:r>
            <a:r>
              <a:rPr lang="en-US" sz="2000" dirty="0"/>
              <a:t>bubbles in the fuel prevent the proper operation </a:t>
            </a:r>
            <a:r>
              <a:rPr lang="en-US" sz="2000" dirty="0" smtClean="0"/>
              <a:t>of the </a:t>
            </a:r>
            <a:r>
              <a:rPr lang="en-US" sz="2000" dirty="0"/>
              <a:t>fuel-injection system and result in a hesitation </a:t>
            </a:r>
            <a:r>
              <a:rPr lang="en-US" sz="2000" dirty="0" smtClean="0"/>
              <a:t>during acceleration</a:t>
            </a:r>
            <a:r>
              <a:rPr lang="en-US" sz="2000" dirty="0"/>
              <a:t>, rough idle, or in severe cases </a:t>
            </a:r>
            <a:r>
              <a:rPr lang="en-US" sz="2000" dirty="0" smtClean="0"/>
              <a:t>repeated stalling </a:t>
            </a:r>
            <a:r>
              <a:rPr lang="en-US" sz="2000" dirty="0"/>
              <a:t>until all the bubbles have been forced through </a:t>
            </a:r>
            <a:r>
              <a:rPr lang="en-US" sz="2000" dirty="0" smtClean="0"/>
              <a:t>the fuel </a:t>
            </a:r>
            <a:r>
              <a:rPr lang="en-US" sz="2000" dirty="0"/>
              <a:t>system, replaced by cooler fuel from the fuel tank.</a:t>
            </a:r>
            <a:endParaRPr lang="en-US" sz="2000" dirty="0" smtClean="0"/>
          </a:p>
        </p:txBody>
      </p:sp>
      <p:sp>
        <p:nvSpPr>
          <p:cNvPr id="5" name="Slide Number Placeholder 4"/>
          <p:cNvSpPr>
            <a:spLocks noGrp="1"/>
          </p:cNvSpPr>
          <p:nvPr>
            <p:ph type="sldNum" sz="quarter" idx="12"/>
          </p:nvPr>
        </p:nvSpPr>
        <p:spPr/>
        <p:txBody>
          <a:bodyPr/>
          <a:lstStyle/>
          <a:p>
            <a:fld id="{200B2350-5261-4F5C-9DF5-EF0D264FC8D2}" type="slidenum">
              <a:rPr lang="en-US" smtClean="0"/>
              <a:pPr/>
              <a:t>35</a:t>
            </a:fld>
            <a:endParaRPr lang="en-US" dirty="0"/>
          </a:p>
        </p:txBody>
      </p:sp>
    </p:spTree>
    <p:extLst>
      <p:ext uri="{BB962C8B-B14F-4D97-AF65-F5344CB8AC3E}">
        <p14:creationId xmlns:p14="http://schemas.microsoft.com/office/powerpoint/2010/main" val="3601583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ffectLst>
                  <a:outerShdw blurRad="38100" dist="38100" dir="2700000" algn="tl">
                    <a:srgbClr val="000000"/>
                  </a:outerShdw>
                </a:effectLst>
              </a:rPr>
              <a:t>ETHANOL BLENDING</a:t>
            </a:r>
            <a:endParaRPr lang="en-US" altLang="en-US" dirty="0" smtClean="0">
              <a:effectLst>
                <a:outerShdw blurRad="38100" dist="38100" dir="2700000" algn="tl">
                  <a:srgbClr val="000000"/>
                </a:outerShdw>
              </a:effectLst>
            </a:endParaRPr>
          </a:p>
        </p:txBody>
      </p:sp>
      <p:sp>
        <p:nvSpPr>
          <p:cNvPr id="31747" name="Content Placeholder 2"/>
          <p:cNvSpPr>
            <a:spLocks noGrp="1"/>
          </p:cNvSpPr>
          <p:nvPr>
            <p:ph idx="1"/>
          </p:nvPr>
        </p:nvSpPr>
        <p:spPr>
          <a:xfrm>
            <a:off x="457200" y="1447800"/>
            <a:ext cx="8610600" cy="4525963"/>
          </a:xfrm>
        </p:spPr>
        <p:txBody>
          <a:bodyPr/>
          <a:lstStyle/>
          <a:p>
            <a:pPr>
              <a:spcBef>
                <a:spcPts val="600"/>
              </a:spcBef>
              <a:spcAft>
                <a:spcPts val="600"/>
              </a:spcAft>
            </a:pPr>
            <a:r>
              <a:rPr lang="en-US" altLang="en-US" b="1" dirty="0"/>
              <a:t>Flex-Fuel </a:t>
            </a:r>
            <a:r>
              <a:rPr lang="en-US" altLang="en-US" b="1" dirty="0" smtClean="0"/>
              <a:t>Vehicle Identification</a:t>
            </a:r>
            <a:endParaRPr lang="en-US" altLang="en-US" b="1" dirty="0"/>
          </a:p>
          <a:p>
            <a:pPr lvl="1">
              <a:spcAft>
                <a:spcPts val="600"/>
              </a:spcAft>
            </a:pPr>
            <a:r>
              <a:rPr lang="en-US" altLang="en-US" dirty="0"/>
              <a:t>Flexible fuel vehicles (FFVs) can be identified by:</a:t>
            </a:r>
          </a:p>
          <a:p>
            <a:pPr lvl="2">
              <a:spcAft>
                <a:spcPts val="600"/>
              </a:spcAft>
            </a:pPr>
            <a:r>
              <a:rPr lang="en-US" altLang="en-US" sz="2400" dirty="0" smtClean="0"/>
              <a:t>Emblems </a:t>
            </a:r>
            <a:r>
              <a:rPr lang="en-US" altLang="en-US" sz="2400" dirty="0"/>
              <a:t>on the side, front, and/or rear of </a:t>
            </a:r>
            <a:r>
              <a:rPr lang="en-US" altLang="en-US" sz="2400" dirty="0" smtClean="0"/>
              <a:t>vehicle</a:t>
            </a:r>
            <a:endParaRPr lang="en-US" altLang="en-US" sz="2400" dirty="0"/>
          </a:p>
          <a:p>
            <a:pPr lvl="2">
              <a:spcAft>
                <a:spcPts val="600"/>
              </a:spcAft>
            </a:pPr>
            <a:r>
              <a:rPr lang="en-US" altLang="en-US" sz="2400" dirty="0" smtClean="0"/>
              <a:t>Yellow </a:t>
            </a:r>
            <a:r>
              <a:rPr lang="en-US" altLang="en-US" sz="2400" dirty="0"/>
              <a:t>fuel cap showing </a:t>
            </a:r>
            <a:r>
              <a:rPr lang="en-US" altLang="en-US" sz="2400" dirty="0" smtClean="0"/>
              <a:t>E85/gasoline</a:t>
            </a:r>
          </a:p>
          <a:p>
            <a:pPr lvl="3">
              <a:spcAft>
                <a:spcPts val="600"/>
              </a:spcAft>
            </a:pPr>
            <a:r>
              <a:rPr lang="en-US" altLang="en-US" sz="2200" b="1" dirty="0" smtClean="0">
                <a:solidFill>
                  <a:srgbClr val="0000FF"/>
                </a:solidFill>
              </a:rPr>
              <a:t>SEE FIGURE </a:t>
            </a:r>
            <a:r>
              <a:rPr lang="en-US" altLang="en-US" sz="2200" b="1" dirty="0">
                <a:solidFill>
                  <a:srgbClr val="0000FF"/>
                </a:solidFill>
              </a:rPr>
              <a:t>6–11</a:t>
            </a:r>
            <a:r>
              <a:rPr lang="en-US" altLang="en-US" sz="2200" b="1" dirty="0" smtClean="0">
                <a:solidFill>
                  <a:srgbClr val="0000FF"/>
                </a:solidFill>
              </a:rPr>
              <a:t>, </a:t>
            </a:r>
            <a:r>
              <a:rPr lang="en-US" altLang="en-US" sz="2200" b="1" dirty="0">
                <a:solidFill>
                  <a:srgbClr val="0000FF"/>
                </a:solidFill>
              </a:rPr>
              <a:t>NEXT </a:t>
            </a:r>
            <a:r>
              <a:rPr lang="en-US" altLang="en-US" sz="2200" b="1" dirty="0" smtClean="0">
                <a:solidFill>
                  <a:srgbClr val="0000FF"/>
                </a:solidFill>
              </a:rPr>
              <a:t>SLIDE</a:t>
            </a:r>
          </a:p>
          <a:p>
            <a:pPr lvl="3">
              <a:spcAft>
                <a:spcPts val="600"/>
              </a:spcAft>
            </a:pPr>
            <a:r>
              <a:rPr lang="en-US" altLang="en-US" sz="2000" b="1" dirty="0" smtClean="0"/>
              <a:t>Vehicle Emission Control Information (VECI) Label</a:t>
            </a:r>
          </a:p>
          <a:p>
            <a:pPr lvl="3">
              <a:spcAft>
                <a:spcPts val="600"/>
              </a:spcAft>
            </a:pPr>
            <a:r>
              <a:rPr lang="en-US" altLang="en-US" sz="2200" b="1" dirty="0" smtClean="0">
                <a:solidFill>
                  <a:srgbClr val="0000FF"/>
                </a:solidFill>
              </a:rPr>
              <a:t>SEE </a:t>
            </a:r>
            <a:r>
              <a:rPr lang="en-US" altLang="en-US" sz="2200" b="1" dirty="0">
                <a:solidFill>
                  <a:srgbClr val="0000FF"/>
                </a:solidFill>
              </a:rPr>
              <a:t>FIGURE 6–12, NEXT </a:t>
            </a:r>
            <a:r>
              <a:rPr lang="en-US" altLang="en-US" sz="2200" b="1" dirty="0" smtClean="0">
                <a:solidFill>
                  <a:srgbClr val="0000FF"/>
                </a:solidFill>
              </a:rPr>
              <a:t>SLIDE</a:t>
            </a:r>
          </a:p>
        </p:txBody>
      </p:sp>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36</a:t>
            </a:fld>
            <a:endParaRPr lang="en-US" dirty="0"/>
          </a:p>
        </p:txBody>
      </p:sp>
    </p:spTree>
    <p:extLst>
      <p:ext uri="{BB962C8B-B14F-4D97-AF65-F5344CB8AC3E}">
        <p14:creationId xmlns:p14="http://schemas.microsoft.com/office/powerpoint/2010/main" val="6125695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915400" cy="1097280"/>
          </a:xfrm>
        </p:spPr>
        <p:txBody>
          <a:bodyPr/>
          <a:lstStyle/>
          <a:p>
            <a:pPr>
              <a:defRPr/>
            </a:pPr>
            <a:r>
              <a:rPr lang="en-IN" sz="2800" b="1" dirty="0" smtClean="0"/>
              <a:t>FIGURE 6-11 </a:t>
            </a:r>
            <a:r>
              <a:rPr lang="en-IN" sz="2800" dirty="0" smtClean="0"/>
              <a:t>A flex-fuel vehicle often has a yellow gas cap, which is labelled E85/gasoline.</a:t>
            </a:r>
            <a:endParaRPr lang="en-IN" sz="2800" dirty="0"/>
          </a:p>
        </p:txBody>
      </p:sp>
      <p:pic>
        <p:nvPicPr>
          <p:cNvPr id="921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03324" y="1524000"/>
            <a:ext cx="6396026" cy="4800600"/>
          </a:xfr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37</a:t>
            </a:fld>
            <a:endParaRPr lang="en-US" dirty="0"/>
          </a:p>
        </p:txBody>
      </p:sp>
    </p:spTree>
    <p:extLst>
      <p:ext uri="{BB962C8B-B14F-4D97-AF65-F5344CB8AC3E}">
        <p14:creationId xmlns:p14="http://schemas.microsoft.com/office/powerpoint/2010/main" val="180131796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9067800" cy="1097280"/>
          </a:xfrm>
        </p:spPr>
        <p:txBody>
          <a:bodyPr/>
          <a:lstStyle/>
          <a:p>
            <a:pPr>
              <a:defRPr/>
            </a:pPr>
            <a:r>
              <a:rPr lang="en-IN" sz="2000" b="1" dirty="0" smtClean="0"/>
              <a:t>FIGURE 6-12</a:t>
            </a:r>
            <a:r>
              <a:rPr lang="en-US" sz="1800" dirty="0" smtClean="0"/>
              <a:t> </a:t>
            </a:r>
            <a:r>
              <a:rPr lang="en-US" sz="2000" dirty="0"/>
              <a:t>The letters “FFV” included on the vehicle </a:t>
            </a:r>
            <a:r>
              <a:rPr lang="en-US" sz="2000" dirty="0" smtClean="0"/>
              <a:t>emission control </a:t>
            </a:r>
            <a:r>
              <a:rPr lang="en-US" sz="2000" dirty="0"/>
              <a:t>information (VECI) sticker located under the hood </a:t>
            </a:r>
            <a:r>
              <a:rPr lang="en-US" sz="2000" dirty="0" smtClean="0"/>
              <a:t>indicates that </a:t>
            </a:r>
            <a:r>
              <a:rPr lang="en-US" sz="2000" dirty="0"/>
              <a:t>the vehicle is designed to operate using E85, E15, E10, </a:t>
            </a:r>
            <a:r>
              <a:rPr lang="en-US" sz="2000" dirty="0" smtClean="0"/>
              <a:t>or gasoline</a:t>
            </a:r>
            <a:r>
              <a:rPr lang="en-US" sz="2000" dirty="0"/>
              <a:t>.</a:t>
            </a:r>
            <a:endParaRPr lang="en-IN" sz="2000" dirty="0"/>
          </a:p>
        </p:txBody>
      </p:sp>
      <p:pic>
        <p:nvPicPr>
          <p:cNvPr id="4" name="Picture 3"/>
          <p:cNvPicPr>
            <a:picLocks noChangeAspect="1"/>
          </p:cNvPicPr>
          <p:nvPr/>
        </p:nvPicPr>
        <p:blipFill>
          <a:blip r:embed="rId2"/>
          <a:stretch>
            <a:fillRect/>
          </a:stretch>
        </p:blipFill>
        <p:spPr>
          <a:xfrm>
            <a:off x="807299" y="1314711"/>
            <a:ext cx="7879501" cy="4869434"/>
          </a:xfrm>
          <a:prstGeom prst="rect">
            <a:avLst/>
          </a:prstGeo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38</a:t>
            </a:fld>
            <a:endParaRPr lang="en-US" dirty="0"/>
          </a:p>
        </p:txBody>
      </p:sp>
    </p:spTree>
    <p:extLst>
      <p:ext uri="{BB962C8B-B14F-4D97-AF65-F5344CB8AC3E}">
        <p14:creationId xmlns:p14="http://schemas.microsoft.com/office/powerpoint/2010/main" val="22398980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TO </a:t>
            </a:r>
            <a:r>
              <a:rPr lang="en-US" dirty="0" smtClean="0"/>
              <a:t>REMEMBER</a:t>
            </a:r>
            <a:endParaRPr lang="en-US" dirty="0"/>
          </a:p>
        </p:txBody>
      </p:sp>
      <p:sp>
        <p:nvSpPr>
          <p:cNvPr id="3" name="Content Placeholder 2"/>
          <p:cNvSpPr>
            <a:spLocks noGrp="1"/>
          </p:cNvSpPr>
          <p:nvPr>
            <p:ph idx="1"/>
          </p:nvPr>
        </p:nvSpPr>
        <p:spPr>
          <a:xfrm>
            <a:off x="457200" y="1447800"/>
            <a:ext cx="8686800" cy="4525963"/>
          </a:xfrm>
        </p:spPr>
        <p:txBody>
          <a:bodyPr/>
          <a:lstStyle/>
          <a:p>
            <a:r>
              <a:rPr lang="en-US" b="1" dirty="0" smtClean="0"/>
              <a:t>Purchase </a:t>
            </a:r>
            <a:r>
              <a:rPr lang="en-US" b="1" dirty="0"/>
              <a:t>a Flex-Fuel Vehicle</a:t>
            </a:r>
          </a:p>
          <a:p>
            <a:pPr lvl="1"/>
            <a:r>
              <a:rPr lang="en-US" dirty="0" smtClean="0"/>
              <a:t>If </a:t>
            </a:r>
            <a:r>
              <a:rPr lang="en-US" dirty="0"/>
              <a:t>purchasing a new or used vehicle, try to find a </a:t>
            </a:r>
            <a:r>
              <a:rPr lang="en-US" dirty="0" smtClean="0"/>
              <a:t>flexfuel vehicle</a:t>
            </a:r>
            <a:r>
              <a:rPr lang="en-US" dirty="0"/>
              <a:t>. </a:t>
            </a:r>
            <a:r>
              <a:rPr lang="en-US" dirty="0" smtClean="0"/>
              <a:t>Flex-fuel </a:t>
            </a:r>
            <a:r>
              <a:rPr lang="en-US" dirty="0"/>
              <a:t>vehicle has a more robust fuel system than </a:t>
            </a:r>
            <a:r>
              <a:rPr lang="en-US" dirty="0" smtClean="0"/>
              <a:t>a conventional </a:t>
            </a:r>
            <a:r>
              <a:rPr lang="en-US" dirty="0"/>
              <a:t>fuel system designed for gasoline or E10</a:t>
            </a:r>
            <a:r>
              <a:rPr lang="en-US" dirty="0" smtClean="0"/>
              <a:t>.  The </a:t>
            </a:r>
            <a:r>
              <a:rPr lang="en-US" dirty="0"/>
              <a:t>enhanced fuel </a:t>
            </a:r>
            <a:r>
              <a:rPr lang="en-US" dirty="0" smtClean="0"/>
              <a:t>system usually includes:</a:t>
            </a:r>
            <a:endParaRPr lang="en-US" dirty="0"/>
          </a:p>
          <a:p>
            <a:pPr lvl="2"/>
            <a:r>
              <a:rPr lang="en-US" dirty="0" smtClean="0"/>
              <a:t>Stainless </a:t>
            </a:r>
            <a:r>
              <a:rPr lang="en-US" dirty="0"/>
              <a:t>steel fuel rail</a:t>
            </a:r>
          </a:p>
          <a:p>
            <a:pPr lvl="2"/>
            <a:r>
              <a:rPr lang="en-US" dirty="0" smtClean="0"/>
              <a:t>Graphite </a:t>
            </a:r>
            <a:r>
              <a:rPr lang="en-US" dirty="0"/>
              <a:t>commutator bars instead of copper in the </a:t>
            </a:r>
            <a:r>
              <a:rPr lang="en-US" dirty="0" smtClean="0"/>
              <a:t>fuel pump </a:t>
            </a:r>
            <a:r>
              <a:rPr lang="en-US" dirty="0"/>
              <a:t>motor (ethanol can oxidize into acetic acid</a:t>
            </a:r>
            <a:r>
              <a:rPr lang="en-US" dirty="0" smtClean="0"/>
              <a:t>, which </a:t>
            </a:r>
            <a:r>
              <a:rPr lang="en-US" dirty="0"/>
              <a:t>can corrode </a:t>
            </a:r>
            <a:r>
              <a:rPr lang="en-US" dirty="0" smtClean="0"/>
              <a:t>copper)</a:t>
            </a:r>
          </a:p>
          <a:p>
            <a:pPr lvl="2"/>
            <a:r>
              <a:rPr lang="en-US" dirty="0" smtClean="0"/>
              <a:t>Diamond-like </a:t>
            </a:r>
            <a:r>
              <a:rPr lang="en-US" dirty="0"/>
              <a:t>carbon (DLC) corrosion-resistant </a:t>
            </a:r>
            <a:r>
              <a:rPr lang="en-US" dirty="0" smtClean="0"/>
              <a:t>fuel injectors</a:t>
            </a:r>
          </a:p>
          <a:p>
            <a:pPr lvl="2"/>
            <a:r>
              <a:rPr lang="en-US" dirty="0" smtClean="0"/>
              <a:t> </a:t>
            </a:r>
            <a:r>
              <a:rPr lang="en-US" dirty="0"/>
              <a:t>Alcohol-resistant O-rings and </a:t>
            </a:r>
            <a:r>
              <a:rPr lang="en-US" dirty="0" smtClean="0"/>
              <a:t>hoses</a:t>
            </a:r>
            <a:endParaRPr lang="en-US" dirty="0"/>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39</a:t>
            </a:fld>
            <a:endParaRPr lang="en-US" dirty="0"/>
          </a:p>
        </p:txBody>
      </p:sp>
    </p:spTree>
    <p:extLst>
      <p:ext uri="{BB962C8B-B14F-4D97-AF65-F5344CB8AC3E}">
        <p14:creationId xmlns:p14="http://schemas.microsoft.com/office/powerpoint/2010/main" val="3287852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15372"/>
            <a:ext cx="7010400" cy="1097280"/>
          </a:xfrm>
        </p:spPr>
        <p:txBody>
          <a:bodyPr/>
          <a:lstStyle/>
          <a:p>
            <a:r>
              <a:rPr lang="en-US" dirty="0" smtClean="0"/>
              <a:t>ANIMATION</a:t>
            </a:r>
            <a:endParaRPr lang="en-US" dirty="0"/>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4</a:t>
            </a:fld>
            <a:endParaRPr lang="en-US" dirty="0"/>
          </a:p>
        </p:txBody>
      </p:sp>
      <p:pic>
        <p:nvPicPr>
          <p:cNvPr id="5" name="Picture 4"/>
          <p:cNvPicPr>
            <a:picLocks noChangeAspect="1"/>
          </p:cNvPicPr>
          <p:nvPr/>
        </p:nvPicPr>
        <p:blipFill>
          <a:blip r:embed="rId4"/>
          <a:stretch>
            <a:fillRect/>
          </a:stretch>
        </p:blipFill>
        <p:spPr>
          <a:xfrm>
            <a:off x="288890" y="304801"/>
            <a:ext cx="927322" cy="927322"/>
          </a:xfrm>
          <a:prstGeom prst="rect">
            <a:avLst/>
          </a:prstGeom>
        </p:spPr>
      </p:pic>
      <p:pic>
        <p:nvPicPr>
          <p:cNvPr id="7" name="Alt_Fuel_Nozz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447800"/>
            <a:ext cx="8079609" cy="4544780"/>
          </a:xfrm>
          <a:prstGeom prst="rect">
            <a:avLst/>
          </a:prstGeom>
        </p:spPr>
      </p:pic>
    </p:spTree>
    <p:extLst>
      <p:ext uri="{BB962C8B-B14F-4D97-AF65-F5344CB8AC3E}">
        <p14:creationId xmlns:p14="http://schemas.microsoft.com/office/powerpoint/2010/main" val="1732842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1: </a:t>
            </a:r>
            <a:endParaRPr lang="en-US" dirty="0">
              <a:solidFill>
                <a:srgbClr val="F8F9D3"/>
              </a:solidFill>
            </a:endParaRPr>
          </a:p>
        </p:txBody>
      </p:sp>
      <p:sp>
        <p:nvSpPr>
          <p:cNvPr id="3" name="Rectangle 2"/>
          <p:cNvSpPr/>
          <p:nvPr/>
        </p:nvSpPr>
        <p:spPr>
          <a:xfrm>
            <a:off x="196678" y="1447800"/>
            <a:ext cx="8750643" cy="3416320"/>
          </a:xfrm>
          <a:prstGeom prst="rect">
            <a:avLst/>
          </a:prstGeom>
        </p:spPr>
        <p:txBody>
          <a:bodyPr wrap="square">
            <a:spAutoFit/>
          </a:bodyPr>
          <a:lstStyle/>
          <a:p>
            <a:r>
              <a:rPr lang="en-US" sz="3600" dirty="0">
                <a:solidFill>
                  <a:srgbClr val="000000"/>
                </a:solidFill>
              </a:rPr>
              <a:t>E85 means that the fuel is made from ____________.</a:t>
            </a:r>
          </a:p>
          <a:p>
            <a:r>
              <a:rPr lang="en-US" sz="3600" dirty="0">
                <a:solidFill>
                  <a:srgbClr val="000000"/>
                </a:solidFill>
              </a:rPr>
              <a:t>a. 85% gasoline, 15% ethanol</a:t>
            </a:r>
          </a:p>
          <a:p>
            <a:r>
              <a:rPr lang="en-US" sz="3600" dirty="0">
                <a:solidFill>
                  <a:srgbClr val="000000"/>
                </a:solidFill>
              </a:rPr>
              <a:t>b. 85% </a:t>
            </a:r>
            <a:r>
              <a:rPr lang="en-US" sz="3600" dirty="0" smtClean="0">
                <a:solidFill>
                  <a:srgbClr val="000000"/>
                </a:solidFill>
              </a:rPr>
              <a:t>ethanol, 15% gasoline</a:t>
            </a:r>
          </a:p>
          <a:p>
            <a:r>
              <a:rPr lang="en-US" sz="3600" dirty="0" smtClean="0">
                <a:solidFill>
                  <a:srgbClr val="000000"/>
                </a:solidFill>
              </a:rPr>
              <a:t>c. Ethanol that has 15% water</a:t>
            </a:r>
          </a:p>
          <a:p>
            <a:r>
              <a:rPr lang="en-US" sz="3600" dirty="0" smtClean="0">
                <a:solidFill>
                  <a:srgbClr val="000000"/>
                </a:solidFill>
              </a:rPr>
              <a:t>d</a:t>
            </a:r>
            <a:r>
              <a:rPr lang="en-US" sz="3600" dirty="0">
                <a:solidFill>
                  <a:srgbClr val="000000"/>
                </a:solidFill>
              </a:rPr>
              <a:t>. Pure ethyl alcohol</a:t>
            </a:r>
          </a:p>
        </p:txBody>
      </p:sp>
      <p:sp>
        <p:nvSpPr>
          <p:cNvPr id="4" name="Slide Number Placeholder 3"/>
          <p:cNvSpPr>
            <a:spLocks noGrp="1"/>
          </p:cNvSpPr>
          <p:nvPr>
            <p:ph type="sldNum" sz="quarter" idx="12"/>
          </p:nvPr>
        </p:nvSpPr>
        <p:spPr/>
        <p:txBody>
          <a:bodyPr/>
          <a:lstStyle/>
          <a:p>
            <a:fld id="{200B2350-5261-4F5C-9DF5-EF0D264FC8D2}" type="slidenum">
              <a:rPr lang="en-US" smtClean="0"/>
              <a:pPr/>
              <a:t>40</a:t>
            </a:fld>
            <a:endParaRPr lang="en-US" dirty="0"/>
          </a:p>
        </p:txBody>
      </p:sp>
    </p:spTree>
    <p:extLst>
      <p:ext uri="{BB962C8B-B14F-4D97-AF65-F5344CB8AC3E}">
        <p14:creationId xmlns:p14="http://schemas.microsoft.com/office/powerpoint/2010/main" val="2627268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1:</a:t>
            </a:r>
            <a:endParaRPr lang="en-US" sz="3200" dirty="0">
              <a:solidFill>
                <a:srgbClr val="F8F9D3"/>
              </a:solidFill>
            </a:endParaRPr>
          </a:p>
        </p:txBody>
      </p:sp>
      <p:sp>
        <p:nvSpPr>
          <p:cNvPr id="6" name="Rectangle 5"/>
          <p:cNvSpPr/>
          <p:nvPr/>
        </p:nvSpPr>
        <p:spPr>
          <a:xfrm>
            <a:off x="436605" y="1859280"/>
            <a:ext cx="8534400" cy="707886"/>
          </a:xfrm>
          <a:prstGeom prst="rect">
            <a:avLst/>
          </a:prstGeom>
        </p:spPr>
        <p:txBody>
          <a:bodyPr wrap="square">
            <a:spAutoFit/>
          </a:bodyPr>
          <a:lstStyle/>
          <a:p>
            <a:r>
              <a:rPr lang="en-US" sz="4000" dirty="0">
                <a:solidFill>
                  <a:srgbClr val="000000"/>
                </a:solidFill>
              </a:rPr>
              <a:t>85% ethanol, 15% gasoline</a:t>
            </a:r>
          </a:p>
        </p:txBody>
      </p:sp>
      <p:sp>
        <p:nvSpPr>
          <p:cNvPr id="3" name="Slide Number Placeholder 2"/>
          <p:cNvSpPr>
            <a:spLocks noGrp="1"/>
          </p:cNvSpPr>
          <p:nvPr>
            <p:ph type="sldNum" sz="quarter" idx="12"/>
          </p:nvPr>
        </p:nvSpPr>
        <p:spPr/>
        <p:txBody>
          <a:bodyPr/>
          <a:lstStyle/>
          <a:p>
            <a:fld id="{200B2350-5261-4F5C-9DF5-EF0D264FC8D2}" type="slidenum">
              <a:rPr lang="en-US" smtClean="0"/>
              <a:pPr/>
              <a:t>41</a:t>
            </a:fld>
            <a:endParaRPr lang="en-US" dirty="0"/>
          </a:p>
        </p:txBody>
      </p:sp>
    </p:spTree>
    <p:extLst>
      <p:ext uri="{BB962C8B-B14F-4D97-AF65-F5344CB8AC3E}">
        <p14:creationId xmlns:p14="http://schemas.microsoft.com/office/powerpoint/2010/main" val="1063380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1.</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Identify </a:t>
            </a:r>
            <a:r>
              <a:rPr lang="en-US" sz="2800" b="1" dirty="0"/>
              <a:t>Oxygenated Fuels</a:t>
            </a:r>
            <a:endParaRPr lang="en-US" sz="2800" b="1" dirty="0" smtClean="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42</a:t>
            </a:fld>
            <a:endParaRPr lang="en-US" dirty="0"/>
          </a:p>
        </p:txBody>
      </p:sp>
    </p:spTree>
    <p:extLst>
      <p:ext uri="{BB962C8B-B14F-4D97-AF65-F5344CB8AC3E}">
        <p14:creationId xmlns:p14="http://schemas.microsoft.com/office/powerpoint/2010/main" val="1876453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METHANOL</a:t>
            </a:r>
            <a:endParaRPr lang="en-US" dirty="0"/>
          </a:p>
        </p:txBody>
      </p:sp>
      <p:sp>
        <p:nvSpPr>
          <p:cNvPr id="3" name="Content Placeholder 2"/>
          <p:cNvSpPr>
            <a:spLocks noGrp="1"/>
          </p:cNvSpPr>
          <p:nvPr>
            <p:ph idx="1"/>
          </p:nvPr>
        </p:nvSpPr>
        <p:spPr/>
        <p:txBody>
          <a:bodyPr/>
          <a:lstStyle/>
          <a:p>
            <a:r>
              <a:rPr lang="en-US" b="1" dirty="0"/>
              <a:t>Methanol Terminology</a:t>
            </a:r>
          </a:p>
          <a:p>
            <a:pPr lvl="1"/>
            <a:r>
              <a:rPr lang="en-US" dirty="0" smtClean="0"/>
              <a:t>Chemical </a:t>
            </a:r>
            <a:r>
              <a:rPr lang="en-US" dirty="0"/>
              <a:t>compound including </a:t>
            </a:r>
            <a:endParaRPr lang="en-US" dirty="0" smtClean="0"/>
          </a:p>
          <a:p>
            <a:pPr lvl="2"/>
            <a:r>
              <a:rPr lang="en-US" dirty="0" smtClean="0"/>
              <a:t>1 </a:t>
            </a:r>
            <a:r>
              <a:rPr lang="en-US" dirty="0"/>
              <a:t>carbon atom, 4 hydrogen atoms, 1 oxygen atom</a:t>
            </a:r>
          </a:p>
          <a:p>
            <a:pPr lvl="1"/>
            <a:r>
              <a:rPr lang="en-US" dirty="0"/>
              <a:t>Light, volatile, colorless, tasteless, flammable, </a:t>
            </a:r>
            <a:endParaRPr lang="en-US" dirty="0" smtClean="0"/>
          </a:p>
          <a:p>
            <a:pPr lvl="2"/>
            <a:r>
              <a:rPr lang="en-US" dirty="0" smtClean="0"/>
              <a:t>Poisonous </a:t>
            </a:r>
            <a:r>
              <a:rPr lang="en-US" dirty="0"/>
              <a:t>liquid with very faint odor</a:t>
            </a:r>
          </a:p>
          <a:p>
            <a:pPr lvl="1"/>
            <a:r>
              <a:rPr lang="en-US" dirty="0"/>
              <a:t>Used as antifreeze, solvent, and fuel</a:t>
            </a:r>
          </a:p>
          <a:p>
            <a:pPr lvl="1"/>
            <a:r>
              <a:rPr lang="en-US" dirty="0"/>
              <a:t>Also used to denature ethanol</a:t>
            </a:r>
          </a:p>
          <a:p>
            <a:endParaRPr lang="en-US" dirty="0"/>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43</a:t>
            </a:fld>
            <a:endParaRPr lang="en-US" dirty="0"/>
          </a:p>
        </p:txBody>
      </p:sp>
      <p:pic>
        <p:nvPicPr>
          <p:cNvPr id="5" name="Picture 4"/>
          <p:cNvPicPr>
            <a:picLocks noChangeAspect="1"/>
          </p:cNvPicPr>
          <p:nvPr/>
        </p:nvPicPr>
        <p:blipFill>
          <a:blip r:embed="rId2"/>
          <a:stretch>
            <a:fillRect/>
          </a:stretch>
        </p:blipFill>
        <p:spPr>
          <a:xfrm>
            <a:off x="685800" y="5629309"/>
            <a:ext cx="682811" cy="688908"/>
          </a:xfrm>
          <a:prstGeom prst="rect">
            <a:avLst/>
          </a:prstGeom>
        </p:spPr>
      </p:pic>
      <p:sp>
        <p:nvSpPr>
          <p:cNvPr id="7" name="Rectangle 6"/>
          <p:cNvSpPr/>
          <p:nvPr/>
        </p:nvSpPr>
        <p:spPr>
          <a:xfrm>
            <a:off x="1371600" y="5678269"/>
            <a:ext cx="4572000" cy="646331"/>
          </a:xfrm>
          <a:prstGeom prst="rect">
            <a:avLst/>
          </a:prstGeom>
        </p:spPr>
        <p:txBody>
          <a:bodyPr>
            <a:spAutoFit/>
          </a:bodyPr>
          <a:lstStyle/>
          <a:p>
            <a:r>
              <a:rPr lang="en-US" b="1" dirty="0">
                <a:solidFill>
                  <a:srgbClr val="E09900"/>
                </a:solidFill>
                <a:latin typeface="Arial" panose="020B0604020202020204" pitchFamily="34" charset="0"/>
                <a:hlinkClick r:id="rId3"/>
              </a:rPr>
              <a:t>Working Safely with Methyl Alcohol in Classroom: 3:33</a:t>
            </a:r>
            <a:endParaRPr lang="en-US" dirty="0"/>
          </a:p>
        </p:txBody>
      </p:sp>
    </p:spTree>
    <p:extLst>
      <p:ext uri="{BB962C8B-B14F-4D97-AF65-F5344CB8AC3E}">
        <p14:creationId xmlns:p14="http://schemas.microsoft.com/office/powerpoint/2010/main" val="148770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9067800" cy="1097280"/>
          </a:xfrm>
        </p:spPr>
        <p:txBody>
          <a:bodyPr/>
          <a:lstStyle/>
          <a:p>
            <a:pPr>
              <a:defRPr/>
            </a:pPr>
            <a:r>
              <a:rPr lang="en-IN" sz="2800" b="1" dirty="0" smtClean="0"/>
              <a:t>FIGURE 6–13 </a:t>
            </a:r>
            <a:r>
              <a:rPr lang="en-IN" sz="2800" dirty="0" smtClean="0"/>
              <a:t>The molecular structure of methanol showing the one carbon atom, four hydrogen atoms, and one oxygen atom.</a:t>
            </a:r>
            <a:endParaRPr lang="en-IN" sz="2800" dirty="0"/>
          </a:p>
        </p:txBody>
      </p:sp>
      <p:pic>
        <p:nvPicPr>
          <p:cNvPr id="1126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36725" y="2019300"/>
            <a:ext cx="5670550" cy="3687763"/>
          </a:xfr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44</a:t>
            </a:fld>
            <a:endParaRPr lang="en-US" dirty="0"/>
          </a:p>
        </p:txBody>
      </p:sp>
    </p:spTree>
    <p:extLst>
      <p:ext uri="{BB962C8B-B14F-4D97-AF65-F5344CB8AC3E}">
        <p14:creationId xmlns:p14="http://schemas.microsoft.com/office/powerpoint/2010/main" val="82142718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effectLst>
                  <a:outerShdw blurRad="38100" dist="38100" dir="2700000" algn="tl">
                    <a:srgbClr val="000000"/>
                  </a:outerShdw>
                </a:effectLst>
              </a:rPr>
              <a:t>METHANOL</a:t>
            </a:r>
          </a:p>
        </p:txBody>
      </p:sp>
      <p:sp>
        <p:nvSpPr>
          <p:cNvPr id="33795" name="Content Placeholder 2"/>
          <p:cNvSpPr>
            <a:spLocks noGrp="1"/>
          </p:cNvSpPr>
          <p:nvPr>
            <p:ph idx="1"/>
          </p:nvPr>
        </p:nvSpPr>
        <p:spPr/>
        <p:txBody>
          <a:bodyPr/>
          <a:lstStyle/>
          <a:p>
            <a:pPr>
              <a:spcBef>
                <a:spcPts val="600"/>
              </a:spcBef>
              <a:spcAft>
                <a:spcPts val="600"/>
              </a:spcAft>
            </a:pPr>
            <a:r>
              <a:rPr lang="en-US" altLang="en-US" b="1" dirty="0" smtClean="0">
                <a:latin typeface="Arial" panose="020B0604020202020204" pitchFamily="34" charset="0"/>
                <a:cs typeface="Arial" panose="020B0604020202020204" pitchFamily="34" charset="0"/>
              </a:rPr>
              <a:t>M85</a:t>
            </a:r>
          </a:p>
          <a:p>
            <a:pPr lvl="1">
              <a:spcAft>
                <a:spcPts val="600"/>
              </a:spcAft>
            </a:pPr>
            <a:r>
              <a:rPr lang="en-US" altLang="en-US" dirty="0" smtClean="0">
                <a:latin typeface="Arial" panose="020B0604020202020204" pitchFamily="34" charset="0"/>
                <a:cs typeface="Arial" panose="020B0604020202020204" pitchFamily="34" charset="0"/>
              </a:rPr>
              <a:t>85% methanol and 15% gasoline</a:t>
            </a:r>
          </a:p>
          <a:p>
            <a:pPr lvl="1">
              <a:spcAft>
                <a:spcPts val="600"/>
              </a:spcAft>
            </a:pPr>
            <a:r>
              <a:rPr lang="en-US" altLang="en-US" dirty="0" smtClean="0">
                <a:latin typeface="Arial" panose="020B0604020202020204" pitchFamily="34" charset="0"/>
                <a:cs typeface="Arial" panose="020B0604020202020204" pitchFamily="34" charset="0"/>
              </a:rPr>
              <a:t>Methanol very corrosive</a:t>
            </a:r>
          </a:p>
          <a:p>
            <a:pPr lvl="1">
              <a:spcAft>
                <a:spcPts val="600"/>
              </a:spcAft>
            </a:pPr>
            <a:r>
              <a:rPr lang="en-US" altLang="en-US" dirty="0" smtClean="0">
                <a:latin typeface="Arial" panose="020B0604020202020204" pitchFamily="34" charset="0"/>
                <a:cs typeface="Arial" panose="020B0604020202020204" pitchFamily="34" charset="0"/>
              </a:rPr>
              <a:t>Fuel system components must be stainless steel</a:t>
            </a:r>
          </a:p>
          <a:p>
            <a:pPr lvl="1">
              <a:spcAft>
                <a:spcPts val="600"/>
              </a:spcAft>
            </a:pPr>
            <a:r>
              <a:rPr lang="en-US" altLang="en-US" dirty="0" smtClean="0">
                <a:latin typeface="Arial" panose="020B0604020202020204" pitchFamily="34" charset="0"/>
                <a:cs typeface="Arial" panose="020B0604020202020204" pitchFamily="34" charset="0"/>
              </a:rPr>
              <a:t>Alcohol-resistant rubber and plastic components</a:t>
            </a:r>
          </a:p>
          <a:p>
            <a:pPr lvl="1">
              <a:spcAft>
                <a:spcPts val="600"/>
              </a:spcAft>
            </a:pPr>
            <a:r>
              <a:rPr lang="en-US" altLang="en-US" dirty="0" smtClean="0">
                <a:latin typeface="Arial" panose="020B0604020202020204" pitchFamily="34" charset="0"/>
                <a:cs typeface="Arial" panose="020B0604020202020204" pitchFamily="34" charset="0"/>
              </a:rPr>
              <a:t>Heat content of about 60% of gasoline</a:t>
            </a:r>
          </a:p>
        </p:txBody>
      </p:sp>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45</a:t>
            </a:fld>
            <a:endParaRPr lang="en-US" dirty="0"/>
          </a:p>
        </p:txBody>
      </p:sp>
    </p:spTree>
    <p:extLst>
      <p:ext uri="{BB962C8B-B14F-4D97-AF65-F5344CB8AC3E}">
        <p14:creationId xmlns:p14="http://schemas.microsoft.com/office/powerpoint/2010/main" val="32860285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534400" cy="1097280"/>
          </a:xfrm>
        </p:spPr>
        <p:txBody>
          <a:bodyPr/>
          <a:lstStyle/>
          <a:p>
            <a:pPr>
              <a:defRPr/>
            </a:pPr>
            <a:r>
              <a:rPr lang="en-IN" sz="2800" b="1" dirty="0" smtClean="0"/>
              <a:t>FIGURE 6–14 </a:t>
            </a:r>
            <a:r>
              <a:rPr lang="en-IN" sz="2800" dirty="0" smtClean="0"/>
              <a:t>Sign on methanol pump shows that methyl alcohol is a poison and can cause skin irritation and other personal injury.</a:t>
            </a:r>
            <a:endParaRPr lang="en-IN" sz="2800" dirty="0"/>
          </a:p>
        </p:txBody>
      </p:sp>
      <p:pic>
        <p:nvPicPr>
          <p:cNvPr id="122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36725" y="1735138"/>
            <a:ext cx="5670550" cy="4256087"/>
          </a:xfr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46</a:t>
            </a:fld>
            <a:endParaRPr lang="en-US" dirty="0"/>
          </a:p>
        </p:txBody>
      </p:sp>
    </p:spTree>
    <p:extLst>
      <p:ext uri="{BB962C8B-B14F-4D97-AF65-F5344CB8AC3E}">
        <p14:creationId xmlns:p14="http://schemas.microsoft.com/office/powerpoint/2010/main" val="286114114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effectLst>
                  <a:outerShdw blurRad="38100" dist="38100" dir="2700000" algn="tl">
                    <a:srgbClr val="000000"/>
                  </a:outerShdw>
                </a:effectLst>
              </a:rPr>
              <a:t>PROPANE</a:t>
            </a:r>
          </a:p>
        </p:txBody>
      </p:sp>
      <p:sp>
        <p:nvSpPr>
          <p:cNvPr id="34819" name="Content Placeholder 2"/>
          <p:cNvSpPr>
            <a:spLocks noGrp="1"/>
          </p:cNvSpPr>
          <p:nvPr>
            <p:ph idx="1"/>
          </p:nvPr>
        </p:nvSpPr>
        <p:spPr>
          <a:xfrm>
            <a:off x="457200" y="1447800"/>
            <a:ext cx="8458200" cy="4525963"/>
          </a:xfrm>
        </p:spPr>
        <p:txBody>
          <a:bodyPr/>
          <a:lstStyle/>
          <a:p>
            <a:r>
              <a:rPr lang="en-US" altLang="en-US" b="1" dirty="0" smtClean="0">
                <a:latin typeface="+mj-lt"/>
              </a:rPr>
              <a:t>Most Widely Used of All Alternative Fuels</a:t>
            </a:r>
          </a:p>
          <a:p>
            <a:pPr lvl="1"/>
            <a:r>
              <a:rPr lang="en-US" altLang="en-US" dirty="0" smtClean="0">
                <a:latin typeface="+mj-lt"/>
              </a:rPr>
              <a:t>Gas, but easily compressed into liquid </a:t>
            </a:r>
          </a:p>
          <a:p>
            <a:pPr lvl="1"/>
            <a:r>
              <a:rPr lang="en-US" altLang="en-US" dirty="0" smtClean="0">
                <a:latin typeface="+mj-lt"/>
              </a:rPr>
              <a:t>Stored in inexpensive containers</a:t>
            </a:r>
          </a:p>
          <a:p>
            <a:pPr lvl="1"/>
            <a:r>
              <a:rPr lang="en-US" altLang="en-US" dirty="0" smtClean="0">
                <a:latin typeface="+mj-lt"/>
              </a:rPr>
              <a:t>Also sold as liquefied petroleum gas (LPG) or LP-gas</a:t>
            </a:r>
          </a:p>
          <a:p>
            <a:pPr lvl="1"/>
            <a:r>
              <a:rPr lang="en-US" altLang="en-US" dirty="0" smtClean="0">
                <a:latin typeface="+mj-lt"/>
              </a:rPr>
              <a:t>Mixed with about 10% other gases</a:t>
            </a:r>
          </a:p>
        </p:txBody>
      </p:sp>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47</a:t>
            </a:fld>
            <a:endParaRPr lang="en-US" dirty="0"/>
          </a:p>
        </p:txBody>
      </p:sp>
    </p:spTree>
    <p:extLst>
      <p:ext uri="{BB962C8B-B14F-4D97-AF65-F5344CB8AC3E}">
        <p14:creationId xmlns:p14="http://schemas.microsoft.com/office/powerpoint/2010/main" val="310753372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032" y="215372"/>
            <a:ext cx="6978768" cy="1097280"/>
          </a:xfrm>
        </p:spPr>
        <p:txBody>
          <a:bodyPr/>
          <a:lstStyle/>
          <a:p>
            <a:r>
              <a:rPr lang="en-US" dirty="0" smtClean="0"/>
              <a:t>ANIMATION</a:t>
            </a:r>
            <a:endParaRPr lang="en-US" dirty="0"/>
          </a:p>
        </p:txBody>
      </p:sp>
      <p:pic>
        <p:nvPicPr>
          <p:cNvPr id="5" name="Propane_Fuel_Syste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48</a:t>
            </a:fld>
            <a:endParaRPr lang="en-US" dirty="0"/>
          </a:p>
        </p:txBody>
      </p:sp>
      <p:pic>
        <p:nvPicPr>
          <p:cNvPr id="6" name="Picture 5"/>
          <p:cNvPicPr>
            <a:picLocks noChangeAspect="1"/>
          </p:cNvPicPr>
          <p:nvPr/>
        </p:nvPicPr>
        <p:blipFill>
          <a:blip r:embed="rId5"/>
          <a:stretch>
            <a:fillRect/>
          </a:stretch>
        </p:blipFill>
        <p:spPr>
          <a:xfrm>
            <a:off x="207869" y="193489"/>
            <a:ext cx="1119163" cy="1119163"/>
          </a:xfrm>
          <a:prstGeom prst="rect">
            <a:avLst/>
          </a:prstGeom>
        </p:spPr>
      </p:pic>
    </p:spTree>
    <p:extLst>
      <p:ext uri="{BB962C8B-B14F-4D97-AF65-F5344CB8AC3E}">
        <p14:creationId xmlns:p14="http://schemas.microsoft.com/office/powerpoint/2010/main" val="3264774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991600" cy="1097280"/>
          </a:xfrm>
        </p:spPr>
        <p:txBody>
          <a:bodyPr/>
          <a:lstStyle/>
          <a:p>
            <a:r>
              <a:rPr lang="en-US" sz="2400" dirty="0"/>
              <a:t>Figure 6-15 The molecule of propane includes three carbon atoms</a:t>
            </a:r>
            <a:br>
              <a:rPr lang="en-US" sz="2400" dirty="0"/>
            </a:br>
            <a:r>
              <a:rPr lang="en-US" sz="2400" dirty="0"/>
              <a:t>and eight hydrogen atoms. Propane has a high octane rating but</a:t>
            </a:r>
            <a:br>
              <a:rPr lang="en-US" sz="2400" dirty="0"/>
            </a:br>
            <a:r>
              <a:rPr lang="en-US" sz="2400" dirty="0"/>
              <a:t>produces less heat energy than gasoline.</a:t>
            </a:r>
          </a:p>
        </p:txBody>
      </p:sp>
      <p:pic>
        <p:nvPicPr>
          <p:cNvPr id="4" name="Picture 3"/>
          <p:cNvPicPr>
            <a:picLocks noChangeAspect="1"/>
          </p:cNvPicPr>
          <p:nvPr/>
        </p:nvPicPr>
        <p:blipFill>
          <a:blip r:embed="rId2"/>
          <a:stretch>
            <a:fillRect/>
          </a:stretch>
        </p:blipFill>
        <p:spPr>
          <a:xfrm>
            <a:off x="914400" y="1752600"/>
            <a:ext cx="7267501" cy="4295434"/>
          </a:xfrm>
          <a:prstGeom prst="rect">
            <a:avLst/>
          </a:prstGeo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49</a:t>
            </a:fld>
            <a:endParaRPr lang="en-US" dirty="0"/>
          </a:p>
        </p:txBody>
      </p:sp>
    </p:spTree>
    <p:extLst>
      <p:ext uri="{BB962C8B-B14F-4D97-AF65-F5344CB8AC3E}">
        <p14:creationId xmlns:p14="http://schemas.microsoft.com/office/powerpoint/2010/main" val="3622720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OXYGENATED FUELS</a:t>
            </a:r>
          </a:p>
        </p:txBody>
      </p:sp>
      <p:sp>
        <p:nvSpPr>
          <p:cNvPr id="3" name="Content Placeholder 2"/>
          <p:cNvSpPr>
            <a:spLocks noGrp="1"/>
          </p:cNvSpPr>
          <p:nvPr>
            <p:ph idx="1"/>
          </p:nvPr>
        </p:nvSpPr>
        <p:spPr>
          <a:xfrm>
            <a:off x="457200" y="1447800"/>
            <a:ext cx="8534400" cy="4525963"/>
          </a:xfrm>
        </p:spPr>
        <p:txBody>
          <a:bodyPr/>
          <a:lstStyle/>
          <a:p>
            <a:r>
              <a:rPr lang="en-US" sz="3200" b="1" dirty="0"/>
              <a:t>Oxygenated F</a:t>
            </a:r>
            <a:r>
              <a:rPr lang="en-US" sz="3200" b="1" dirty="0" smtClean="0"/>
              <a:t>uels </a:t>
            </a:r>
          </a:p>
          <a:p>
            <a:pPr lvl="1"/>
            <a:r>
              <a:rPr lang="en-US" sz="2200" dirty="0" smtClean="0"/>
              <a:t>Contain </a:t>
            </a:r>
            <a:r>
              <a:rPr lang="en-US" sz="2200" dirty="0"/>
              <a:t>an oxygen atom </a:t>
            </a:r>
            <a:r>
              <a:rPr lang="en-US" sz="2200" dirty="0" smtClean="0"/>
              <a:t>in fuel </a:t>
            </a:r>
            <a:r>
              <a:rPr lang="en-US" sz="2200" dirty="0"/>
              <a:t>molecule </a:t>
            </a:r>
            <a:r>
              <a:rPr lang="en-US" sz="2200" dirty="0" smtClean="0"/>
              <a:t>itself</a:t>
            </a:r>
          </a:p>
          <a:p>
            <a:pPr lvl="1"/>
            <a:r>
              <a:rPr lang="en-US" sz="2200" dirty="0" smtClean="0"/>
              <a:t>Improves </a:t>
            </a:r>
            <a:r>
              <a:rPr lang="en-US" sz="2200" dirty="0"/>
              <a:t>fuel combustion &amp; </a:t>
            </a:r>
            <a:r>
              <a:rPr lang="en-US" sz="2200" dirty="0" smtClean="0"/>
              <a:t>reduces </a:t>
            </a:r>
            <a:r>
              <a:rPr lang="en-US" sz="2200" dirty="0"/>
              <a:t>exhaust emissions</a:t>
            </a:r>
          </a:p>
          <a:p>
            <a:pPr lvl="1"/>
            <a:r>
              <a:rPr lang="en-US" sz="2200" dirty="0" smtClean="0"/>
              <a:t>Reduces nonrenewable </a:t>
            </a:r>
            <a:r>
              <a:rPr lang="en-US" sz="2200" dirty="0"/>
              <a:t>fossil fuels </a:t>
            </a:r>
            <a:r>
              <a:rPr lang="en-US" sz="2200" dirty="0" smtClean="0"/>
              <a:t>consumed</a:t>
            </a:r>
          </a:p>
          <a:p>
            <a:pPr lvl="1"/>
            <a:r>
              <a:rPr lang="en-US" sz="2200" dirty="0" smtClean="0"/>
              <a:t>Increases </a:t>
            </a:r>
            <a:r>
              <a:rPr lang="en-US" sz="2200" dirty="0"/>
              <a:t>gasoline </a:t>
            </a:r>
            <a:r>
              <a:rPr lang="en-US" sz="2200" dirty="0" smtClean="0"/>
              <a:t>octane</a:t>
            </a:r>
          </a:p>
          <a:p>
            <a:pPr lvl="1"/>
            <a:r>
              <a:rPr lang="en-US" sz="2200" dirty="0" smtClean="0"/>
              <a:t>Clean </a:t>
            </a:r>
            <a:r>
              <a:rPr lang="en-US" sz="2200" dirty="0"/>
              <a:t>Air Act (CAA) requires </a:t>
            </a:r>
            <a:r>
              <a:rPr lang="en-US" sz="2200" dirty="0" smtClean="0"/>
              <a:t>use </a:t>
            </a:r>
            <a:r>
              <a:rPr lang="en-US" sz="2200" dirty="0"/>
              <a:t>of oxygenated </a:t>
            </a:r>
            <a:r>
              <a:rPr lang="en-US" sz="2200" dirty="0" smtClean="0"/>
              <a:t>gasoline</a:t>
            </a:r>
          </a:p>
          <a:p>
            <a:pPr lvl="2"/>
            <a:r>
              <a:rPr lang="en-US" dirty="0" smtClean="0"/>
              <a:t>CO levels exceed </a:t>
            </a:r>
            <a:r>
              <a:rPr lang="en-US" dirty="0"/>
              <a:t>federal air quality </a:t>
            </a:r>
            <a:r>
              <a:rPr lang="en-US" dirty="0" smtClean="0"/>
              <a:t>standards</a:t>
            </a:r>
          </a:p>
          <a:p>
            <a:pPr lvl="1"/>
            <a:r>
              <a:rPr lang="en-US" sz="2200" dirty="0" smtClean="0"/>
              <a:t>Winter oxygenated gasoline </a:t>
            </a:r>
            <a:r>
              <a:rPr lang="en-US" sz="2200" dirty="0"/>
              <a:t>programs </a:t>
            </a:r>
            <a:r>
              <a:rPr lang="en-US" sz="2200" dirty="0" smtClean="0"/>
              <a:t>implemented </a:t>
            </a:r>
            <a:r>
              <a:rPr lang="en-US" sz="2200" dirty="0"/>
              <a:t>by </a:t>
            </a:r>
            <a:r>
              <a:rPr lang="en-US" sz="2200" dirty="0" smtClean="0"/>
              <a:t>states</a:t>
            </a:r>
            <a:endParaRPr lang="en-US" sz="2200" dirty="0"/>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5</a:t>
            </a:fld>
            <a:endParaRPr lang="en-US" dirty="0"/>
          </a:p>
        </p:txBody>
      </p:sp>
      <p:pic>
        <p:nvPicPr>
          <p:cNvPr id="5" name="Picture 4"/>
          <p:cNvPicPr>
            <a:picLocks noChangeAspect="1"/>
          </p:cNvPicPr>
          <p:nvPr/>
        </p:nvPicPr>
        <p:blipFill>
          <a:blip r:embed="rId3"/>
          <a:stretch>
            <a:fillRect/>
          </a:stretch>
        </p:blipFill>
        <p:spPr>
          <a:xfrm>
            <a:off x="1219200" y="5184589"/>
            <a:ext cx="682811" cy="682811"/>
          </a:xfrm>
          <a:prstGeom prst="rect">
            <a:avLst/>
          </a:prstGeom>
        </p:spPr>
      </p:pic>
      <p:sp>
        <p:nvSpPr>
          <p:cNvPr id="7" name="Rectangle 6"/>
          <p:cNvSpPr/>
          <p:nvPr/>
        </p:nvSpPr>
        <p:spPr>
          <a:xfrm>
            <a:off x="1902011" y="5193268"/>
            <a:ext cx="3967753" cy="369332"/>
          </a:xfrm>
          <a:prstGeom prst="rect">
            <a:avLst/>
          </a:prstGeom>
        </p:spPr>
        <p:txBody>
          <a:bodyPr wrap="none">
            <a:spAutoFit/>
          </a:bodyPr>
          <a:lstStyle/>
          <a:p>
            <a:r>
              <a:rPr lang="en-US" b="1" dirty="0">
                <a:solidFill>
                  <a:srgbClr val="E09900"/>
                </a:solidFill>
                <a:latin typeface="Arial" panose="020B0604020202020204" pitchFamily="34" charset="0"/>
                <a:hlinkClick r:id="rId4"/>
              </a:rPr>
              <a:t>How to Lower Car Emissions: 2:47</a:t>
            </a:r>
            <a:endParaRPr lang="en-US" dirty="0"/>
          </a:p>
        </p:txBody>
      </p:sp>
      <p:sp>
        <p:nvSpPr>
          <p:cNvPr id="8" name="Rectangle 7"/>
          <p:cNvSpPr/>
          <p:nvPr/>
        </p:nvSpPr>
        <p:spPr>
          <a:xfrm>
            <a:off x="1902011" y="5490740"/>
            <a:ext cx="5867400" cy="369332"/>
          </a:xfrm>
          <a:prstGeom prst="rect">
            <a:avLst/>
          </a:prstGeom>
        </p:spPr>
        <p:txBody>
          <a:bodyPr wrap="square">
            <a:spAutoFit/>
          </a:bodyPr>
          <a:lstStyle/>
          <a:p>
            <a:r>
              <a:rPr lang="en-US" b="1" dirty="0">
                <a:solidFill>
                  <a:srgbClr val="E09900"/>
                </a:solidFill>
                <a:latin typeface="Arial" panose="020B0604020202020204" pitchFamily="34" charset="0"/>
                <a:hlinkClick r:id="rId5"/>
              </a:rPr>
              <a:t>Clean Air Gas from all Gasoline Cars: 10:12</a:t>
            </a:r>
            <a:endParaRPr lang="en-US" dirty="0"/>
          </a:p>
        </p:txBody>
      </p:sp>
    </p:spTree>
    <p:extLst>
      <p:ext uri="{BB962C8B-B14F-4D97-AF65-F5344CB8AC3E}">
        <p14:creationId xmlns:p14="http://schemas.microsoft.com/office/powerpoint/2010/main" val="988981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effectLst>
                  <a:outerShdw blurRad="38100" dist="38100" dir="2700000" algn="tl">
                    <a:srgbClr val="000000"/>
                  </a:outerShdw>
                </a:effectLst>
              </a:rPr>
              <a:t>PROPANE</a:t>
            </a:r>
            <a:endParaRPr lang="en-US" altLang="en-US" dirty="0" smtClean="0">
              <a:effectLst>
                <a:outerShdw blurRad="38100" dist="38100" dir="2700000" algn="tl">
                  <a:srgbClr val="000000"/>
                </a:outerShdw>
              </a:effectLst>
            </a:endParaRPr>
          </a:p>
        </p:txBody>
      </p:sp>
      <p:sp>
        <p:nvSpPr>
          <p:cNvPr id="35843" name="Content Placeholder 4"/>
          <p:cNvSpPr>
            <a:spLocks noGrp="1"/>
          </p:cNvSpPr>
          <p:nvPr>
            <p:ph idx="1"/>
          </p:nvPr>
        </p:nvSpPr>
        <p:spPr/>
        <p:txBody>
          <a:bodyPr/>
          <a:lstStyle/>
          <a:p>
            <a:pPr>
              <a:spcBef>
                <a:spcPts val="600"/>
              </a:spcBef>
              <a:spcAft>
                <a:spcPts val="600"/>
              </a:spcAft>
            </a:pPr>
            <a:r>
              <a:rPr lang="en-US" altLang="en-US" b="1" dirty="0" smtClean="0"/>
              <a:t>Nontoxic, But If Inhaled Can Cause </a:t>
            </a:r>
          </a:p>
          <a:p>
            <a:pPr lvl="1">
              <a:spcAft>
                <a:spcPts val="600"/>
              </a:spcAft>
            </a:pPr>
            <a:r>
              <a:rPr lang="en-US" altLang="en-US" b="1" dirty="0" smtClean="0"/>
              <a:t>Asphyxiation</a:t>
            </a:r>
            <a:r>
              <a:rPr lang="en-US" altLang="en-US" dirty="0" smtClean="0"/>
              <a:t> through lack of oxygen</a:t>
            </a:r>
          </a:p>
          <a:p>
            <a:pPr lvl="1">
              <a:spcAft>
                <a:spcPts val="600"/>
              </a:spcAft>
            </a:pPr>
            <a:r>
              <a:rPr lang="en-US" altLang="en-US" dirty="0" smtClean="0"/>
              <a:t>Used in forklifts inside warehouses and factories</a:t>
            </a:r>
          </a:p>
          <a:p>
            <a:pPr lvl="1">
              <a:spcAft>
                <a:spcPts val="600"/>
              </a:spcAft>
            </a:pPr>
            <a:r>
              <a:rPr lang="en-US" altLang="en-US" dirty="0"/>
              <a:t>H</a:t>
            </a:r>
            <a:r>
              <a:rPr lang="en-US" altLang="en-US" dirty="0" smtClean="0"/>
              <a:t>eating value less than that of gasoline</a:t>
            </a:r>
          </a:p>
        </p:txBody>
      </p:sp>
      <p:sp>
        <p:nvSpPr>
          <p:cNvPr id="2" name="Slide Number Placeholder 1"/>
          <p:cNvSpPr>
            <a:spLocks noGrp="1"/>
          </p:cNvSpPr>
          <p:nvPr>
            <p:ph type="sldNum" sz="quarter" idx="12"/>
          </p:nvPr>
        </p:nvSpPr>
        <p:spPr/>
        <p:txBody>
          <a:bodyPr/>
          <a:lstStyle/>
          <a:p>
            <a:r>
              <a:rPr lang="en-US" smtClean="0"/>
              <a:t> </a:t>
            </a:r>
            <a:fld id="{200B2350-5261-4F5C-9DF5-EF0D264FC8D2}" type="slidenum">
              <a:rPr lang="en-US" smtClean="0"/>
              <a:pPr/>
              <a:t>50</a:t>
            </a:fld>
            <a:endParaRPr lang="en-US" dirty="0"/>
          </a:p>
        </p:txBody>
      </p:sp>
    </p:spTree>
    <p:extLst>
      <p:ext uri="{BB962C8B-B14F-4D97-AF65-F5344CB8AC3E}">
        <p14:creationId xmlns:p14="http://schemas.microsoft.com/office/powerpoint/2010/main" val="29758752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9067800" cy="1097280"/>
          </a:xfrm>
        </p:spPr>
        <p:txBody>
          <a:bodyPr/>
          <a:lstStyle/>
          <a:p>
            <a:r>
              <a:rPr lang="en-US" sz="2800" dirty="0"/>
              <a:t>Chart 6-1 A comparison of the heat value of commonly used fuel </a:t>
            </a:r>
            <a:r>
              <a:rPr lang="en-US" sz="2800" dirty="0" smtClean="0"/>
              <a:t>to propane</a:t>
            </a:r>
            <a:r>
              <a:rPr lang="en-US" sz="2800" dirty="0"/>
              <a:t>.</a:t>
            </a:r>
          </a:p>
        </p:txBody>
      </p:sp>
      <p:pic>
        <p:nvPicPr>
          <p:cNvPr id="4" name="Picture 3"/>
          <p:cNvPicPr>
            <a:picLocks noChangeAspect="1"/>
          </p:cNvPicPr>
          <p:nvPr/>
        </p:nvPicPr>
        <p:blipFill>
          <a:blip r:embed="rId2"/>
          <a:stretch>
            <a:fillRect/>
          </a:stretch>
        </p:blipFill>
        <p:spPr>
          <a:xfrm>
            <a:off x="533400" y="1905000"/>
            <a:ext cx="8046092" cy="1981200"/>
          </a:xfrm>
          <a:prstGeom prst="rect">
            <a:avLst/>
          </a:prstGeo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51</a:t>
            </a:fld>
            <a:endParaRPr lang="en-US" dirty="0"/>
          </a:p>
        </p:txBody>
      </p:sp>
    </p:spTree>
    <p:extLst>
      <p:ext uri="{BB962C8B-B14F-4D97-AF65-F5344CB8AC3E}">
        <p14:creationId xmlns:p14="http://schemas.microsoft.com/office/powerpoint/2010/main" val="329428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ffectLst>
                  <a:outerShdw blurRad="38100" dist="38100" dir="2700000" algn="tl">
                    <a:srgbClr val="000000"/>
                  </a:outerShdw>
                </a:effectLst>
              </a:rPr>
              <a:t>PROPANE</a:t>
            </a:r>
            <a:endParaRPr lang="en-US" dirty="0"/>
          </a:p>
        </p:txBody>
      </p:sp>
      <p:sp>
        <p:nvSpPr>
          <p:cNvPr id="3" name="Content Placeholder 2"/>
          <p:cNvSpPr>
            <a:spLocks noGrp="1"/>
          </p:cNvSpPr>
          <p:nvPr>
            <p:ph idx="1"/>
          </p:nvPr>
        </p:nvSpPr>
        <p:spPr>
          <a:xfrm>
            <a:off x="457200" y="1447800"/>
            <a:ext cx="8686800" cy="4525963"/>
          </a:xfrm>
        </p:spPr>
        <p:txBody>
          <a:bodyPr/>
          <a:lstStyle/>
          <a:p>
            <a:r>
              <a:rPr lang="en-US" b="1" dirty="0"/>
              <a:t>Propane is Safe</a:t>
            </a:r>
          </a:p>
          <a:p>
            <a:pPr lvl="1"/>
            <a:r>
              <a:rPr lang="en-US" dirty="0" smtClean="0"/>
              <a:t>Because </a:t>
            </a:r>
            <a:r>
              <a:rPr lang="en-US" dirty="0"/>
              <a:t>of </a:t>
            </a:r>
            <a:r>
              <a:rPr lang="en-US" dirty="0" smtClean="0"/>
              <a:t>following </a:t>
            </a:r>
            <a:r>
              <a:rPr lang="en-US" dirty="0"/>
              <a:t>reasons:</a:t>
            </a:r>
          </a:p>
          <a:p>
            <a:pPr marL="1371600" lvl="2" indent="-457200">
              <a:buFont typeface="+mj-lt"/>
              <a:buAutoNum type="arabicPeriod"/>
            </a:pPr>
            <a:r>
              <a:rPr lang="en-US" dirty="0" smtClean="0"/>
              <a:t>Air/propane </a:t>
            </a:r>
            <a:r>
              <a:rPr lang="en-US" dirty="0"/>
              <a:t>ratio must be between 2.2:1 and 9.6:1 </a:t>
            </a:r>
            <a:r>
              <a:rPr lang="en-US" dirty="0" smtClean="0"/>
              <a:t>to ignite</a:t>
            </a:r>
            <a:r>
              <a:rPr lang="en-US" dirty="0"/>
              <a:t>.</a:t>
            </a:r>
          </a:p>
          <a:p>
            <a:pPr marL="1371600" lvl="2" indent="-457200">
              <a:buFont typeface="+mj-lt"/>
              <a:buAutoNum type="arabicPeriod"/>
            </a:pPr>
            <a:r>
              <a:rPr lang="en-US" dirty="0" smtClean="0"/>
              <a:t>Ignition </a:t>
            </a:r>
            <a:r>
              <a:rPr lang="en-US" dirty="0"/>
              <a:t>point is high—940°F (500°C) </a:t>
            </a:r>
            <a:endParaRPr lang="en-US" dirty="0" smtClean="0"/>
          </a:p>
          <a:p>
            <a:pPr lvl="3"/>
            <a:r>
              <a:rPr lang="en-US" dirty="0" smtClean="0"/>
              <a:t>Compared to 430°F </a:t>
            </a:r>
            <a:r>
              <a:rPr lang="en-US" dirty="0"/>
              <a:t>(220°C) for gasoline.</a:t>
            </a:r>
          </a:p>
          <a:p>
            <a:pPr marL="1371600" lvl="2" indent="-457200">
              <a:buFont typeface="+mj-lt"/>
              <a:buAutoNum type="arabicPeriod"/>
            </a:pPr>
            <a:r>
              <a:rPr lang="en-US" dirty="0" smtClean="0"/>
              <a:t>Safe </a:t>
            </a:r>
            <a:r>
              <a:rPr lang="en-US" dirty="0"/>
              <a:t>to use because </a:t>
            </a:r>
            <a:r>
              <a:rPr lang="en-US" dirty="0" smtClean="0"/>
              <a:t>pressure </a:t>
            </a:r>
            <a:r>
              <a:rPr lang="en-US" dirty="0"/>
              <a:t>is </a:t>
            </a:r>
            <a:r>
              <a:rPr lang="en-US" dirty="0" smtClean="0"/>
              <a:t>low </a:t>
            </a:r>
            <a:r>
              <a:rPr lang="en-US" dirty="0"/>
              <a:t>(50 </a:t>
            </a:r>
            <a:r>
              <a:rPr lang="en-US" dirty="0" smtClean="0"/>
              <a:t>to 250 </a:t>
            </a:r>
            <a:r>
              <a:rPr lang="en-US" dirty="0"/>
              <a:t>PSI).</a:t>
            </a:r>
          </a:p>
          <a:p>
            <a:pPr marL="1371600" lvl="2" indent="-457200">
              <a:buFont typeface="+mj-lt"/>
              <a:buAutoNum type="arabicPeriod"/>
            </a:pPr>
            <a:r>
              <a:rPr lang="en-US" dirty="0" smtClean="0"/>
              <a:t>If </a:t>
            </a:r>
            <a:r>
              <a:rPr lang="en-US" dirty="0"/>
              <a:t>propane was released into the </a:t>
            </a:r>
            <a:r>
              <a:rPr lang="en-US" dirty="0" smtClean="0"/>
              <a:t>air</a:t>
            </a:r>
          </a:p>
          <a:p>
            <a:pPr lvl="3"/>
            <a:r>
              <a:rPr lang="en-US" dirty="0" smtClean="0"/>
              <a:t>Dissipate unlike gasoline </a:t>
            </a:r>
            <a:r>
              <a:rPr lang="en-US" dirty="0"/>
              <a:t>or diesel, </a:t>
            </a:r>
            <a:r>
              <a:rPr lang="en-US" dirty="0" smtClean="0"/>
              <a:t>making </a:t>
            </a:r>
            <a:r>
              <a:rPr lang="en-US" dirty="0"/>
              <a:t>it harder to ignite </a:t>
            </a:r>
          </a:p>
          <a:p>
            <a:pPr marL="1371600" lvl="2" indent="-457200">
              <a:buFont typeface="+mj-lt"/>
              <a:buAutoNum type="arabicPeriod"/>
            </a:pPr>
            <a:r>
              <a:rPr lang="en-US" dirty="0" smtClean="0"/>
              <a:t>Propane </a:t>
            </a:r>
            <a:r>
              <a:rPr lang="en-US" dirty="0"/>
              <a:t>burns with a visible flame</a:t>
            </a:r>
            <a:r>
              <a:rPr lang="en-US" dirty="0" smtClean="0"/>
              <a:t>. </a:t>
            </a:r>
          </a:p>
          <a:p>
            <a:pPr marL="1371600" lvl="2" indent="-457200">
              <a:buFont typeface="+mj-lt"/>
              <a:buAutoNum type="arabicPeriod"/>
            </a:pPr>
            <a:r>
              <a:rPr lang="en-US" b="1" dirty="0" smtClean="0">
                <a:solidFill>
                  <a:srgbClr val="0000FF"/>
                </a:solidFill>
              </a:rPr>
              <a:t>SEE </a:t>
            </a:r>
            <a:r>
              <a:rPr lang="en-US" b="1" dirty="0">
                <a:solidFill>
                  <a:srgbClr val="0000FF"/>
                </a:solidFill>
              </a:rPr>
              <a:t>FIGURE 6–16, NEXT </a:t>
            </a:r>
            <a:r>
              <a:rPr lang="en-US" b="1" dirty="0" smtClean="0">
                <a:solidFill>
                  <a:srgbClr val="0000FF"/>
                </a:solidFill>
              </a:rPr>
              <a:t>SLIDE</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52</a:t>
            </a:fld>
            <a:endParaRPr lang="en-US" dirty="0"/>
          </a:p>
        </p:txBody>
      </p:sp>
      <p:pic>
        <p:nvPicPr>
          <p:cNvPr id="5" name="Picture 4"/>
          <p:cNvPicPr>
            <a:picLocks noChangeAspect="1"/>
          </p:cNvPicPr>
          <p:nvPr/>
        </p:nvPicPr>
        <p:blipFill>
          <a:blip r:embed="rId2"/>
          <a:stretch>
            <a:fillRect/>
          </a:stretch>
        </p:blipFill>
        <p:spPr>
          <a:xfrm>
            <a:off x="990600" y="5629309"/>
            <a:ext cx="682811" cy="688908"/>
          </a:xfrm>
          <a:prstGeom prst="rect">
            <a:avLst/>
          </a:prstGeom>
        </p:spPr>
      </p:pic>
      <p:sp>
        <p:nvSpPr>
          <p:cNvPr id="7" name="Rectangle 6"/>
          <p:cNvSpPr/>
          <p:nvPr/>
        </p:nvSpPr>
        <p:spPr>
          <a:xfrm>
            <a:off x="1661054" y="5608349"/>
            <a:ext cx="4572000" cy="646331"/>
          </a:xfrm>
          <a:prstGeom prst="rect">
            <a:avLst/>
          </a:prstGeom>
        </p:spPr>
        <p:txBody>
          <a:bodyPr>
            <a:spAutoFit/>
          </a:bodyPr>
          <a:lstStyle/>
          <a:p>
            <a:r>
              <a:rPr lang="en-US" b="1" dirty="0">
                <a:solidFill>
                  <a:srgbClr val="E09900"/>
                </a:solidFill>
                <a:latin typeface="Arial" panose="020B0604020202020204" pitchFamily="34" charset="0"/>
                <a:hlinkClick r:id="rId3"/>
              </a:rPr>
              <a:t>Advantages of Converting to Propane: 4:09</a:t>
            </a:r>
            <a:endParaRPr lang="en-US" dirty="0"/>
          </a:p>
        </p:txBody>
      </p:sp>
    </p:spTree>
    <p:extLst>
      <p:ext uri="{BB962C8B-B14F-4D97-AF65-F5344CB8AC3E}">
        <p14:creationId xmlns:p14="http://schemas.microsoft.com/office/powerpoint/2010/main" val="2548711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915400" cy="1097280"/>
          </a:xfrm>
        </p:spPr>
        <p:txBody>
          <a:bodyPr/>
          <a:lstStyle/>
          <a:p>
            <a:pPr>
              <a:defRPr/>
            </a:pPr>
            <a:r>
              <a:rPr lang="en-IN" sz="2800" b="1" dirty="0" smtClean="0"/>
              <a:t>FIGURE 6–16 </a:t>
            </a:r>
            <a:r>
              <a:rPr lang="en-IN" sz="2800" dirty="0" smtClean="0"/>
              <a:t>Propane fuel storage tank in trunk of a Ford taxi.</a:t>
            </a:r>
            <a:endParaRPr lang="en-IN" sz="2800" dirty="0"/>
          </a:p>
        </p:txBody>
      </p:sp>
      <p:pic>
        <p:nvPicPr>
          <p:cNvPr id="1331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36725" y="1735138"/>
            <a:ext cx="5670550" cy="4256087"/>
          </a:xfr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53</a:t>
            </a:fld>
            <a:endParaRPr lang="en-US" dirty="0"/>
          </a:p>
        </p:txBody>
      </p:sp>
    </p:spTree>
    <p:extLst>
      <p:ext uri="{BB962C8B-B14F-4D97-AF65-F5344CB8AC3E}">
        <p14:creationId xmlns:p14="http://schemas.microsoft.com/office/powerpoint/2010/main" val="307042699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ffectLst>
                  <a:outerShdw blurRad="38100" dist="38100" dir="2700000" algn="tl">
                    <a:srgbClr val="000000"/>
                  </a:outerShdw>
                </a:effectLst>
              </a:rPr>
              <a:t>PROPANE</a:t>
            </a:r>
            <a:endParaRPr lang="en-US" dirty="0"/>
          </a:p>
        </p:txBody>
      </p:sp>
      <p:sp>
        <p:nvSpPr>
          <p:cNvPr id="3" name="Content Placeholder 2"/>
          <p:cNvSpPr>
            <a:spLocks noGrp="1"/>
          </p:cNvSpPr>
          <p:nvPr>
            <p:ph idx="1"/>
          </p:nvPr>
        </p:nvSpPr>
        <p:spPr>
          <a:xfrm>
            <a:off x="457200" y="1447800"/>
            <a:ext cx="8686800" cy="4525963"/>
          </a:xfrm>
        </p:spPr>
        <p:txBody>
          <a:bodyPr/>
          <a:lstStyle/>
          <a:p>
            <a:r>
              <a:rPr lang="en-US" b="1" dirty="0"/>
              <a:t>Advantages of Propane</a:t>
            </a:r>
          </a:p>
          <a:p>
            <a:pPr lvl="1"/>
            <a:r>
              <a:rPr lang="en-US" dirty="0"/>
              <a:t>Low maintenance </a:t>
            </a:r>
            <a:r>
              <a:rPr lang="en-US" dirty="0" smtClean="0"/>
              <a:t>costs</a:t>
            </a:r>
          </a:p>
          <a:p>
            <a:pPr lvl="1"/>
            <a:r>
              <a:rPr lang="en-US" dirty="0" smtClean="0"/>
              <a:t>Cold-start </a:t>
            </a:r>
            <a:r>
              <a:rPr lang="en-US" dirty="0"/>
              <a:t>problems </a:t>
            </a:r>
            <a:r>
              <a:rPr lang="en-US" dirty="0" smtClean="0"/>
              <a:t>associated reduced</a:t>
            </a:r>
            <a:r>
              <a:rPr lang="en-US" dirty="0"/>
              <a:t>.</a:t>
            </a:r>
          </a:p>
          <a:p>
            <a:pPr lvl="1"/>
            <a:r>
              <a:rPr lang="en-US" dirty="0" smtClean="0"/>
              <a:t>Cost </a:t>
            </a:r>
            <a:r>
              <a:rPr lang="en-US" dirty="0"/>
              <a:t>of propane is lower than </a:t>
            </a:r>
            <a:r>
              <a:rPr lang="en-US" dirty="0" smtClean="0"/>
              <a:t>gasoline</a:t>
            </a:r>
          </a:p>
          <a:p>
            <a:pPr lvl="1"/>
            <a:r>
              <a:rPr lang="en-US" dirty="0"/>
              <a:t>L</a:t>
            </a:r>
            <a:r>
              <a:rPr lang="en-US" dirty="0" smtClean="0"/>
              <a:t>ower </a:t>
            </a:r>
            <a:r>
              <a:rPr lang="en-US" dirty="0"/>
              <a:t>amounts of CO, CO2, </a:t>
            </a:r>
            <a:r>
              <a:rPr lang="en-US" dirty="0" smtClean="0"/>
              <a:t>&amp; NOx emissions</a:t>
            </a:r>
            <a:endParaRPr lang="en-US" dirty="0"/>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54</a:t>
            </a:fld>
            <a:endParaRPr lang="en-US" dirty="0"/>
          </a:p>
        </p:txBody>
      </p:sp>
    </p:spTree>
    <p:extLst>
      <p:ext uri="{BB962C8B-B14F-4D97-AF65-F5344CB8AC3E}">
        <p14:creationId xmlns:p14="http://schemas.microsoft.com/office/powerpoint/2010/main" val="1471101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ffectLst>
                  <a:outerShdw blurRad="38100" dist="38100" dir="2700000" algn="tl">
                    <a:srgbClr val="000000"/>
                  </a:outerShdw>
                </a:effectLst>
              </a:rPr>
              <a:t>PROPANE</a:t>
            </a:r>
            <a:endParaRPr lang="en-US" dirty="0"/>
          </a:p>
        </p:txBody>
      </p:sp>
      <p:sp>
        <p:nvSpPr>
          <p:cNvPr id="3" name="Content Placeholder 2"/>
          <p:cNvSpPr>
            <a:spLocks noGrp="1"/>
          </p:cNvSpPr>
          <p:nvPr>
            <p:ph idx="1"/>
          </p:nvPr>
        </p:nvSpPr>
        <p:spPr>
          <a:xfrm>
            <a:off x="457200" y="1447800"/>
            <a:ext cx="8686800" cy="4525963"/>
          </a:xfrm>
        </p:spPr>
        <p:txBody>
          <a:bodyPr/>
          <a:lstStyle/>
          <a:p>
            <a:r>
              <a:rPr lang="en-US" b="1" dirty="0" smtClean="0"/>
              <a:t>Disadvantages</a:t>
            </a:r>
          </a:p>
          <a:p>
            <a:pPr lvl="1"/>
            <a:r>
              <a:rPr lang="en-US" b="1" dirty="0" smtClean="0"/>
              <a:t>Requires </a:t>
            </a:r>
            <a:r>
              <a:rPr lang="en-US" b="1" dirty="0"/>
              <a:t>a storage tank </a:t>
            </a:r>
            <a:r>
              <a:rPr lang="en-US" b="1" dirty="0" smtClean="0"/>
              <a:t>FIGURE </a:t>
            </a:r>
            <a:r>
              <a:rPr lang="en-US" b="1" dirty="0"/>
              <a:t>6–16.</a:t>
            </a:r>
          </a:p>
          <a:p>
            <a:pPr lvl="1"/>
            <a:r>
              <a:rPr lang="en-US" b="1" dirty="0" smtClean="0"/>
              <a:t>Produces </a:t>
            </a:r>
            <a:r>
              <a:rPr lang="en-US" b="1" dirty="0"/>
              <a:t>fewer BTUs of heat per </a:t>
            </a:r>
            <a:r>
              <a:rPr lang="en-US" b="1" dirty="0" smtClean="0"/>
              <a:t>gallon</a:t>
            </a:r>
          </a:p>
          <a:p>
            <a:pPr lvl="1"/>
            <a:r>
              <a:rPr lang="en-US" b="1" dirty="0" smtClean="0"/>
              <a:t>Original </a:t>
            </a:r>
            <a:r>
              <a:rPr lang="en-US" b="1" dirty="0"/>
              <a:t>factory-delivered, light-duty propane vehicles</a:t>
            </a:r>
          </a:p>
          <a:p>
            <a:pPr lvl="2"/>
            <a:r>
              <a:rPr lang="en-US" b="1" dirty="0" smtClean="0"/>
              <a:t>Can cost more than comparable </a:t>
            </a:r>
            <a:r>
              <a:rPr lang="en-US" b="1" dirty="0"/>
              <a:t>gasoline </a:t>
            </a:r>
            <a:r>
              <a:rPr lang="en-US" b="1" dirty="0" smtClean="0"/>
              <a:t>vehicles</a:t>
            </a:r>
            <a:endParaRPr lang="en-US" b="1" dirty="0"/>
          </a:p>
          <a:p>
            <a:pPr lvl="1"/>
            <a:r>
              <a:rPr lang="en-US" b="1" dirty="0" smtClean="0"/>
              <a:t>Propane </a:t>
            </a:r>
            <a:r>
              <a:rPr lang="en-US" b="1" dirty="0"/>
              <a:t>is widely available in </a:t>
            </a:r>
            <a:r>
              <a:rPr lang="en-US" b="1" dirty="0" smtClean="0"/>
              <a:t>US </a:t>
            </a:r>
          </a:p>
          <a:p>
            <a:pPr lvl="1"/>
            <a:r>
              <a:rPr lang="en-US" b="1" dirty="0" smtClean="0"/>
              <a:t>BUT Public </a:t>
            </a:r>
            <a:r>
              <a:rPr lang="en-US" b="1" dirty="0"/>
              <a:t>vehicle fueling stations are </a:t>
            </a:r>
            <a:r>
              <a:rPr lang="en-US" b="1" dirty="0" smtClean="0"/>
              <a:t>limited</a:t>
            </a:r>
            <a:endParaRPr lang="en-US" b="1" dirty="0"/>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55</a:t>
            </a:fld>
            <a:endParaRPr lang="en-US" dirty="0"/>
          </a:p>
        </p:txBody>
      </p:sp>
    </p:spTree>
    <p:extLst>
      <p:ext uri="{BB962C8B-B14F-4D97-AF65-F5344CB8AC3E}">
        <p14:creationId xmlns:p14="http://schemas.microsoft.com/office/powerpoint/2010/main" val="2028034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400" y="1447800"/>
            <a:ext cx="8991600" cy="4876800"/>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a:t>What is HD-5 Propane</a:t>
            </a:r>
            <a:r>
              <a:rPr lang="en-US" b="1" dirty="0" smtClean="0"/>
              <a:t>?</a:t>
            </a:r>
          </a:p>
          <a:p>
            <a:pPr lvl="1"/>
            <a:r>
              <a:rPr lang="en-US" dirty="0"/>
              <a:t>Propane is available in </a:t>
            </a:r>
            <a:r>
              <a:rPr lang="en-US" dirty="0" smtClean="0"/>
              <a:t>3 grades </a:t>
            </a:r>
            <a:r>
              <a:rPr lang="en-US" dirty="0"/>
              <a:t>depending on </a:t>
            </a:r>
            <a:r>
              <a:rPr lang="en-US" dirty="0" smtClean="0"/>
              <a:t>amount </a:t>
            </a:r>
            <a:r>
              <a:rPr lang="en-US" dirty="0"/>
              <a:t>of undesirable ingredients such as </a:t>
            </a:r>
            <a:r>
              <a:rPr lang="en-US" dirty="0" smtClean="0"/>
              <a:t>propene (</a:t>
            </a:r>
            <a:r>
              <a:rPr lang="en-US" dirty="0"/>
              <a:t>propylene) which could cause valve sticking in an </a:t>
            </a:r>
            <a:r>
              <a:rPr lang="en-US" dirty="0" smtClean="0"/>
              <a:t>engine due </a:t>
            </a:r>
            <a:r>
              <a:rPr lang="en-US" dirty="0"/>
              <a:t>to gum formation. The three grades include:</a:t>
            </a:r>
          </a:p>
          <a:p>
            <a:pPr lvl="2"/>
            <a:r>
              <a:rPr lang="en-US" sz="1800" dirty="0" smtClean="0"/>
              <a:t>HD-5—This </a:t>
            </a:r>
            <a:r>
              <a:rPr lang="en-US" sz="1800" dirty="0"/>
              <a:t>grade of propane is suitable for use </a:t>
            </a:r>
            <a:r>
              <a:rPr lang="en-US" sz="1800" dirty="0" smtClean="0"/>
              <a:t>in an </a:t>
            </a:r>
            <a:r>
              <a:rPr lang="en-US" sz="1800" dirty="0"/>
              <a:t>engine or power equipment and has a </a:t>
            </a:r>
            <a:r>
              <a:rPr lang="en-US" sz="1800" dirty="0" smtClean="0"/>
              <a:t>maximum concentration </a:t>
            </a:r>
            <a:r>
              <a:rPr lang="en-US" sz="1800" dirty="0"/>
              <a:t>of 5% propene in the propane</a:t>
            </a:r>
            <a:r>
              <a:rPr lang="en-US" sz="1800" dirty="0" smtClean="0"/>
              <a:t>.  </a:t>
            </a:r>
            <a:r>
              <a:rPr lang="en-US" sz="1800" b="1" dirty="0" smtClean="0">
                <a:solidFill>
                  <a:srgbClr val="0000FF"/>
                </a:solidFill>
              </a:rPr>
              <a:t>SEE </a:t>
            </a:r>
            <a:r>
              <a:rPr lang="en-US" sz="1800" b="1" dirty="0">
                <a:solidFill>
                  <a:srgbClr val="0000FF"/>
                </a:solidFill>
              </a:rPr>
              <a:t>FIGURE 6–17, NEXT SLIDE</a:t>
            </a:r>
          </a:p>
          <a:p>
            <a:pPr lvl="2"/>
            <a:r>
              <a:rPr lang="en-US" sz="1800" dirty="0" smtClean="0"/>
              <a:t>HD-10—Propane </a:t>
            </a:r>
            <a:r>
              <a:rPr lang="en-US" sz="1800" dirty="0"/>
              <a:t>containing too much </a:t>
            </a:r>
            <a:r>
              <a:rPr lang="en-US" sz="1800" dirty="0" smtClean="0"/>
              <a:t>propene (</a:t>
            </a:r>
            <a:r>
              <a:rPr lang="en-US" sz="1800" dirty="0"/>
              <a:t>10%) is not suited for most vehicle fuels.</a:t>
            </a:r>
          </a:p>
          <a:p>
            <a:pPr lvl="2"/>
            <a:r>
              <a:rPr lang="en-US" sz="1800" dirty="0" smtClean="0"/>
              <a:t>Commercial </a:t>
            </a:r>
            <a:r>
              <a:rPr lang="en-US" sz="1800" dirty="0"/>
              <a:t>grade—Similar to HD-10 and it is </a:t>
            </a:r>
            <a:r>
              <a:rPr lang="en-US" sz="1800" dirty="0" smtClean="0"/>
              <a:t>not suitable </a:t>
            </a:r>
            <a:r>
              <a:rPr lang="en-US" sz="1800" dirty="0"/>
              <a:t>for use in motor vehicles, and instead </a:t>
            </a:r>
            <a:r>
              <a:rPr lang="en-US" sz="1800" dirty="0" smtClean="0"/>
              <a:t>is used </a:t>
            </a:r>
            <a:r>
              <a:rPr lang="en-US" sz="1800" dirty="0"/>
              <a:t>in commercial applications such as to </a:t>
            </a:r>
            <a:r>
              <a:rPr lang="en-US" sz="1800" dirty="0" smtClean="0"/>
              <a:t>fuel power </a:t>
            </a:r>
            <a:r>
              <a:rPr lang="en-US" sz="1800" dirty="0"/>
              <a:t>plants.</a:t>
            </a:r>
            <a:endParaRPr lang="en-US" sz="1800" dirty="0" smtClean="0"/>
          </a:p>
        </p:txBody>
      </p:sp>
      <p:sp>
        <p:nvSpPr>
          <p:cNvPr id="5" name="Slide Number Placeholder 4"/>
          <p:cNvSpPr>
            <a:spLocks noGrp="1"/>
          </p:cNvSpPr>
          <p:nvPr>
            <p:ph type="sldNum" sz="quarter" idx="12"/>
          </p:nvPr>
        </p:nvSpPr>
        <p:spPr/>
        <p:txBody>
          <a:bodyPr/>
          <a:lstStyle/>
          <a:p>
            <a:fld id="{200B2350-5261-4F5C-9DF5-EF0D264FC8D2}" type="slidenum">
              <a:rPr lang="en-US" smtClean="0"/>
              <a:pPr/>
              <a:t>56</a:t>
            </a:fld>
            <a:endParaRPr lang="en-US" dirty="0"/>
          </a:p>
        </p:txBody>
      </p:sp>
    </p:spTree>
    <p:extLst>
      <p:ext uri="{BB962C8B-B14F-4D97-AF65-F5344CB8AC3E}">
        <p14:creationId xmlns:p14="http://schemas.microsoft.com/office/powerpoint/2010/main" val="1373613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86800" cy="1097280"/>
          </a:xfrm>
        </p:spPr>
        <p:txBody>
          <a:bodyPr/>
          <a:lstStyle/>
          <a:p>
            <a:pPr>
              <a:defRPr/>
            </a:pPr>
            <a:r>
              <a:rPr lang="en-IN" sz="2400" b="1" dirty="0" smtClean="0"/>
              <a:t>FIGURE 6–17</a:t>
            </a:r>
            <a:r>
              <a:rPr lang="en-US" sz="2400" dirty="0" smtClean="0"/>
              <a:t> </a:t>
            </a:r>
            <a:r>
              <a:rPr lang="en-US" sz="2400" dirty="0"/>
              <a:t>The sticker on this converted truck states to use </a:t>
            </a:r>
            <a:r>
              <a:rPr lang="en-US" sz="2400" dirty="0" smtClean="0"/>
              <a:t>HD-5 propane </a:t>
            </a:r>
            <a:r>
              <a:rPr lang="en-US" sz="2400" dirty="0"/>
              <a:t>only.</a:t>
            </a:r>
            <a:r>
              <a:rPr lang="en-IN" sz="2400" b="1" dirty="0" smtClean="0"/>
              <a:t> </a:t>
            </a:r>
            <a:r>
              <a:rPr lang="en-US" sz="2400" dirty="0"/>
              <a:t>HD-5 is currently being used in all propane </a:t>
            </a:r>
            <a:r>
              <a:rPr lang="en-US" sz="2400" dirty="0" smtClean="0"/>
              <a:t>applications including </a:t>
            </a:r>
            <a:r>
              <a:rPr lang="en-US" sz="2400" dirty="0"/>
              <a:t>for use with gas grills.</a:t>
            </a:r>
            <a:endParaRPr lang="en-IN" sz="2400" dirty="0"/>
          </a:p>
        </p:txBody>
      </p:sp>
      <p:pic>
        <p:nvPicPr>
          <p:cNvPr id="4" name="Picture 3"/>
          <p:cNvPicPr>
            <a:picLocks noChangeAspect="1"/>
          </p:cNvPicPr>
          <p:nvPr/>
        </p:nvPicPr>
        <p:blipFill>
          <a:blip r:embed="rId2"/>
          <a:stretch>
            <a:fillRect/>
          </a:stretch>
        </p:blipFill>
        <p:spPr>
          <a:xfrm>
            <a:off x="914400" y="1371600"/>
            <a:ext cx="7420501" cy="4783334"/>
          </a:xfrm>
          <a:prstGeom prst="rect">
            <a:avLst/>
          </a:prstGeo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57</a:t>
            </a:fld>
            <a:endParaRPr lang="en-US" dirty="0"/>
          </a:p>
        </p:txBody>
      </p:sp>
    </p:spTree>
    <p:extLst>
      <p:ext uri="{BB962C8B-B14F-4D97-AF65-F5344CB8AC3E}">
        <p14:creationId xmlns:p14="http://schemas.microsoft.com/office/powerpoint/2010/main" val="36549503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PROPANE TANKS</a:t>
            </a:r>
            <a:endParaRPr lang="en-US" dirty="0"/>
          </a:p>
        </p:txBody>
      </p:sp>
      <p:sp>
        <p:nvSpPr>
          <p:cNvPr id="3" name="Content Placeholder 2"/>
          <p:cNvSpPr>
            <a:spLocks noGrp="1"/>
          </p:cNvSpPr>
          <p:nvPr>
            <p:ph idx="1"/>
          </p:nvPr>
        </p:nvSpPr>
        <p:spPr>
          <a:xfrm>
            <a:off x="457200" y="1447800"/>
            <a:ext cx="8839200" cy="4525963"/>
          </a:xfrm>
        </p:spPr>
        <p:txBody>
          <a:bodyPr/>
          <a:lstStyle/>
          <a:p>
            <a:r>
              <a:rPr lang="en-US" b="1" dirty="0"/>
              <a:t>Propane Tanks Standards</a:t>
            </a:r>
          </a:p>
          <a:p>
            <a:pPr lvl="1"/>
            <a:r>
              <a:rPr lang="en-US" dirty="0" smtClean="0"/>
              <a:t>Many </a:t>
            </a:r>
            <a:r>
              <a:rPr lang="en-US" dirty="0"/>
              <a:t>different </a:t>
            </a:r>
            <a:r>
              <a:rPr lang="en-US" dirty="0" smtClean="0"/>
              <a:t>sizes  </a:t>
            </a:r>
          </a:p>
          <a:p>
            <a:pPr lvl="1"/>
            <a:r>
              <a:rPr lang="en-US" dirty="0" smtClean="0"/>
              <a:t>Tank </a:t>
            </a:r>
            <a:r>
              <a:rPr lang="en-US" dirty="0"/>
              <a:t>manufacturers </a:t>
            </a:r>
            <a:r>
              <a:rPr lang="en-US" dirty="0" smtClean="0"/>
              <a:t>required </a:t>
            </a:r>
            <a:r>
              <a:rPr lang="en-US" dirty="0"/>
              <a:t>to adhere </a:t>
            </a:r>
            <a:r>
              <a:rPr lang="en-US" dirty="0" smtClean="0"/>
              <a:t>to</a:t>
            </a:r>
          </a:p>
          <a:p>
            <a:pPr lvl="1"/>
            <a:r>
              <a:rPr lang="en-US" dirty="0" smtClean="0"/>
              <a:t>ASME </a:t>
            </a:r>
            <a:r>
              <a:rPr lang="en-US" dirty="0"/>
              <a:t>(American Society of Mechanical Engineers) rules</a:t>
            </a:r>
          </a:p>
          <a:p>
            <a:pPr lvl="1"/>
            <a:r>
              <a:rPr lang="en-US" dirty="0" smtClean="0"/>
              <a:t>For </a:t>
            </a:r>
            <a:r>
              <a:rPr lang="en-US" dirty="0"/>
              <a:t>construction </a:t>
            </a:r>
            <a:r>
              <a:rPr lang="en-US" dirty="0" smtClean="0"/>
              <a:t>intended </a:t>
            </a:r>
            <a:r>
              <a:rPr lang="en-US" dirty="0"/>
              <a:t>for </a:t>
            </a:r>
            <a:r>
              <a:rPr lang="en-US" dirty="0" smtClean="0"/>
              <a:t>use in US</a:t>
            </a:r>
          </a:p>
          <a:p>
            <a:pPr lvl="1"/>
            <a:r>
              <a:rPr lang="en-US" dirty="0" smtClean="0"/>
              <a:t>Propane </a:t>
            </a:r>
            <a:r>
              <a:rPr lang="en-US" dirty="0"/>
              <a:t>tanks are required to be painted </a:t>
            </a:r>
            <a:endParaRPr lang="en-US" dirty="0" smtClean="0"/>
          </a:p>
          <a:p>
            <a:pPr lvl="2"/>
            <a:r>
              <a:rPr lang="en-US" dirty="0" smtClean="0"/>
              <a:t>Reflective </a:t>
            </a:r>
            <a:r>
              <a:rPr lang="en-US" dirty="0"/>
              <a:t>color </a:t>
            </a:r>
            <a:r>
              <a:rPr lang="en-US" dirty="0" smtClean="0"/>
              <a:t>Indicates</a:t>
            </a:r>
          </a:p>
          <a:p>
            <a:pPr lvl="2"/>
            <a:r>
              <a:rPr lang="en-US" dirty="0" smtClean="0"/>
              <a:t>Level </a:t>
            </a:r>
            <a:r>
              <a:rPr lang="en-US" dirty="0"/>
              <a:t>of propane is at or above 80</a:t>
            </a:r>
            <a:r>
              <a:rPr lang="en-US" dirty="0" smtClean="0"/>
              <a:t>% capacity</a:t>
            </a:r>
            <a:endParaRPr lang="en-US" dirty="0"/>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58</a:t>
            </a:fld>
            <a:endParaRPr lang="en-US" dirty="0"/>
          </a:p>
        </p:txBody>
      </p:sp>
    </p:spTree>
    <p:extLst>
      <p:ext uri="{BB962C8B-B14F-4D97-AF65-F5344CB8AC3E}">
        <p14:creationId xmlns:p14="http://schemas.microsoft.com/office/powerpoint/2010/main" val="1919579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PROPANE TANKS</a:t>
            </a:r>
          </a:p>
        </p:txBody>
      </p:sp>
      <p:sp>
        <p:nvSpPr>
          <p:cNvPr id="3" name="Content Placeholder 2"/>
          <p:cNvSpPr>
            <a:spLocks noGrp="1"/>
          </p:cNvSpPr>
          <p:nvPr>
            <p:ph idx="1"/>
          </p:nvPr>
        </p:nvSpPr>
        <p:spPr>
          <a:xfrm>
            <a:off x="457200" y="1447800"/>
            <a:ext cx="8686800" cy="4525963"/>
          </a:xfrm>
        </p:spPr>
        <p:txBody>
          <a:bodyPr/>
          <a:lstStyle/>
          <a:p>
            <a:r>
              <a:rPr lang="en-US" b="1" dirty="0"/>
              <a:t>Propane Tanks Standards</a:t>
            </a:r>
          </a:p>
          <a:p>
            <a:pPr lvl="1"/>
            <a:r>
              <a:rPr lang="en-US" dirty="0" smtClean="0"/>
              <a:t>Since </a:t>
            </a:r>
            <a:r>
              <a:rPr lang="en-US" dirty="0"/>
              <a:t>1984, all new propane tanks </a:t>
            </a:r>
            <a:r>
              <a:rPr lang="en-US" dirty="0" smtClean="0"/>
              <a:t>required</a:t>
            </a:r>
          </a:p>
          <a:p>
            <a:pPr lvl="2"/>
            <a:r>
              <a:rPr lang="en-US" dirty="0" smtClean="0"/>
              <a:t>Device </a:t>
            </a:r>
            <a:r>
              <a:rPr lang="en-US" dirty="0"/>
              <a:t>that shuts off </a:t>
            </a:r>
            <a:r>
              <a:rPr lang="en-US" dirty="0" smtClean="0"/>
              <a:t>filling </a:t>
            </a:r>
            <a:r>
              <a:rPr lang="en-US" dirty="0"/>
              <a:t>process </a:t>
            </a:r>
            <a:r>
              <a:rPr lang="en-US" dirty="0" smtClean="0"/>
              <a:t>when tank </a:t>
            </a:r>
            <a:r>
              <a:rPr lang="en-US" dirty="0"/>
              <a:t>reaches 80</a:t>
            </a:r>
            <a:r>
              <a:rPr lang="en-US" dirty="0" smtClean="0"/>
              <a:t>%</a:t>
            </a:r>
          </a:p>
          <a:p>
            <a:pPr lvl="2"/>
            <a:r>
              <a:rPr lang="en-US" dirty="0" smtClean="0"/>
              <a:t>Allows for </a:t>
            </a:r>
            <a:r>
              <a:rPr lang="en-US" dirty="0"/>
              <a:t>changes in fuel volume </a:t>
            </a:r>
            <a:r>
              <a:rPr lang="en-US" dirty="0" smtClean="0"/>
              <a:t>from temperature variation</a:t>
            </a:r>
          </a:p>
          <a:p>
            <a:pPr lvl="3"/>
            <a:r>
              <a:rPr lang="en-US" dirty="0"/>
              <a:t>C</a:t>
            </a:r>
            <a:r>
              <a:rPr lang="en-US" dirty="0" smtClean="0"/>
              <a:t>alled </a:t>
            </a:r>
            <a:r>
              <a:rPr lang="en-US" dirty="0"/>
              <a:t>an Over-Fill Protection </a:t>
            </a:r>
            <a:r>
              <a:rPr lang="en-US" dirty="0" smtClean="0"/>
              <a:t>Device (</a:t>
            </a:r>
            <a:r>
              <a:rPr lang="en-US" dirty="0"/>
              <a:t>OPD</a:t>
            </a:r>
            <a:r>
              <a:rPr lang="en-US" dirty="0" smtClean="0"/>
              <a:t>)</a:t>
            </a:r>
            <a:endParaRPr lang="en-US" dirty="0"/>
          </a:p>
          <a:p>
            <a:pPr lvl="2"/>
            <a:r>
              <a:rPr lang="en-US" dirty="0" smtClean="0"/>
              <a:t>Constructed </a:t>
            </a:r>
            <a:r>
              <a:rPr lang="en-US" dirty="0"/>
              <a:t>from </a:t>
            </a:r>
            <a:r>
              <a:rPr lang="en-US" dirty="0" smtClean="0"/>
              <a:t>carbon steel </a:t>
            </a:r>
            <a:r>
              <a:rPr lang="en-US" dirty="0"/>
              <a:t>under </a:t>
            </a:r>
            <a:r>
              <a:rPr lang="en-US" dirty="0" smtClean="0"/>
              <a:t>code from </a:t>
            </a:r>
          </a:p>
          <a:p>
            <a:pPr lvl="3"/>
            <a:r>
              <a:rPr lang="en-US" dirty="0" smtClean="0"/>
              <a:t>American Society of Mechanical Engineers</a:t>
            </a:r>
          </a:p>
          <a:p>
            <a:pPr lvl="3"/>
            <a:r>
              <a:rPr lang="en-US" b="1" dirty="0" smtClean="0">
                <a:solidFill>
                  <a:srgbClr val="0000FF"/>
                </a:solidFill>
              </a:rPr>
              <a:t>SEE FIGURE </a:t>
            </a:r>
            <a:r>
              <a:rPr lang="en-US" b="1" dirty="0">
                <a:solidFill>
                  <a:srgbClr val="0000FF"/>
                </a:solidFill>
              </a:rPr>
              <a:t>6–18, NEXT SLIDE</a:t>
            </a:r>
          </a:p>
          <a:p>
            <a:pPr lvl="2"/>
            <a:r>
              <a:rPr lang="en-US" dirty="0" smtClean="0"/>
              <a:t>Cylinder valve will have either </a:t>
            </a:r>
          </a:p>
          <a:p>
            <a:pPr lvl="3"/>
            <a:r>
              <a:rPr lang="en-US" dirty="0" smtClean="0"/>
              <a:t>CGA </a:t>
            </a:r>
            <a:r>
              <a:rPr lang="en-US" dirty="0"/>
              <a:t>791 (</a:t>
            </a:r>
            <a:r>
              <a:rPr lang="en-US" dirty="0" smtClean="0"/>
              <a:t>ACME threads</a:t>
            </a:r>
            <a:r>
              <a:rPr lang="en-US" dirty="0"/>
              <a:t>) </a:t>
            </a:r>
            <a:endParaRPr lang="en-US" dirty="0" smtClean="0"/>
          </a:p>
          <a:p>
            <a:pPr lvl="3"/>
            <a:r>
              <a:rPr lang="en-US" dirty="0" smtClean="0"/>
              <a:t>CGA </a:t>
            </a:r>
            <a:r>
              <a:rPr lang="en-US" dirty="0"/>
              <a:t>810 (push–pull, quick disconnect</a:t>
            </a:r>
            <a:r>
              <a:rPr lang="en-US" dirty="0" smtClean="0"/>
              <a:t>) connection device</a:t>
            </a:r>
            <a:endParaRPr lang="en-US" dirty="0"/>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59</a:t>
            </a:fld>
            <a:endParaRPr lang="en-US" dirty="0"/>
          </a:p>
        </p:txBody>
      </p:sp>
    </p:spTree>
    <p:extLst>
      <p:ext uri="{BB962C8B-B14F-4D97-AF65-F5344CB8AC3E}">
        <p14:creationId xmlns:p14="http://schemas.microsoft.com/office/powerpoint/2010/main" val="3925783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effectLst>
                  <a:outerShdw blurRad="38100" dist="38100" dir="2700000" algn="tl">
                    <a:srgbClr val="000000"/>
                  </a:outerShdw>
                </a:effectLst>
              </a:rPr>
              <a:t>ETHANOL</a:t>
            </a:r>
          </a:p>
        </p:txBody>
      </p:sp>
      <p:sp>
        <p:nvSpPr>
          <p:cNvPr id="24579" name="Content Placeholder 2"/>
          <p:cNvSpPr>
            <a:spLocks noGrp="1"/>
          </p:cNvSpPr>
          <p:nvPr>
            <p:ph idx="1"/>
          </p:nvPr>
        </p:nvSpPr>
        <p:spPr>
          <a:xfrm>
            <a:off x="457200" y="1447800"/>
            <a:ext cx="8534400" cy="4525963"/>
          </a:xfrm>
        </p:spPr>
        <p:txBody>
          <a:bodyPr/>
          <a:lstStyle/>
          <a:p>
            <a:r>
              <a:rPr lang="en-US" altLang="en-US" b="1" dirty="0" smtClean="0"/>
              <a:t>Ethanol Terminology</a:t>
            </a:r>
          </a:p>
          <a:p>
            <a:pPr lvl="1"/>
            <a:r>
              <a:rPr lang="en-US" altLang="en-US" dirty="0" smtClean="0">
                <a:latin typeface="Verdana" panose="020B0604030504040204" pitchFamily="34" charset="0"/>
              </a:rPr>
              <a:t>Ethanol also called ethyl alcohol or grain alcohol</a:t>
            </a:r>
          </a:p>
          <a:p>
            <a:pPr lvl="1"/>
            <a:r>
              <a:rPr lang="en-US" altLang="en-US" dirty="0" smtClean="0">
                <a:latin typeface="Verdana" panose="020B0604030504040204" pitchFamily="34" charset="0"/>
              </a:rPr>
              <a:t>Usually made from grain</a:t>
            </a:r>
          </a:p>
          <a:p>
            <a:pPr lvl="1"/>
            <a:r>
              <a:rPr lang="en-US" altLang="en-US" dirty="0" smtClean="0">
                <a:latin typeface="Verdana" panose="020B0604030504040204" pitchFamily="34" charset="0"/>
              </a:rPr>
              <a:t>Found in beer, wine, distilled spirits</a:t>
            </a:r>
          </a:p>
          <a:p>
            <a:pPr lvl="1"/>
            <a:r>
              <a:rPr lang="en-US" altLang="en-US" dirty="0" smtClean="0">
                <a:latin typeface="Verdana" panose="020B0604030504040204" pitchFamily="34" charset="0"/>
              </a:rPr>
              <a:t>Composed of 2 carbon atoms</a:t>
            </a:r>
          </a:p>
          <a:p>
            <a:pPr lvl="1"/>
            <a:r>
              <a:rPr lang="en-US" altLang="en-US" dirty="0" smtClean="0">
                <a:latin typeface="Verdana" panose="020B0604030504040204" pitchFamily="34" charset="0"/>
              </a:rPr>
              <a:t>6 hydrogen atoms, 1 added oxygen atom</a:t>
            </a:r>
          </a:p>
        </p:txBody>
      </p:sp>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6</a:t>
            </a:fld>
            <a:endParaRPr lang="en-US" dirty="0"/>
          </a:p>
        </p:txBody>
      </p:sp>
    </p:spTree>
    <p:extLst>
      <p:ext uri="{BB962C8B-B14F-4D97-AF65-F5344CB8AC3E}">
        <p14:creationId xmlns:p14="http://schemas.microsoft.com/office/powerpoint/2010/main" val="40780227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915400" cy="1097280"/>
          </a:xfrm>
        </p:spPr>
        <p:txBody>
          <a:bodyPr/>
          <a:lstStyle/>
          <a:p>
            <a:pPr>
              <a:defRPr/>
            </a:pPr>
            <a:r>
              <a:rPr lang="en-IN" sz="2800" b="1" dirty="0" smtClean="0"/>
              <a:t>FIGURE 6–18 </a:t>
            </a:r>
            <a:r>
              <a:rPr lang="en-US" sz="2800" dirty="0"/>
              <a:t>The storage tank under a Ford truck that was </a:t>
            </a:r>
            <a:r>
              <a:rPr lang="en-US" sz="2800" dirty="0" smtClean="0"/>
              <a:t>converted to </a:t>
            </a:r>
            <a:r>
              <a:rPr lang="en-US" sz="2800" dirty="0"/>
              <a:t>operate on propane.</a:t>
            </a:r>
            <a:endParaRPr lang="en-IN" sz="2800"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9550" y="1412789"/>
            <a:ext cx="8724900" cy="4998884"/>
          </a:xfrm>
          <a:prstGeom prst="rect">
            <a:avLst/>
          </a:prstGeom>
        </p:spPr>
      </p:pic>
      <p:sp>
        <p:nvSpPr>
          <p:cNvPr id="5" name="Slide Number Placeholder 4"/>
          <p:cNvSpPr>
            <a:spLocks noGrp="1"/>
          </p:cNvSpPr>
          <p:nvPr>
            <p:ph type="sldNum" sz="quarter" idx="12"/>
          </p:nvPr>
        </p:nvSpPr>
        <p:spPr/>
        <p:txBody>
          <a:bodyPr/>
          <a:lstStyle/>
          <a:p>
            <a:r>
              <a:rPr lang="en-US" smtClean="0"/>
              <a:t> </a:t>
            </a:r>
            <a:fld id="{200B2350-5261-4F5C-9DF5-EF0D264FC8D2}" type="slidenum">
              <a:rPr lang="en-US" smtClean="0"/>
              <a:pPr/>
              <a:t>60</a:t>
            </a:fld>
            <a:endParaRPr lang="en-US" dirty="0"/>
          </a:p>
        </p:txBody>
      </p:sp>
    </p:spTree>
    <p:extLst>
      <p:ext uri="{BB962C8B-B14F-4D97-AF65-F5344CB8AC3E}">
        <p14:creationId xmlns:p14="http://schemas.microsoft.com/office/powerpoint/2010/main" val="26177235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2: </a:t>
            </a:r>
            <a:endParaRPr lang="en-US" dirty="0">
              <a:solidFill>
                <a:srgbClr val="F8F9D3"/>
              </a:solidFill>
            </a:endParaRPr>
          </a:p>
        </p:txBody>
      </p:sp>
      <p:sp>
        <p:nvSpPr>
          <p:cNvPr id="3" name="Rectangle 2"/>
          <p:cNvSpPr/>
          <p:nvPr/>
        </p:nvSpPr>
        <p:spPr>
          <a:xfrm>
            <a:off x="152400" y="1447800"/>
            <a:ext cx="8991600" cy="3416320"/>
          </a:xfrm>
          <a:prstGeom prst="rect">
            <a:avLst/>
          </a:prstGeom>
        </p:spPr>
        <p:txBody>
          <a:bodyPr wrap="square">
            <a:spAutoFit/>
          </a:bodyPr>
          <a:lstStyle/>
          <a:p>
            <a:r>
              <a:rPr lang="en-US" sz="3600" dirty="0">
                <a:solidFill>
                  <a:srgbClr val="000000"/>
                </a:solidFill>
              </a:rPr>
              <a:t>Which is the most widely used alternative fuel?</a:t>
            </a:r>
          </a:p>
          <a:p>
            <a:r>
              <a:rPr lang="en-US" sz="3600" dirty="0">
                <a:solidFill>
                  <a:srgbClr val="000000"/>
                </a:solidFill>
              </a:rPr>
              <a:t>a. E85</a:t>
            </a:r>
          </a:p>
          <a:p>
            <a:r>
              <a:rPr lang="en-US" sz="3600" dirty="0">
                <a:solidFill>
                  <a:srgbClr val="000000"/>
                </a:solidFill>
              </a:rPr>
              <a:t>b. Propane</a:t>
            </a:r>
          </a:p>
          <a:p>
            <a:r>
              <a:rPr lang="en-US" sz="3600" dirty="0">
                <a:solidFill>
                  <a:srgbClr val="000000"/>
                </a:solidFill>
              </a:rPr>
              <a:t>c. CNG</a:t>
            </a:r>
          </a:p>
          <a:p>
            <a:r>
              <a:rPr lang="en-US" sz="3600" dirty="0">
                <a:solidFill>
                  <a:srgbClr val="000000"/>
                </a:solidFill>
              </a:rPr>
              <a:t>d. M85</a:t>
            </a:r>
          </a:p>
        </p:txBody>
      </p:sp>
      <p:sp>
        <p:nvSpPr>
          <p:cNvPr id="4" name="Slide Number Placeholder 3"/>
          <p:cNvSpPr>
            <a:spLocks noGrp="1"/>
          </p:cNvSpPr>
          <p:nvPr>
            <p:ph type="sldNum" sz="quarter" idx="12"/>
          </p:nvPr>
        </p:nvSpPr>
        <p:spPr/>
        <p:txBody>
          <a:bodyPr/>
          <a:lstStyle/>
          <a:p>
            <a:fld id="{200B2350-5261-4F5C-9DF5-EF0D264FC8D2}" type="slidenum">
              <a:rPr lang="en-US" smtClean="0"/>
              <a:pPr/>
              <a:t>61</a:t>
            </a:fld>
            <a:endParaRPr lang="en-US" dirty="0"/>
          </a:p>
        </p:txBody>
      </p:sp>
    </p:spTree>
    <p:extLst>
      <p:ext uri="{BB962C8B-B14F-4D97-AF65-F5344CB8AC3E}">
        <p14:creationId xmlns:p14="http://schemas.microsoft.com/office/powerpoint/2010/main" val="492074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2:</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Propane</a:t>
            </a:r>
          </a:p>
        </p:txBody>
      </p:sp>
      <p:sp>
        <p:nvSpPr>
          <p:cNvPr id="3" name="Slide Number Placeholder 2"/>
          <p:cNvSpPr>
            <a:spLocks noGrp="1"/>
          </p:cNvSpPr>
          <p:nvPr>
            <p:ph type="sldNum" sz="quarter" idx="12"/>
          </p:nvPr>
        </p:nvSpPr>
        <p:spPr/>
        <p:txBody>
          <a:bodyPr/>
          <a:lstStyle/>
          <a:p>
            <a:fld id="{200B2350-5261-4F5C-9DF5-EF0D264FC8D2}" type="slidenum">
              <a:rPr lang="en-US" smtClean="0"/>
              <a:pPr/>
              <a:t>62</a:t>
            </a:fld>
            <a:endParaRPr lang="en-US" dirty="0"/>
          </a:p>
        </p:txBody>
      </p:sp>
    </p:spTree>
    <p:extLst>
      <p:ext uri="{BB962C8B-B14F-4D97-AF65-F5344CB8AC3E}">
        <p14:creationId xmlns:p14="http://schemas.microsoft.com/office/powerpoint/2010/main" val="473256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3.</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Converting a Gasoline Fueled Vehicle to </a:t>
            </a:r>
            <a:r>
              <a:rPr lang="en-US" sz="2800" b="1" dirty="0" smtClean="0"/>
              <a:t>Propane</a:t>
            </a:r>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63</a:t>
            </a:fld>
            <a:endParaRPr lang="en-US" dirty="0"/>
          </a:p>
        </p:txBody>
      </p:sp>
    </p:spTree>
    <p:extLst>
      <p:ext uri="{BB962C8B-B14F-4D97-AF65-F5344CB8AC3E}">
        <p14:creationId xmlns:p14="http://schemas.microsoft.com/office/powerpoint/2010/main" val="2529997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COMPRESSED NATURAL GAS (CNG)</a:t>
            </a:r>
            <a:endParaRPr lang="en-US" dirty="0"/>
          </a:p>
        </p:txBody>
      </p:sp>
      <p:sp>
        <p:nvSpPr>
          <p:cNvPr id="3" name="Content Placeholder 2"/>
          <p:cNvSpPr>
            <a:spLocks noGrp="1"/>
          </p:cNvSpPr>
          <p:nvPr>
            <p:ph idx="1"/>
          </p:nvPr>
        </p:nvSpPr>
        <p:spPr>
          <a:xfrm>
            <a:off x="457200" y="1447800"/>
            <a:ext cx="8610600" cy="4800600"/>
          </a:xfrm>
        </p:spPr>
        <p:txBody>
          <a:bodyPr/>
          <a:lstStyle/>
          <a:p>
            <a:r>
              <a:rPr lang="en-US" b="1" dirty="0" smtClean="0"/>
              <a:t>Made By Compressing Natural Gas </a:t>
            </a:r>
          </a:p>
          <a:p>
            <a:pPr lvl="1"/>
            <a:r>
              <a:rPr lang="en-US" dirty="0" smtClean="0"/>
              <a:t>to &lt; </a:t>
            </a:r>
            <a:r>
              <a:rPr lang="en-US" dirty="0"/>
              <a:t>1% of its </a:t>
            </a:r>
            <a:r>
              <a:rPr lang="en-US" dirty="0" smtClean="0"/>
              <a:t>volume, m</a:t>
            </a:r>
            <a:r>
              <a:rPr lang="en-US" sz="2400" dirty="0" smtClean="0"/>
              <a:t>ostly methane</a:t>
            </a:r>
          </a:p>
          <a:p>
            <a:pPr lvl="3"/>
            <a:r>
              <a:rPr lang="en-US" sz="2000" dirty="0" smtClean="0"/>
              <a:t>Odorless</a:t>
            </a:r>
            <a:endParaRPr lang="en-US" sz="2000" dirty="0"/>
          </a:p>
          <a:p>
            <a:pPr lvl="3"/>
            <a:r>
              <a:rPr lang="en-US" sz="2000" dirty="0" smtClean="0"/>
              <a:t>Colorless</a:t>
            </a:r>
            <a:endParaRPr lang="en-US" sz="2000" dirty="0"/>
          </a:p>
          <a:p>
            <a:pPr lvl="3"/>
            <a:r>
              <a:rPr lang="en-US" sz="2000" dirty="0" smtClean="0"/>
              <a:t>Tasteless</a:t>
            </a:r>
            <a:endParaRPr lang="en-US" sz="2000" dirty="0"/>
          </a:p>
          <a:p>
            <a:pPr lvl="2"/>
            <a:r>
              <a:rPr lang="en-US" dirty="0" smtClean="0"/>
              <a:t>Drawn </a:t>
            </a:r>
            <a:r>
              <a:rPr lang="en-US" dirty="0"/>
              <a:t>from domestically drilled wells </a:t>
            </a:r>
            <a:endParaRPr lang="en-US" dirty="0" smtClean="0"/>
          </a:p>
          <a:p>
            <a:pPr lvl="2"/>
            <a:r>
              <a:rPr lang="en-US" dirty="0" smtClean="0"/>
              <a:t>Made from </a:t>
            </a:r>
            <a:r>
              <a:rPr lang="en-US" dirty="0"/>
              <a:t>crude oil </a:t>
            </a:r>
            <a:r>
              <a:rPr lang="en-US" dirty="0" smtClean="0"/>
              <a:t>production</a:t>
            </a:r>
          </a:p>
          <a:p>
            <a:pPr lvl="3"/>
            <a:r>
              <a:rPr lang="en-US" dirty="0" smtClean="0"/>
              <a:t>12,000 </a:t>
            </a:r>
            <a:r>
              <a:rPr lang="en-US" dirty="0"/>
              <a:t>CNG </a:t>
            </a:r>
            <a:r>
              <a:rPr lang="en-US" dirty="0" smtClean="0"/>
              <a:t>fueling stations </a:t>
            </a:r>
            <a:r>
              <a:rPr lang="en-US" dirty="0"/>
              <a:t>around the </a:t>
            </a:r>
            <a:r>
              <a:rPr lang="en-US" dirty="0" smtClean="0"/>
              <a:t>world</a:t>
            </a:r>
          </a:p>
          <a:p>
            <a:pPr lvl="3"/>
            <a:r>
              <a:rPr lang="en-US" dirty="0" smtClean="0"/>
              <a:t>Only </a:t>
            </a:r>
            <a:r>
              <a:rPr lang="en-US" dirty="0"/>
              <a:t>about 500 are open to </a:t>
            </a:r>
            <a:r>
              <a:rPr lang="en-US" dirty="0" smtClean="0"/>
              <a:t>public </a:t>
            </a:r>
            <a:r>
              <a:rPr lang="en-US" dirty="0"/>
              <a:t>in </a:t>
            </a:r>
            <a:r>
              <a:rPr lang="en-US" dirty="0" smtClean="0"/>
              <a:t>US</a:t>
            </a:r>
          </a:p>
          <a:p>
            <a:pPr lvl="3"/>
            <a:r>
              <a:rPr lang="en-US" dirty="0" smtClean="0"/>
              <a:t>Costs 50</a:t>
            </a:r>
            <a:r>
              <a:rPr lang="en-US" dirty="0"/>
              <a:t>% less </a:t>
            </a:r>
            <a:r>
              <a:rPr lang="en-US" dirty="0" smtClean="0"/>
              <a:t>than gasoline </a:t>
            </a:r>
            <a:r>
              <a:rPr lang="en-US" dirty="0"/>
              <a:t>or </a:t>
            </a:r>
            <a:r>
              <a:rPr lang="en-US" dirty="0" smtClean="0"/>
              <a:t>diesel</a:t>
            </a:r>
          </a:p>
          <a:p>
            <a:pPr lvl="3"/>
            <a:r>
              <a:rPr lang="en-US" dirty="0" smtClean="0"/>
              <a:t>Emits </a:t>
            </a:r>
            <a:r>
              <a:rPr lang="en-US" dirty="0"/>
              <a:t>up to 90% fewer </a:t>
            </a:r>
            <a:r>
              <a:rPr lang="en-US" dirty="0" smtClean="0"/>
              <a:t>emissions</a:t>
            </a:r>
            <a:endParaRPr lang="en-US" dirty="0"/>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64</a:t>
            </a:fld>
            <a:endParaRPr lang="en-US" dirty="0"/>
          </a:p>
        </p:txBody>
      </p:sp>
      <p:pic>
        <p:nvPicPr>
          <p:cNvPr id="5" name="Picture 4"/>
          <p:cNvPicPr>
            <a:picLocks noChangeAspect="1"/>
          </p:cNvPicPr>
          <p:nvPr/>
        </p:nvPicPr>
        <p:blipFill>
          <a:blip r:embed="rId2"/>
          <a:stretch>
            <a:fillRect/>
          </a:stretch>
        </p:blipFill>
        <p:spPr>
          <a:xfrm>
            <a:off x="457200" y="5671986"/>
            <a:ext cx="682811" cy="688908"/>
          </a:xfrm>
          <a:prstGeom prst="rect">
            <a:avLst/>
          </a:prstGeom>
        </p:spPr>
      </p:pic>
      <p:sp>
        <p:nvSpPr>
          <p:cNvPr id="7" name="Rectangle 6"/>
          <p:cNvSpPr/>
          <p:nvPr/>
        </p:nvSpPr>
        <p:spPr>
          <a:xfrm>
            <a:off x="1140011" y="5671986"/>
            <a:ext cx="3570208" cy="369332"/>
          </a:xfrm>
          <a:prstGeom prst="rect">
            <a:avLst/>
          </a:prstGeom>
        </p:spPr>
        <p:txBody>
          <a:bodyPr wrap="none">
            <a:spAutoFit/>
          </a:bodyPr>
          <a:lstStyle/>
          <a:p>
            <a:r>
              <a:rPr lang="en-US" b="1" dirty="0">
                <a:solidFill>
                  <a:srgbClr val="E09900"/>
                </a:solidFill>
                <a:latin typeface="Arial" panose="020B0604020202020204" pitchFamily="34" charset="0"/>
                <a:hlinkClick r:id="rId3"/>
              </a:rPr>
              <a:t>CNG Cars Pros and Cons: 5:03</a:t>
            </a:r>
            <a:endParaRPr lang="en-US" dirty="0"/>
          </a:p>
        </p:txBody>
      </p:sp>
    </p:spTree>
    <p:extLst>
      <p:ext uri="{BB962C8B-B14F-4D97-AF65-F5344CB8AC3E}">
        <p14:creationId xmlns:p14="http://schemas.microsoft.com/office/powerpoint/2010/main" val="2510724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COMPRESSED NATURAL GAS (CNG)</a:t>
            </a:r>
            <a:endParaRPr lang="en-US" altLang="en-US" dirty="0" smtClean="0">
              <a:effectLst>
                <a:outerShdw blurRad="38100" dist="38100" dir="2700000" algn="tl">
                  <a:srgbClr val="000000"/>
                </a:outerShdw>
              </a:effectLst>
            </a:endParaRPr>
          </a:p>
        </p:txBody>
      </p:sp>
      <p:sp>
        <p:nvSpPr>
          <p:cNvPr id="38915" name="Content Placeholder 2"/>
          <p:cNvSpPr>
            <a:spLocks noGrp="1"/>
          </p:cNvSpPr>
          <p:nvPr>
            <p:ph idx="1"/>
          </p:nvPr>
        </p:nvSpPr>
        <p:spPr/>
        <p:txBody>
          <a:bodyPr/>
          <a:lstStyle/>
          <a:p>
            <a:pPr>
              <a:spcBef>
                <a:spcPts val="600"/>
              </a:spcBef>
              <a:spcAft>
                <a:spcPts val="600"/>
              </a:spcAft>
            </a:pPr>
            <a:r>
              <a:rPr lang="en-US" altLang="en-US" b="1" dirty="0" smtClean="0"/>
              <a:t>CNG Composition</a:t>
            </a:r>
          </a:p>
          <a:p>
            <a:pPr lvl="1">
              <a:spcAft>
                <a:spcPts val="600"/>
              </a:spcAft>
            </a:pPr>
            <a:r>
              <a:rPr lang="en-US" altLang="en-US" dirty="0" smtClean="0"/>
              <a:t>CNG a blend of:</a:t>
            </a:r>
          </a:p>
          <a:p>
            <a:pPr lvl="2">
              <a:spcAft>
                <a:spcPts val="600"/>
              </a:spcAft>
            </a:pPr>
            <a:r>
              <a:rPr lang="en-US" altLang="en-US" dirty="0" smtClean="0"/>
              <a:t>Methane</a:t>
            </a:r>
          </a:p>
          <a:p>
            <a:pPr lvl="2">
              <a:spcAft>
                <a:spcPts val="600"/>
              </a:spcAft>
            </a:pPr>
            <a:r>
              <a:rPr lang="en-US" altLang="en-US" dirty="0" smtClean="0"/>
              <a:t>Propane</a:t>
            </a:r>
          </a:p>
          <a:p>
            <a:pPr lvl="2">
              <a:spcAft>
                <a:spcPts val="600"/>
              </a:spcAft>
            </a:pPr>
            <a:r>
              <a:rPr lang="en-US" altLang="en-US" dirty="0" smtClean="0"/>
              <a:t>Ethane</a:t>
            </a:r>
          </a:p>
          <a:p>
            <a:pPr lvl="2">
              <a:spcAft>
                <a:spcPts val="600"/>
              </a:spcAft>
            </a:pPr>
            <a:r>
              <a:rPr lang="en-US" altLang="en-US" dirty="0" smtClean="0"/>
              <a:t>N-butane</a:t>
            </a:r>
          </a:p>
          <a:p>
            <a:pPr lvl="2">
              <a:spcAft>
                <a:spcPts val="600"/>
              </a:spcAft>
            </a:pPr>
            <a:r>
              <a:rPr lang="en-US" altLang="en-US" dirty="0" smtClean="0"/>
              <a:t>Carbon dioxide</a:t>
            </a:r>
          </a:p>
          <a:p>
            <a:pPr lvl="2">
              <a:spcAft>
                <a:spcPts val="600"/>
              </a:spcAft>
            </a:pPr>
            <a:r>
              <a:rPr lang="en-US" altLang="en-US" dirty="0" smtClean="0"/>
              <a:t>Nitrogen</a:t>
            </a:r>
          </a:p>
        </p:txBody>
      </p:sp>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65</a:t>
            </a:fld>
            <a:endParaRPr lang="en-US" dirty="0"/>
          </a:p>
        </p:txBody>
      </p:sp>
    </p:spTree>
    <p:extLst>
      <p:ext uri="{BB962C8B-B14F-4D97-AF65-F5344CB8AC3E}">
        <p14:creationId xmlns:p14="http://schemas.microsoft.com/office/powerpoint/2010/main" val="34736750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COMPRESSED NATURAL GAS (CNG)</a:t>
            </a:r>
          </a:p>
        </p:txBody>
      </p:sp>
      <p:sp>
        <p:nvSpPr>
          <p:cNvPr id="3" name="Content Placeholder 2"/>
          <p:cNvSpPr>
            <a:spLocks noGrp="1"/>
          </p:cNvSpPr>
          <p:nvPr>
            <p:ph idx="1"/>
          </p:nvPr>
        </p:nvSpPr>
        <p:spPr>
          <a:xfrm>
            <a:off x="228600" y="1447800"/>
            <a:ext cx="8839200" cy="4525963"/>
          </a:xfrm>
        </p:spPr>
        <p:txBody>
          <a:bodyPr/>
          <a:lstStyle/>
          <a:p>
            <a:pPr>
              <a:spcBef>
                <a:spcPts val="600"/>
              </a:spcBef>
              <a:spcAft>
                <a:spcPts val="600"/>
              </a:spcAft>
            </a:pPr>
            <a:r>
              <a:rPr lang="en-US" dirty="0"/>
              <a:t>Once it is </a:t>
            </a:r>
            <a:r>
              <a:rPr lang="en-US" dirty="0" smtClean="0"/>
              <a:t>processed</a:t>
            </a:r>
          </a:p>
          <a:p>
            <a:pPr lvl="1">
              <a:spcAft>
                <a:spcPts val="600"/>
              </a:spcAft>
            </a:pPr>
            <a:r>
              <a:rPr lang="en-US" dirty="0" smtClean="0"/>
              <a:t>Least </a:t>
            </a:r>
            <a:r>
              <a:rPr lang="en-US" dirty="0"/>
              <a:t>93% methane. Because</a:t>
            </a:r>
          </a:p>
          <a:p>
            <a:pPr lvl="1">
              <a:spcAft>
                <a:spcPts val="600"/>
              </a:spcAft>
            </a:pPr>
            <a:r>
              <a:rPr lang="en-US" dirty="0" smtClean="0"/>
              <a:t>Natural </a:t>
            </a:r>
            <a:r>
              <a:rPr lang="en-US" dirty="0"/>
              <a:t>gas is odorless, it is odorized during </a:t>
            </a:r>
            <a:r>
              <a:rPr lang="en-US" dirty="0" smtClean="0"/>
              <a:t>processing</a:t>
            </a:r>
          </a:p>
          <a:p>
            <a:pPr lvl="1">
              <a:spcAft>
                <a:spcPts val="600"/>
              </a:spcAft>
            </a:pPr>
            <a:r>
              <a:rPr lang="en-US" dirty="0" smtClean="0"/>
              <a:t>Using ethyl </a:t>
            </a:r>
            <a:r>
              <a:rPr lang="en-US" dirty="0"/>
              <a:t>mercaptan (“skunk”), to allow </a:t>
            </a:r>
            <a:endParaRPr lang="en-US" dirty="0" smtClean="0"/>
          </a:p>
          <a:p>
            <a:pPr lvl="1">
              <a:spcAft>
                <a:spcPts val="600"/>
              </a:spcAft>
            </a:pPr>
            <a:r>
              <a:rPr lang="en-US" dirty="0" smtClean="0"/>
              <a:t>Easy </a:t>
            </a:r>
            <a:r>
              <a:rPr lang="en-US" dirty="0"/>
              <a:t>leak </a:t>
            </a:r>
            <a:r>
              <a:rPr lang="en-US" dirty="0" smtClean="0"/>
              <a:t>detection, </a:t>
            </a:r>
            <a:r>
              <a:rPr lang="en-US" b="1" dirty="0" smtClean="0">
                <a:solidFill>
                  <a:srgbClr val="0000FF"/>
                </a:solidFill>
              </a:rPr>
              <a:t>SEE </a:t>
            </a:r>
            <a:r>
              <a:rPr lang="en-US" b="1" dirty="0">
                <a:solidFill>
                  <a:srgbClr val="0000FF"/>
                </a:solidFill>
              </a:rPr>
              <a:t>FIGURE 6-19, NEXT </a:t>
            </a:r>
            <a:r>
              <a:rPr lang="en-US" b="1" dirty="0" smtClean="0">
                <a:solidFill>
                  <a:srgbClr val="0000FF"/>
                </a:solidFill>
              </a:rPr>
              <a:t>SLIDE</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66</a:t>
            </a:fld>
            <a:endParaRPr lang="en-US" dirty="0"/>
          </a:p>
        </p:txBody>
      </p:sp>
    </p:spTree>
    <p:extLst>
      <p:ext uri="{BB962C8B-B14F-4D97-AF65-F5344CB8AC3E}">
        <p14:creationId xmlns:p14="http://schemas.microsoft.com/office/powerpoint/2010/main" val="2458800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915400" cy="1097280"/>
          </a:xfrm>
        </p:spPr>
        <p:txBody>
          <a:bodyPr/>
          <a:lstStyle/>
          <a:p>
            <a:pPr>
              <a:defRPr/>
            </a:pPr>
            <a:r>
              <a:rPr lang="en-IN" sz="2800" b="1" dirty="0" smtClean="0"/>
              <a:t>FIGURE 6–19 </a:t>
            </a:r>
            <a:r>
              <a:rPr lang="en-US" sz="2800" dirty="0" smtClean="0"/>
              <a:t>Sign </a:t>
            </a:r>
            <a:r>
              <a:rPr lang="en-US" sz="2800" dirty="0"/>
              <a:t>at CNG station that states the fuel is at least 90</a:t>
            </a:r>
            <a:r>
              <a:rPr lang="en-US" sz="2800" dirty="0" smtClean="0"/>
              <a:t>% methane </a:t>
            </a:r>
            <a:r>
              <a:rPr lang="en-IN" sz="2800" b="1" dirty="0" smtClean="0"/>
              <a:t> </a:t>
            </a:r>
            <a:endParaRPr lang="en-IN" sz="2800" dirty="0"/>
          </a:p>
        </p:txBody>
      </p:sp>
      <p:pic>
        <p:nvPicPr>
          <p:cNvPr id="4" name="Picture 3"/>
          <p:cNvPicPr>
            <a:picLocks noChangeAspect="1"/>
          </p:cNvPicPr>
          <p:nvPr/>
        </p:nvPicPr>
        <p:blipFill>
          <a:blip r:embed="rId2"/>
          <a:stretch>
            <a:fillRect/>
          </a:stretch>
        </p:blipFill>
        <p:spPr>
          <a:xfrm>
            <a:off x="1066800" y="1367544"/>
            <a:ext cx="6934200" cy="5033256"/>
          </a:xfrm>
          <a:prstGeom prst="rect">
            <a:avLst/>
          </a:prstGeo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67</a:t>
            </a:fld>
            <a:endParaRPr lang="en-US" dirty="0"/>
          </a:p>
        </p:txBody>
      </p:sp>
    </p:spTree>
    <p:extLst>
      <p:ext uri="{BB962C8B-B14F-4D97-AF65-F5344CB8AC3E}">
        <p14:creationId xmlns:p14="http://schemas.microsoft.com/office/powerpoint/2010/main" val="34684737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COMPRESSED NATURAL GAS (CNG)</a:t>
            </a:r>
          </a:p>
        </p:txBody>
      </p:sp>
      <p:sp>
        <p:nvSpPr>
          <p:cNvPr id="3" name="Content Placeholder 2"/>
          <p:cNvSpPr>
            <a:spLocks noGrp="1"/>
          </p:cNvSpPr>
          <p:nvPr>
            <p:ph idx="1"/>
          </p:nvPr>
        </p:nvSpPr>
        <p:spPr>
          <a:xfrm>
            <a:off x="457200" y="1447800"/>
            <a:ext cx="8382000" cy="4525963"/>
          </a:xfrm>
        </p:spPr>
        <p:txBody>
          <a:bodyPr/>
          <a:lstStyle/>
          <a:p>
            <a:pPr>
              <a:spcBef>
                <a:spcPts val="600"/>
              </a:spcBef>
              <a:spcAft>
                <a:spcPts val="600"/>
              </a:spcAft>
            </a:pPr>
            <a:r>
              <a:rPr lang="en-US" b="1" dirty="0"/>
              <a:t>CNG Vehicle Design</a:t>
            </a:r>
          </a:p>
          <a:p>
            <a:pPr lvl="1">
              <a:spcAft>
                <a:spcPts val="600"/>
              </a:spcAft>
            </a:pPr>
            <a:r>
              <a:rPr lang="en-US" dirty="0"/>
              <a:t>Vehicles using </a:t>
            </a:r>
            <a:r>
              <a:rPr lang="en-US" dirty="0" smtClean="0"/>
              <a:t>CNG</a:t>
            </a:r>
          </a:p>
          <a:p>
            <a:pPr lvl="1">
              <a:spcAft>
                <a:spcPts val="600"/>
              </a:spcAft>
            </a:pPr>
            <a:r>
              <a:rPr lang="en-US" dirty="0" smtClean="0"/>
              <a:t>Referred </a:t>
            </a:r>
            <a:r>
              <a:rPr lang="en-US" dirty="0"/>
              <a:t>to as natural </a:t>
            </a:r>
            <a:r>
              <a:rPr lang="en-US" dirty="0" smtClean="0"/>
              <a:t>gas vehicles </a:t>
            </a:r>
            <a:r>
              <a:rPr lang="en-US" dirty="0"/>
              <a:t>(NGVs</a:t>
            </a:r>
            <a:r>
              <a:rPr lang="en-US" dirty="0" smtClean="0"/>
              <a:t>)</a:t>
            </a:r>
          </a:p>
          <a:p>
            <a:pPr lvl="1">
              <a:spcAft>
                <a:spcPts val="600"/>
              </a:spcAft>
            </a:pPr>
            <a:r>
              <a:rPr lang="en-US" dirty="0" smtClean="0"/>
              <a:t>Look </a:t>
            </a:r>
            <a:r>
              <a:rPr lang="en-US" dirty="0"/>
              <a:t>for </a:t>
            </a:r>
            <a:r>
              <a:rPr lang="en-US" dirty="0" smtClean="0"/>
              <a:t>blue </a:t>
            </a:r>
            <a:r>
              <a:rPr lang="en-US" dirty="0"/>
              <a:t>CNG label on </a:t>
            </a:r>
            <a:r>
              <a:rPr lang="en-US" dirty="0" smtClean="0"/>
              <a:t>vehicles designed </a:t>
            </a:r>
          </a:p>
          <a:p>
            <a:pPr lvl="1">
              <a:spcAft>
                <a:spcPts val="600"/>
              </a:spcAft>
            </a:pPr>
            <a:r>
              <a:rPr lang="en-US" dirty="0" smtClean="0"/>
              <a:t>Operate </a:t>
            </a:r>
            <a:r>
              <a:rPr lang="en-US" dirty="0"/>
              <a:t>on compressed natural gas. </a:t>
            </a:r>
            <a:endParaRPr lang="en-US" dirty="0" smtClean="0"/>
          </a:p>
          <a:p>
            <a:pPr lvl="1">
              <a:spcAft>
                <a:spcPts val="600"/>
              </a:spcAft>
            </a:pPr>
            <a:r>
              <a:rPr lang="en-US" b="1" dirty="0" smtClean="0">
                <a:solidFill>
                  <a:srgbClr val="0000FF"/>
                </a:solidFill>
              </a:rPr>
              <a:t>SEE FIGURE 6–20, NEXT SLIDE</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68</a:t>
            </a:fld>
            <a:endParaRPr lang="en-US" dirty="0"/>
          </a:p>
        </p:txBody>
      </p:sp>
    </p:spTree>
    <p:extLst>
      <p:ext uri="{BB962C8B-B14F-4D97-AF65-F5344CB8AC3E}">
        <p14:creationId xmlns:p14="http://schemas.microsoft.com/office/powerpoint/2010/main" val="114225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534400" cy="1097280"/>
          </a:xfrm>
        </p:spPr>
        <p:txBody>
          <a:bodyPr/>
          <a:lstStyle/>
          <a:p>
            <a:pPr>
              <a:defRPr/>
            </a:pPr>
            <a:r>
              <a:rPr lang="en-IN" sz="2000" b="1" dirty="0" smtClean="0"/>
              <a:t>FIGURE 6–20 </a:t>
            </a:r>
            <a:r>
              <a:rPr lang="en-US" sz="2000" dirty="0" smtClean="0"/>
              <a:t>blue </a:t>
            </a:r>
            <a:r>
              <a:rPr lang="en-US" sz="2000" dirty="0"/>
              <a:t>sticker on </a:t>
            </a:r>
            <a:r>
              <a:rPr lang="en-US" sz="2000" dirty="0" smtClean="0"/>
              <a:t>rear </a:t>
            </a:r>
            <a:r>
              <a:rPr lang="en-US" sz="2000" dirty="0"/>
              <a:t>of this vehicle </a:t>
            </a:r>
            <a:r>
              <a:rPr lang="en-US" sz="2000" dirty="0" smtClean="0"/>
              <a:t>indicates that </a:t>
            </a:r>
            <a:r>
              <a:rPr lang="en-US" sz="2000" dirty="0"/>
              <a:t>it is designed to use compressed natural gas. </a:t>
            </a:r>
            <a:r>
              <a:rPr lang="en-US" sz="2000" dirty="0" smtClean="0"/>
              <a:t> In </a:t>
            </a:r>
            <a:r>
              <a:rPr lang="en-US" sz="2000" dirty="0"/>
              <a:t>California, </a:t>
            </a:r>
            <a:r>
              <a:rPr lang="en-US" sz="2000" dirty="0" smtClean="0"/>
              <a:t>a CNG </a:t>
            </a:r>
            <a:r>
              <a:rPr lang="en-US" sz="2000" dirty="0"/>
              <a:t>vehicle can also use the high-occupancy lane (HOV) lane </a:t>
            </a:r>
            <a:r>
              <a:rPr lang="en-US" sz="2000" dirty="0" smtClean="0"/>
              <a:t>even though </a:t>
            </a:r>
            <a:r>
              <a:rPr lang="en-US" sz="2000" dirty="0"/>
              <a:t>there is only a driver instead of a minimum of two people </a:t>
            </a:r>
            <a:r>
              <a:rPr lang="en-US" sz="2000" dirty="0" smtClean="0"/>
              <a:t>in vehicle</a:t>
            </a:r>
            <a:r>
              <a:rPr lang="en-US" sz="2000" dirty="0"/>
              <a:t>.</a:t>
            </a:r>
            <a:endParaRPr lang="en-IN" sz="1800" dirty="0"/>
          </a:p>
        </p:txBody>
      </p:sp>
      <p:pic>
        <p:nvPicPr>
          <p:cNvPr id="4" name="Picture 3"/>
          <p:cNvPicPr>
            <a:picLocks noChangeAspect="1"/>
          </p:cNvPicPr>
          <p:nvPr/>
        </p:nvPicPr>
        <p:blipFill>
          <a:blip r:embed="rId2"/>
          <a:stretch>
            <a:fillRect/>
          </a:stretch>
        </p:blipFill>
        <p:spPr>
          <a:xfrm>
            <a:off x="0" y="1371600"/>
            <a:ext cx="9144000" cy="4774313"/>
          </a:xfrm>
          <a:prstGeom prst="rect">
            <a:avLst/>
          </a:prstGeo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69</a:t>
            </a:fld>
            <a:endParaRPr lang="en-US" dirty="0"/>
          </a:p>
        </p:txBody>
      </p:sp>
    </p:spTree>
    <p:extLst>
      <p:ext uri="{BB962C8B-B14F-4D97-AF65-F5344CB8AC3E}">
        <p14:creationId xmlns:p14="http://schemas.microsoft.com/office/powerpoint/2010/main" val="91337203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991600" cy="1097280"/>
          </a:xfrm>
        </p:spPr>
        <p:txBody>
          <a:bodyPr/>
          <a:lstStyle/>
          <a:p>
            <a:pPr>
              <a:defRPr/>
            </a:pPr>
            <a:r>
              <a:rPr lang="en-IN" sz="2500" b="1" dirty="0" smtClean="0"/>
              <a:t>FIGURE 6–1 </a:t>
            </a:r>
            <a:r>
              <a:rPr lang="en-IN" sz="2400" dirty="0" smtClean="0"/>
              <a:t>The ethanol molecule showing two carbon atoms, six hydrogen atoms, and one oxygen atom.</a:t>
            </a:r>
            <a:endParaRPr lang="en-IN" sz="2400" dirty="0"/>
          </a:p>
        </p:txBody>
      </p:sp>
      <p:pic>
        <p:nvPicPr>
          <p:cNvPr id="409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38263" y="2187575"/>
            <a:ext cx="6467475" cy="3351213"/>
          </a:xfr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7</a:t>
            </a:fld>
            <a:endParaRPr lang="en-US" dirty="0"/>
          </a:p>
        </p:txBody>
      </p:sp>
    </p:spTree>
    <p:extLst>
      <p:ext uri="{BB962C8B-B14F-4D97-AF65-F5344CB8AC3E}">
        <p14:creationId xmlns:p14="http://schemas.microsoft.com/office/powerpoint/2010/main" val="268801948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9067800" cy="1097280"/>
          </a:xfrm>
        </p:spPr>
        <p:txBody>
          <a:bodyPr/>
          <a:lstStyle/>
          <a:p>
            <a:pPr>
              <a:defRPr/>
            </a:pPr>
            <a:r>
              <a:rPr lang="en-IN" sz="2500" b="1" dirty="0" smtClean="0"/>
              <a:t>FIGURE 6–21 </a:t>
            </a:r>
            <a:r>
              <a:rPr lang="en-IN" sz="2400" dirty="0" smtClean="0"/>
              <a:t>A CNG storage tank from a Honda Civic GX shown with the fixture used to support it while it is being removed or installed in the vehicle.</a:t>
            </a:r>
            <a:endParaRPr lang="en-IN" sz="2400" dirty="0"/>
          </a:p>
        </p:txBody>
      </p:sp>
      <p:pic>
        <p:nvPicPr>
          <p:cNvPr id="1536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36725" y="1735138"/>
            <a:ext cx="5670550" cy="4256087"/>
          </a:xfr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70</a:t>
            </a:fld>
            <a:endParaRPr lang="en-US" dirty="0"/>
          </a:p>
        </p:txBody>
      </p:sp>
    </p:spTree>
    <p:extLst>
      <p:ext uri="{BB962C8B-B14F-4D97-AF65-F5344CB8AC3E}">
        <p14:creationId xmlns:p14="http://schemas.microsoft.com/office/powerpoint/2010/main" val="223108134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COMPRESSED NATURAL GAS (CNG)</a:t>
            </a:r>
          </a:p>
        </p:txBody>
      </p:sp>
      <p:sp>
        <p:nvSpPr>
          <p:cNvPr id="3" name="Content Placeholder 2"/>
          <p:cNvSpPr>
            <a:spLocks noGrp="1"/>
          </p:cNvSpPr>
          <p:nvPr>
            <p:ph idx="1"/>
          </p:nvPr>
        </p:nvSpPr>
        <p:spPr>
          <a:xfrm>
            <a:off x="457200" y="1447800"/>
            <a:ext cx="8686800" cy="4525963"/>
          </a:xfrm>
        </p:spPr>
        <p:txBody>
          <a:bodyPr/>
          <a:lstStyle/>
          <a:p>
            <a:r>
              <a:rPr lang="en-US" b="1" dirty="0"/>
              <a:t>Refueling Stations</a:t>
            </a:r>
          </a:p>
          <a:p>
            <a:pPr lvl="1"/>
            <a:r>
              <a:rPr lang="en-US" dirty="0"/>
              <a:t>Safety valves </a:t>
            </a:r>
            <a:r>
              <a:rPr lang="en-US" dirty="0" smtClean="0"/>
              <a:t>installed </a:t>
            </a:r>
            <a:r>
              <a:rPr lang="en-US" dirty="0"/>
              <a:t>between </a:t>
            </a:r>
            <a:r>
              <a:rPr lang="en-US" dirty="0" smtClean="0"/>
              <a:t>gas </a:t>
            </a:r>
            <a:r>
              <a:rPr lang="en-US" dirty="0"/>
              <a:t>storage tank </a:t>
            </a:r>
            <a:endParaRPr lang="en-US" dirty="0" smtClean="0"/>
          </a:p>
          <a:p>
            <a:pPr lvl="1"/>
            <a:r>
              <a:rPr lang="en-US" dirty="0" smtClean="0"/>
              <a:t>And vehicle </a:t>
            </a:r>
            <a:r>
              <a:rPr lang="en-US" dirty="0"/>
              <a:t>refueling filling </a:t>
            </a:r>
            <a:r>
              <a:rPr lang="en-US" dirty="0" smtClean="0"/>
              <a:t>nozzle including</a:t>
            </a:r>
            <a:r>
              <a:rPr lang="en-US" dirty="0"/>
              <a:t>:</a:t>
            </a:r>
          </a:p>
          <a:p>
            <a:pPr lvl="2"/>
            <a:r>
              <a:rPr lang="en-US" dirty="0" smtClean="0"/>
              <a:t>Each </a:t>
            </a:r>
            <a:r>
              <a:rPr lang="en-US" dirty="0"/>
              <a:t>CNG storage tank has </a:t>
            </a:r>
            <a:r>
              <a:rPr lang="en-US" dirty="0" smtClean="0"/>
              <a:t>quick-action </a:t>
            </a:r>
            <a:r>
              <a:rPr lang="en-US" dirty="0"/>
              <a:t>isolation</a:t>
            </a:r>
          </a:p>
          <a:p>
            <a:pPr lvl="2"/>
            <a:r>
              <a:rPr lang="en-US" dirty="0" smtClean="0"/>
              <a:t>Master </a:t>
            </a:r>
            <a:r>
              <a:rPr lang="en-US" dirty="0"/>
              <a:t>shut-off valve is installed in </a:t>
            </a:r>
            <a:r>
              <a:rPr lang="en-US" dirty="0" smtClean="0"/>
              <a:t>outlet pipe </a:t>
            </a:r>
          </a:p>
          <a:p>
            <a:pPr lvl="3"/>
            <a:r>
              <a:rPr lang="en-US" dirty="0" smtClean="0"/>
              <a:t>Outside Fencing</a:t>
            </a:r>
          </a:p>
          <a:p>
            <a:pPr lvl="2"/>
            <a:r>
              <a:rPr lang="en-US" dirty="0"/>
              <a:t>Q</a:t>
            </a:r>
            <a:r>
              <a:rPr lang="en-US" dirty="0" smtClean="0"/>
              <a:t>uick-action </a:t>
            </a:r>
            <a:r>
              <a:rPr lang="en-US" dirty="0"/>
              <a:t>emergency and isolation shut-off </a:t>
            </a:r>
            <a:r>
              <a:rPr lang="en-US" dirty="0" smtClean="0"/>
              <a:t>valve</a:t>
            </a:r>
          </a:p>
          <a:p>
            <a:pPr lvl="2"/>
            <a:r>
              <a:rPr lang="en-US" dirty="0" smtClean="0"/>
              <a:t>Near dispensing </a:t>
            </a:r>
            <a:r>
              <a:rPr lang="en-US" dirty="0"/>
              <a:t>tank and kept </a:t>
            </a:r>
            <a:r>
              <a:rPr lang="en-US" dirty="0" smtClean="0"/>
              <a:t>closed refueling not performed</a:t>
            </a:r>
          </a:p>
          <a:p>
            <a:pPr lvl="2"/>
            <a:r>
              <a:rPr lang="en-US" b="1" dirty="0" smtClean="0">
                <a:solidFill>
                  <a:srgbClr val="0000FF"/>
                </a:solidFill>
              </a:rPr>
              <a:t>SEE FIGURE 6-22, NEXT SLIDE</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71</a:t>
            </a:fld>
            <a:endParaRPr lang="en-US" dirty="0"/>
          </a:p>
        </p:txBody>
      </p:sp>
    </p:spTree>
    <p:extLst>
      <p:ext uri="{BB962C8B-B14F-4D97-AF65-F5344CB8AC3E}">
        <p14:creationId xmlns:p14="http://schemas.microsoft.com/office/powerpoint/2010/main" val="1535101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10600" cy="1097280"/>
          </a:xfrm>
        </p:spPr>
        <p:txBody>
          <a:bodyPr/>
          <a:lstStyle/>
          <a:p>
            <a:r>
              <a:rPr lang="en-US" sz="2800" dirty="0"/>
              <a:t>Figure 6-22 A typical CNG station which shows </a:t>
            </a:r>
            <a:r>
              <a:rPr lang="en-US" sz="2800" dirty="0" smtClean="0"/>
              <a:t>compressors, and </a:t>
            </a:r>
            <a:r>
              <a:rPr lang="en-US" sz="2800" dirty="0"/>
              <a:t>all of the equipment needed are behind a secured area.</a:t>
            </a:r>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72</a:t>
            </a:fld>
            <a:endParaRPr lang="en-US" dirty="0"/>
          </a:p>
        </p:txBody>
      </p:sp>
      <p:pic>
        <p:nvPicPr>
          <p:cNvPr id="5" name="Picture 4"/>
          <p:cNvPicPr>
            <a:picLocks noChangeAspect="1"/>
          </p:cNvPicPr>
          <p:nvPr/>
        </p:nvPicPr>
        <p:blipFill>
          <a:blip r:embed="rId2"/>
          <a:stretch>
            <a:fillRect/>
          </a:stretch>
        </p:blipFill>
        <p:spPr>
          <a:xfrm>
            <a:off x="506627" y="1371600"/>
            <a:ext cx="7924800" cy="4987128"/>
          </a:xfrm>
          <a:prstGeom prst="rect">
            <a:avLst/>
          </a:prstGeom>
        </p:spPr>
      </p:pic>
    </p:spTree>
    <p:extLst>
      <p:ext uri="{BB962C8B-B14F-4D97-AF65-F5344CB8AC3E}">
        <p14:creationId xmlns:p14="http://schemas.microsoft.com/office/powerpoint/2010/main" val="3643501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COMPRESSED NATURAL GAS (CNG)</a:t>
            </a:r>
          </a:p>
        </p:txBody>
      </p:sp>
      <p:sp>
        <p:nvSpPr>
          <p:cNvPr id="3" name="Content Placeholder 2"/>
          <p:cNvSpPr>
            <a:spLocks noGrp="1"/>
          </p:cNvSpPr>
          <p:nvPr>
            <p:ph idx="1"/>
          </p:nvPr>
        </p:nvSpPr>
        <p:spPr>
          <a:xfrm>
            <a:off x="457200" y="1447800"/>
            <a:ext cx="8686800" cy="4525963"/>
          </a:xfrm>
        </p:spPr>
        <p:txBody>
          <a:bodyPr/>
          <a:lstStyle/>
          <a:p>
            <a:r>
              <a:rPr lang="en-US" b="1" dirty="0"/>
              <a:t>Refueling with </a:t>
            </a:r>
            <a:r>
              <a:rPr lang="en-US" b="1" dirty="0" smtClean="0"/>
              <a:t>CNG</a:t>
            </a:r>
          </a:p>
          <a:p>
            <a:pPr lvl="1"/>
            <a:r>
              <a:rPr lang="en-US" b="1" dirty="0" smtClean="0"/>
              <a:t>3 commonly </a:t>
            </a:r>
            <a:r>
              <a:rPr lang="en-US" b="1" dirty="0"/>
              <a:t>used CNG </a:t>
            </a:r>
            <a:r>
              <a:rPr lang="en-US" b="1" dirty="0" smtClean="0"/>
              <a:t>refilling station </a:t>
            </a:r>
            <a:r>
              <a:rPr lang="en-US" b="1" dirty="0"/>
              <a:t>pressures:</a:t>
            </a:r>
          </a:p>
          <a:p>
            <a:pPr lvl="2"/>
            <a:r>
              <a:rPr lang="en-US" b="1" dirty="0" smtClean="0"/>
              <a:t>P24—2,400 </a:t>
            </a:r>
            <a:r>
              <a:rPr lang="en-US" b="1" dirty="0"/>
              <a:t>PSI</a:t>
            </a:r>
          </a:p>
          <a:p>
            <a:pPr lvl="2"/>
            <a:r>
              <a:rPr lang="en-US" b="1" dirty="0" smtClean="0"/>
              <a:t>P30—3,000 </a:t>
            </a:r>
            <a:r>
              <a:rPr lang="en-US" b="1" dirty="0"/>
              <a:t>PSI</a:t>
            </a:r>
          </a:p>
          <a:p>
            <a:pPr lvl="2"/>
            <a:r>
              <a:rPr lang="en-US" b="1" dirty="0" smtClean="0"/>
              <a:t>P36—3,600 </a:t>
            </a:r>
            <a:r>
              <a:rPr lang="en-US" b="1" dirty="0"/>
              <a:t>PSI</a:t>
            </a:r>
          </a:p>
          <a:p>
            <a:pPr lvl="3"/>
            <a:r>
              <a:rPr lang="en-US" sz="2000" b="1" dirty="0"/>
              <a:t>F</a:t>
            </a:r>
            <a:r>
              <a:rPr lang="en-US" sz="2000" b="1" dirty="0" smtClean="0"/>
              <a:t>ind station </a:t>
            </a:r>
            <a:r>
              <a:rPr lang="en-US" sz="2000" b="1" dirty="0"/>
              <a:t>with the highest refilling pressure.</a:t>
            </a:r>
          </a:p>
          <a:p>
            <a:pPr lvl="3"/>
            <a:r>
              <a:rPr lang="en-US" sz="2000" b="1" dirty="0"/>
              <a:t>Filling at lower pressures </a:t>
            </a:r>
            <a:r>
              <a:rPr lang="en-US" sz="2000" b="1" dirty="0" smtClean="0"/>
              <a:t>results </a:t>
            </a:r>
            <a:r>
              <a:rPr lang="en-US" sz="2000" b="1" dirty="0"/>
              <a:t>in less </a:t>
            </a:r>
            <a:r>
              <a:rPr lang="en-US" sz="2000" b="1" dirty="0" smtClean="0"/>
              <a:t>CNG </a:t>
            </a:r>
          </a:p>
          <a:p>
            <a:pPr lvl="3"/>
            <a:r>
              <a:rPr lang="en-US" sz="2000" b="1" dirty="0">
                <a:solidFill>
                  <a:srgbClr val="0000FF"/>
                </a:solidFill>
              </a:rPr>
              <a:t>SEE CHART 6–2 </a:t>
            </a:r>
            <a:r>
              <a:rPr lang="en-US" sz="2000" b="1" dirty="0" smtClean="0">
                <a:solidFill>
                  <a:srgbClr val="0000FF"/>
                </a:solidFill>
              </a:rPr>
              <a:t>in the text</a:t>
            </a:r>
          </a:p>
          <a:p>
            <a:pPr lvl="3"/>
            <a:r>
              <a:rPr lang="en-US" sz="2000" b="1" dirty="0"/>
              <a:t>F</a:t>
            </a:r>
            <a:r>
              <a:rPr lang="en-US" sz="2000" b="1" dirty="0" smtClean="0"/>
              <a:t>or comparison </a:t>
            </a:r>
            <a:r>
              <a:rPr lang="en-US" sz="2000" b="1" dirty="0"/>
              <a:t>of </a:t>
            </a:r>
            <a:r>
              <a:rPr lang="en-US" sz="2000" b="1" dirty="0" smtClean="0"/>
              <a:t>most frequently used </a:t>
            </a:r>
            <a:r>
              <a:rPr lang="en-US" sz="2000" b="1" dirty="0"/>
              <a:t>alternative </a:t>
            </a:r>
            <a:r>
              <a:rPr lang="en-US" sz="2000" b="1" dirty="0" smtClean="0"/>
              <a:t>fuels</a:t>
            </a:r>
          </a:p>
          <a:p>
            <a:pPr lvl="3"/>
            <a:r>
              <a:rPr lang="en-US" sz="2000" b="1" dirty="0" smtClean="0">
                <a:solidFill>
                  <a:srgbClr val="0000FF"/>
                </a:solidFill>
              </a:rPr>
              <a:t>SEE </a:t>
            </a:r>
            <a:r>
              <a:rPr lang="en-US" sz="2000" b="1" dirty="0">
                <a:solidFill>
                  <a:srgbClr val="0000FF"/>
                </a:solidFill>
              </a:rPr>
              <a:t>FIGURE </a:t>
            </a:r>
            <a:r>
              <a:rPr lang="en-US" sz="2000" b="1" dirty="0" smtClean="0">
                <a:solidFill>
                  <a:srgbClr val="0000FF"/>
                </a:solidFill>
              </a:rPr>
              <a:t>6–23, NEXT SLIDE</a:t>
            </a:r>
            <a:endParaRPr lang="en-US" sz="2000" b="1" dirty="0">
              <a:solidFill>
                <a:srgbClr val="0000FF"/>
              </a:solidFill>
            </a:endParaRPr>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73</a:t>
            </a:fld>
            <a:endParaRPr lang="en-US" dirty="0"/>
          </a:p>
        </p:txBody>
      </p:sp>
    </p:spTree>
    <p:extLst>
      <p:ext uri="{BB962C8B-B14F-4D97-AF65-F5344CB8AC3E}">
        <p14:creationId xmlns:p14="http://schemas.microsoft.com/office/powerpoint/2010/main" val="14336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6-23 The fill handle on a CNG station.</a:t>
            </a:r>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74</a:t>
            </a:fld>
            <a:endParaRPr lang="en-US" dirty="0"/>
          </a:p>
        </p:txBody>
      </p:sp>
      <p:pic>
        <p:nvPicPr>
          <p:cNvPr id="5" name="Picture 4"/>
          <p:cNvPicPr>
            <a:picLocks noChangeAspect="1"/>
          </p:cNvPicPr>
          <p:nvPr/>
        </p:nvPicPr>
        <p:blipFill>
          <a:blip r:embed="rId2"/>
          <a:stretch>
            <a:fillRect/>
          </a:stretch>
        </p:blipFill>
        <p:spPr>
          <a:xfrm>
            <a:off x="1219199" y="1447800"/>
            <a:ext cx="6804235" cy="4876800"/>
          </a:xfrm>
          <a:prstGeom prst="rect">
            <a:avLst/>
          </a:prstGeom>
        </p:spPr>
      </p:pic>
    </p:spTree>
    <p:extLst>
      <p:ext uri="{BB962C8B-B14F-4D97-AF65-F5344CB8AC3E}">
        <p14:creationId xmlns:p14="http://schemas.microsoft.com/office/powerpoint/2010/main" val="2923277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3: </a:t>
            </a:r>
            <a:endParaRPr lang="en-US" dirty="0">
              <a:solidFill>
                <a:srgbClr val="F8F9D3"/>
              </a:solidFill>
            </a:endParaRPr>
          </a:p>
        </p:txBody>
      </p:sp>
      <p:sp>
        <p:nvSpPr>
          <p:cNvPr id="3" name="Rectangle 2"/>
          <p:cNvSpPr/>
          <p:nvPr/>
        </p:nvSpPr>
        <p:spPr>
          <a:xfrm>
            <a:off x="152400" y="1447800"/>
            <a:ext cx="8991600" cy="2677656"/>
          </a:xfrm>
          <a:prstGeom prst="rect">
            <a:avLst/>
          </a:prstGeom>
        </p:spPr>
        <p:txBody>
          <a:bodyPr wrap="square">
            <a:spAutoFit/>
          </a:bodyPr>
          <a:lstStyle/>
          <a:p>
            <a:r>
              <a:rPr lang="en-US" sz="2800" dirty="0" smtClean="0">
                <a:solidFill>
                  <a:srgbClr val="000000"/>
                </a:solidFill>
              </a:rPr>
              <a:t>When </a:t>
            </a:r>
            <a:r>
              <a:rPr lang="en-US" sz="2800" dirty="0">
                <a:solidFill>
                  <a:srgbClr val="000000"/>
                </a:solidFill>
              </a:rPr>
              <a:t>refueling a CNG vehicle, why is it </a:t>
            </a:r>
            <a:r>
              <a:rPr lang="en-US" sz="2800" dirty="0" smtClean="0">
                <a:solidFill>
                  <a:srgbClr val="000000"/>
                </a:solidFill>
              </a:rPr>
              <a:t>recommended that </a:t>
            </a:r>
            <a:r>
              <a:rPr lang="en-US" sz="2800" dirty="0">
                <a:solidFill>
                  <a:srgbClr val="000000"/>
                </a:solidFill>
              </a:rPr>
              <a:t>the tank be filled to a high pressure?</a:t>
            </a:r>
          </a:p>
          <a:p>
            <a:r>
              <a:rPr lang="en-US" sz="2800" dirty="0">
                <a:solidFill>
                  <a:srgbClr val="000000"/>
                </a:solidFill>
              </a:rPr>
              <a:t>a. The range of the vehicle is increased</a:t>
            </a:r>
          </a:p>
          <a:p>
            <a:r>
              <a:rPr lang="en-US" sz="2800" dirty="0">
                <a:solidFill>
                  <a:srgbClr val="000000"/>
                </a:solidFill>
              </a:rPr>
              <a:t>b. The cost of the fuel is lower</a:t>
            </a:r>
          </a:p>
          <a:p>
            <a:r>
              <a:rPr lang="en-US" sz="2800" dirty="0">
                <a:solidFill>
                  <a:srgbClr val="000000"/>
                </a:solidFill>
              </a:rPr>
              <a:t>c. Less of the fuel is lost to evaporation</a:t>
            </a:r>
          </a:p>
          <a:p>
            <a:r>
              <a:rPr lang="en-US" sz="2800" dirty="0">
                <a:solidFill>
                  <a:srgbClr val="000000"/>
                </a:solidFill>
              </a:rPr>
              <a:t>d. Both a and c</a:t>
            </a:r>
          </a:p>
        </p:txBody>
      </p:sp>
      <p:sp>
        <p:nvSpPr>
          <p:cNvPr id="4" name="Slide Number Placeholder 3"/>
          <p:cNvSpPr>
            <a:spLocks noGrp="1"/>
          </p:cNvSpPr>
          <p:nvPr>
            <p:ph type="sldNum" sz="quarter" idx="12"/>
          </p:nvPr>
        </p:nvSpPr>
        <p:spPr/>
        <p:txBody>
          <a:bodyPr/>
          <a:lstStyle/>
          <a:p>
            <a:fld id="{200B2350-5261-4F5C-9DF5-EF0D264FC8D2}" type="slidenum">
              <a:rPr lang="en-US" smtClean="0"/>
              <a:pPr/>
              <a:t>75</a:t>
            </a:fld>
            <a:endParaRPr lang="en-US" dirty="0"/>
          </a:p>
        </p:txBody>
      </p:sp>
    </p:spTree>
    <p:extLst>
      <p:ext uri="{BB962C8B-B14F-4D97-AF65-F5344CB8AC3E}">
        <p14:creationId xmlns:p14="http://schemas.microsoft.com/office/powerpoint/2010/main" val="2345851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3:</a:t>
            </a:r>
            <a:endParaRPr lang="en-US" sz="3200" dirty="0">
              <a:solidFill>
                <a:srgbClr val="F8F9D3"/>
              </a:solidFill>
            </a:endParaRPr>
          </a:p>
        </p:txBody>
      </p:sp>
      <p:sp>
        <p:nvSpPr>
          <p:cNvPr id="6" name="Rectangle 5"/>
          <p:cNvSpPr/>
          <p:nvPr/>
        </p:nvSpPr>
        <p:spPr>
          <a:xfrm>
            <a:off x="286265" y="1855161"/>
            <a:ext cx="8534400" cy="1323439"/>
          </a:xfrm>
          <a:prstGeom prst="rect">
            <a:avLst/>
          </a:prstGeom>
        </p:spPr>
        <p:txBody>
          <a:bodyPr wrap="square">
            <a:spAutoFit/>
          </a:bodyPr>
          <a:lstStyle/>
          <a:p>
            <a:r>
              <a:rPr lang="en-US" sz="4000" dirty="0">
                <a:solidFill>
                  <a:srgbClr val="000000"/>
                </a:solidFill>
              </a:rPr>
              <a:t>The range of the vehicle is increased</a:t>
            </a:r>
          </a:p>
          <a:p>
            <a:endParaRPr lang="en-US" sz="4000" dirty="0">
              <a:solidFill>
                <a:srgbClr val="000000"/>
              </a:solidFill>
            </a:endParaRPr>
          </a:p>
        </p:txBody>
      </p:sp>
      <p:sp>
        <p:nvSpPr>
          <p:cNvPr id="3" name="Slide Number Placeholder 2"/>
          <p:cNvSpPr>
            <a:spLocks noGrp="1"/>
          </p:cNvSpPr>
          <p:nvPr>
            <p:ph type="sldNum" sz="quarter" idx="12"/>
          </p:nvPr>
        </p:nvSpPr>
        <p:spPr/>
        <p:txBody>
          <a:bodyPr/>
          <a:lstStyle/>
          <a:p>
            <a:fld id="{200B2350-5261-4F5C-9DF5-EF0D264FC8D2}" type="slidenum">
              <a:rPr lang="en-US" smtClean="0"/>
              <a:pPr/>
              <a:t>76</a:t>
            </a:fld>
            <a:endParaRPr lang="en-US" dirty="0"/>
          </a:p>
        </p:txBody>
      </p:sp>
    </p:spTree>
    <p:extLst>
      <p:ext uri="{BB962C8B-B14F-4D97-AF65-F5344CB8AC3E}">
        <p14:creationId xmlns:p14="http://schemas.microsoft.com/office/powerpoint/2010/main" val="3643827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4.</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CNG </a:t>
            </a:r>
            <a:r>
              <a:rPr lang="en-US" sz="2800" b="1" dirty="0"/>
              <a:t>– Is it Cleaner than </a:t>
            </a:r>
            <a:r>
              <a:rPr lang="en-US" sz="2800" b="1" dirty="0" smtClean="0"/>
              <a:t>Gasoline?</a:t>
            </a:r>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77</a:t>
            </a:fld>
            <a:endParaRPr lang="en-US" dirty="0"/>
          </a:p>
        </p:txBody>
      </p:sp>
    </p:spTree>
    <p:extLst>
      <p:ext uri="{BB962C8B-B14F-4D97-AF65-F5344CB8AC3E}">
        <p14:creationId xmlns:p14="http://schemas.microsoft.com/office/powerpoint/2010/main" val="182422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effectLst>
                  <a:outerShdw blurRad="38100" dist="38100" dir="2700000" algn="tl">
                    <a:srgbClr val="000000"/>
                  </a:outerShdw>
                </a:effectLst>
              </a:rPr>
              <a:t>SYNTHETIC FUELS</a:t>
            </a:r>
          </a:p>
        </p:txBody>
      </p:sp>
      <p:sp>
        <p:nvSpPr>
          <p:cNvPr id="45059" name="Content Placeholder 2"/>
          <p:cNvSpPr>
            <a:spLocks noGrp="1"/>
          </p:cNvSpPr>
          <p:nvPr>
            <p:ph idx="1"/>
          </p:nvPr>
        </p:nvSpPr>
        <p:spPr/>
        <p:txBody>
          <a:bodyPr/>
          <a:lstStyle/>
          <a:p>
            <a:pPr>
              <a:spcBef>
                <a:spcPts val="600"/>
              </a:spcBef>
              <a:spcAft>
                <a:spcPts val="600"/>
              </a:spcAft>
            </a:pPr>
            <a:r>
              <a:rPr lang="en-US" altLang="en-US" b="1" dirty="0" smtClean="0"/>
              <a:t>Fischer-Tropsch</a:t>
            </a:r>
          </a:p>
          <a:p>
            <a:pPr lvl="1">
              <a:spcAft>
                <a:spcPts val="600"/>
              </a:spcAft>
            </a:pPr>
            <a:r>
              <a:rPr lang="en-US" altLang="en-US" dirty="0" smtClean="0"/>
              <a:t>Synthetic fuels were first developed </a:t>
            </a:r>
          </a:p>
          <a:p>
            <a:pPr lvl="2">
              <a:spcAft>
                <a:spcPts val="600"/>
              </a:spcAft>
            </a:pPr>
            <a:r>
              <a:rPr lang="en-US" altLang="en-US" dirty="0" smtClean="0"/>
              <a:t>Using Fischer-Tropsch method</a:t>
            </a:r>
          </a:p>
          <a:p>
            <a:pPr lvl="1">
              <a:spcAft>
                <a:spcPts val="600"/>
              </a:spcAft>
            </a:pPr>
            <a:r>
              <a:rPr lang="en-US" altLang="en-US" dirty="0" smtClean="0"/>
              <a:t>Have been in use since 1920s</a:t>
            </a:r>
          </a:p>
          <a:p>
            <a:pPr lvl="1">
              <a:spcAft>
                <a:spcPts val="600"/>
              </a:spcAft>
            </a:pPr>
            <a:r>
              <a:rPr lang="en-US" altLang="en-US" dirty="0" smtClean="0"/>
              <a:t>Convert coal, natural gas, other fossil fuels </a:t>
            </a:r>
          </a:p>
          <a:p>
            <a:pPr lvl="1">
              <a:spcAft>
                <a:spcPts val="600"/>
              </a:spcAft>
            </a:pPr>
            <a:r>
              <a:rPr lang="en-US" altLang="en-US" dirty="0" smtClean="0"/>
              <a:t>Into high-quality, clean-burning fuel</a:t>
            </a:r>
          </a:p>
          <a:p>
            <a:pPr lvl="1">
              <a:spcAft>
                <a:spcPts val="600"/>
              </a:spcAft>
            </a:pPr>
            <a:r>
              <a:rPr lang="en-US" altLang="en-US" dirty="0" smtClean="0"/>
              <a:t>Fischer-Tropsch fuels combust with no soot or odors</a:t>
            </a:r>
          </a:p>
          <a:p>
            <a:pPr lvl="1">
              <a:spcAft>
                <a:spcPts val="600"/>
              </a:spcAft>
            </a:pPr>
            <a:r>
              <a:rPr lang="en-US" altLang="en-US" b="1" dirty="0" smtClean="0">
                <a:solidFill>
                  <a:srgbClr val="0000FF"/>
                </a:solidFill>
              </a:rPr>
              <a:t>SEE FIGURE 6-24, NEXT SLIDE</a:t>
            </a:r>
          </a:p>
        </p:txBody>
      </p:sp>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78</a:t>
            </a:fld>
            <a:endParaRPr lang="en-US" dirty="0"/>
          </a:p>
        </p:txBody>
      </p:sp>
    </p:spTree>
    <p:extLst>
      <p:ext uri="{BB962C8B-B14F-4D97-AF65-F5344CB8AC3E}">
        <p14:creationId xmlns:p14="http://schemas.microsoft.com/office/powerpoint/2010/main" val="315516511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sz="2500" b="1" dirty="0" smtClean="0"/>
              <a:t>FIGURE 6–24 </a:t>
            </a:r>
            <a:r>
              <a:rPr lang="en-IN" sz="2400" dirty="0" smtClean="0"/>
              <a:t>A Fischer-Tropsch processing plant</a:t>
            </a:r>
            <a:br>
              <a:rPr lang="en-IN" sz="2400" dirty="0" smtClean="0"/>
            </a:br>
            <a:r>
              <a:rPr lang="en-IN" sz="2400" dirty="0" smtClean="0"/>
              <a:t> is able to produce a variety of fuels from coal.</a:t>
            </a:r>
            <a:endParaRPr lang="en-IN" sz="2400" dirty="0"/>
          </a:p>
        </p:txBody>
      </p:sp>
      <p:pic>
        <p:nvPicPr>
          <p:cNvPr id="1843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52475" y="2166938"/>
            <a:ext cx="7639050" cy="3392487"/>
          </a:xfr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79</a:t>
            </a:fld>
            <a:endParaRPr lang="en-US" dirty="0"/>
          </a:p>
        </p:txBody>
      </p:sp>
    </p:spTree>
    <p:extLst>
      <p:ext uri="{BB962C8B-B14F-4D97-AF65-F5344CB8AC3E}">
        <p14:creationId xmlns:p14="http://schemas.microsoft.com/office/powerpoint/2010/main" val="3526008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400" y="1447800"/>
            <a:ext cx="8839200" cy="4525963"/>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a:t>What Is “Phase Separation”?</a:t>
            </a:r>
          </a:p>
          <a:p>
            <a:pPr lvl="1"/>
            <a:r>
              <a:rPr lang="en-US" dirty="0"/>
              <a:t>All alcohols absorb water, and </a:t>
            </a:r>
            <a:r>
              <a:rPr lang="en-US" dirty="0" smtClean="0"/>
              <a:t>alcohol–water mixture can </a:t>
            </a:r>
            <a:r>
              <a:rPr lang="en-US" dirty="0"/>
              <a:t>separate from the gasoline and sink to </a:t>
            </a:r>
            <a:r>
              <a:rPr lang="en-US" dirty="0" smtClean="0"/>
              <a:t>bottom of fuel </a:t>
            </a:r>
            <a:r>
              <a:rPr lang="en-US" dirty="0"/>
              <a:t>tank. This process is called phase separation. </a:t>
            </a:r>
            <a:r>
              <a:rPr lang="en-US" dirty="0" smtClean="0"/>
              <a:t>To help </a:t>
            </a:r>
            <a:r>
              <a:rPr lang="en-US" dirty="0"/>
              <a:t>avoid engine performance problems, try to keep </a:t>
            </a:r>
            <a:r>
              <a:rPr lang="en-US" dirty="0" smtClean="0"/>
              <a:t>at least </a:t>
            </a:r>
            <a:r>
              <a:rPr lang="en-US" dirty="0"/>
              <a:t>a </a:t>
            </a:r>
            <a:r>
              <a:rPr lang="en-US" dirty="0" smtClean="0"/>
              <a:t>¼ tank </a:t>
            </a:r>
            <a:r>
              <a:rPr lang="en-US" dirty="0"/>
              <a:t>of fuel at all times, especially </a:t>
            </a:r>
            <a:r>
              <a:rPr lang="en-US" dirty="0" smtClean="0"/>
              <a:t>during seasons </a:t>
            </a:r>
            <a:r>
              <a:rPr lang="en-US" dirty="0"/>
              <a:t>when there is a wide temperature span </a:t>
            </a:r>
            <a:r>
              <a:rPr lang="en-US" dirty="0" smtClean="0"/>
              <a:t>between daytime </a:t>
            </a:r>
            <a:r>
              <a:rPr lang="en-US" dirty="0"/>
              <a:t>highs and nighttime lows. These conditions </a:t>
            </a:r>
            <a:r>
              <a:rPr lang="en-US" dirty="0" smtClean="0"/>
              <a:t>can cause </a:t>
            </a:r>
            <a:r>
              <a:rPr lang="en-US" dirty="0"/>
              <a:t>moisture to accumulate in </a:t>
            </a:r>
            <a:r>
              <a:rPr lang="en-US" dirty="0" smtClean="0"/>
              <a:t>fuel </a:t>
            </a:r>
            <a:r>
              <a:rPr lang="en-US" dirty="0"/>
              <a:t>tank as a </a:t>
            </a:r>
            <a:r>
              <a:rPr lang="en-US" dirty="0" smtClean="0"/>
              <a:t>result of condensation </a:t>
            </a:r>
            <a:r>
              <a:rPr lang="en-US" dirty="0"/>
              <a:t>of </a:t>
            </a:r>
            <a:r>
              <a:rPr lang="en-US" dirty="0" smtClean="0"/>
              <a:t>moisture </a:t>
            </a:r>
            <a:r>
              <a:rPr lang="en-US" dirty="0"/>
              <a:t>in </a:t>
            </a:r>
            <a:r>
              <a:rPr lang="en-US" dirty="0" smtClean="0"/>
              <a:t>air</a:t>
            </a:r>
            <a:r>
              <a:rPr lang="en-US" dirty="0"/>
              <a:t>. </a:t>
            </a:r>
            <a:r>
              <a:rPr lang="en-US" b="1" dirty="0">
                <a:solidFill>
                  <a:srgbClr val="0000FF"/>
                </a:solidFill>
              </a:rPr>
              <a:t>SEE </a:t>
            </a:r>
            <a:r>
              <a:rPr lang="en-US" b="1" dirty="0" smtClean="0">
                <a:solidFill>
                  <a:srgbClr val="0000FF"/>
                </a:solidFill>
              </a:rPr>
              <a:t>FIGURE 6–2</a:t>
            </a:r>
            <a:r>
              <a:rPr lang="en-US" b="1" dirty="0">
                <a:solidFill>
                  <a:srgbClr val="0000FF"/>
                </a:solidFill>
              </a:rPr>
              <a:t>.</a:t>
            </a:r>
            <a:endParaRPr lang="en-US" b="1" dirty="0" smtClean="0">
              <a:solidFill>
                <a:srgbClr val="0000FF"/>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pPr/>
              <a:t>8</a:t>
            </a:fld>
            <a:endParaRPr lang="en-US" dirty="0"/>
          </a:p>
        </p:txBody>
      </p:sp>
    </p:spTree>
    <p:extLst>
      <p:ext uri="{BB962C8B-B14F-4D97-AF65-F5344CB8AC3E}">
        <p14:creationId xmlns:p14="http://schemas.microsoft.com/office/powerpoint/2010/main" val="1165889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ffectLst>
                  <a:outerShdw blurRad="38100" dist="38100" dir="2700000" algn="tl">
                    <a:srgbClr val="000000"/>
                  </a:outerShdw>
                </a:effectLst>
              </a:rPr>
              <a:t>SYNTHETIC FUELS</a:t>
            </a:r>
            <a:endParaRPr lang="en-US" dirty="0"/>
          </a:p>
        </p:txBody>
      </p:sp>
      <p:sp>
        <p:nvSpPr>
          <p:cNvPr id="3" name="Content Placeholder 2"/>
          <p:cNvSpPr>
            <a:spLocks noGrp="1"/>
          </p:cNvSpPr>
          <p:nvPr>
            <p:ph idx="1"/>
          </p:nvPr>
        </p:nvSpPr>
        <p:spPr/>
        <p:txBody>
          <a:bodyPr/>
          <a:lstStyle/>
          <a:p>
            <a:pPr>
              <a:spcBef>
                <a:spcPts val="600"/>
              </a:spcBef>
              <a:spcAft>
                <a:spcPts val="600"/>
              </a:spcAft>
            </a:pPr>
            <a:r>
              <a:rPr lang="en-US" b="1" dirty="0"/>
              <a:t>Synthetic Fuels</a:t>
            </a:r>
          </a:p>
          <a:p>
            <a:pPr lvl="1">
              <a:spcAft>
                <a:spcPts val="600"/>
              </a:spcAft>
            </a:pPr>
            <a:r>
              <a:rPr lang="en-US" dirty="0"/>
              <a:t>Emit only low levels of toxins</a:t>
            </a:r>
          </a:p>
          <a:p>
            <a:pPr lvl="1">
              <a:spcAft>
                <a:spcPts val="600"/>
              </a:spcAft>
            </a:pPr>
            <a:r>
              <a:rPr lang="en-US" dirty="0"/>
              <a:t>Can be blended with traditional fuels </a:t>
            </a:r>
          </a:p>
          <a:p>
            <a:pPr lvl="1">
              <a:spcAft>
                <a:spcPts val="600"/>
              </a:spcAft>
            </a:pPr>
            <a:r>
              <a:rPr lang="en-US" dirty="0"/>
              <a:t>With little equipment modification</a:t>
            </a:r>
          </a:p>
          <a:p>
            <a:pPr lvl="1">
              <a:spcAft>
                <a:spcPts val="600"/>
              </a:spcAft>
            </a:pPr>
            <a:r>
              <a:rPr lang="en-US" dirty="0"/>
              <a:t>Contain very low sulfur and aromatic content </a:t>
            </a:r>
          </a:p>
          <a:p>
            <a:pPr lvl="1">
              <a:spcAft>
                <a:spcPts val="600"/>
              </a:spcAft>
            </a:pPr>
            <a:r>
              <a:rPr lang="en-US" dirty="0"/>
              <a:t>Emit virtually no </a:t>
            </a:r>
            <a:r>
              <a:rPr lang="en-US" dirty="0" smtClean="0"/>
              <a:t>particulates</a:t>
            </a:r>
          </a:p>
          <a:p>
            <a:pPr lvl="1">
              <a:spcAft>
                <a:spcPts val="600"/>
              </a:spcAft>
            </a:pPr>
            <a:r>
              <a:rPr lang="en-US" dirty="0"/>
              <a:t>Do not differ in fuel performance </a:t>
            </a:r>
          </a:p>
          <a:p>
            <a:pPr lvl="1">
              <a:spcAft>
                <a:spcPts val="600"/>
              </a:spcAft>
            </a:pPr>
            <a:r>
              <a:rPr lang="en-US" dirty="0" smtClean="0"/>
              <a:t>Expensive </a:t>
            </a:r>
            <a:r>
              <a:rPr lang="en-US" dirty="0"/>
              <a:t>to produce on large scale</a:t>
            </a:r>
          </a:p>
          <a:p>
            <a:pPr lvl="1">
              <a:spcAft>
                <a:spcPts val="600"/>
              </a:spcAft>
            </a:pPr>
            <a:endParaRPr lang="en-US" dirty="0"/>
          </a:p>
          <a:p>
            <a:pPr>
              <a:spcBef>
                <a:spcPts val="600"/>
              </a:spcBef>
              <a:spcAft>
                <a:spcPts val="600"/>
              </a:spcAft>
            </a:pPr>
            <a:endParaRPr lang="en-US" dirty="0"/>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80</a:t>
            </a:fld>
            <a:endParaRPr lang="en-US" dirty="0"/>
          </a:p>
        </p:txBody>
      </p:sp>
    </p:spTree>
    <p:extLst>
      <p:ext uri="{BB962C8B-B14F-4D97-AF65-F5344CB8AC3E}">
        <p14:creationId xmlns:p14="http://schemas.microsoft.com/office/powerpoint/2010/main" val="169614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ffectLst>
                  <a:outerShdw blurRad="38100" dist="38100" dir="2700000" algn="tl">
                    <a:srgbClr val="000000"/>
                  </a:outerShdw>
                </a:effectLst>
              </a:rPr>
              <a:t>SYNTHETIC FUELS</a:t>
            </a:r>
            <a:endParaRPr lang="en-US" altLang="en-US" dirty="0" smtClean="0">
              <a:effectLst>
                <a:outerShdw blurRad="38100" dist="38100" dir="2700000" algn="tl">
                  <a:srgbClr val="000000"/>
                </a:outerShdw>
              </a:effectLst>
              <a:latin typeface="Verdana" panose="020B0604030504040204" pitchFamily="34" charset="0"/>
            </a:endParaRPr>
          </a:p>
        </p:txBody>
      </p:sp>
      <p:sp>
        <p:nvSpPr>
          <p:cNvPr id="48131" name="Content Placeholder 2"/>
          <p:cNvSpPr>
            <a:spLocks noGrp="1"/>
          </p:cNvSpPr>
          <p:nvPr>
            <p:ph idx="1"/>
          </p:nvPr>
        </p:nvSpPr>
        <p:spPr/>
        <p:txBody>
          <a:bodyPr/>
          <a:lstStyle/>
          <a:p>
            <a:pPr>
              <a:spcBef>
                <a:spcPts val="600"/>
              </a:spcBef>
              <a:spcAft>
                <a:spcPts val="600"/>
              </a:spcAft>
            </a:pPr>
            <a:r>
              <a:rPr lang="en-US" altLang="en-US" b="1" dirty="0" smtClean="0"/>
              <a:t>Coal to Liquid (CTL)</a:t>
            </a:r>
          </a:p>
          <a:p>
            <a:pPr lvl="1">
              <a:spcAft>
                <a:spcPts val="600"/>
              </a:spcAft>
            </a:pPr>
            <a:r>
              <a:rPr lang="en-US" altLang="en-US" dirty="0" smtClean="0"/>
              <a:t>Coal can be converted to liquid fuel </a:t>
            </a:r>
          </a:p>
          <a:p>
            <a:pPr lvl="1">
              <a:spcAft>
                <a:spcPts val="600"/>
              </a:spcAft>
            </a:pPr>
            <a:r>
              <a:rPr lang="en-US" altLang="en-US" dirty="0" smtClean="0"/>
              <a:t>Through coal to liquid (CTL) process</a:t>
            </a:r>
          </a:p>
          <a:p>
            <a:pPr lvl="1">
              <a:spcAft>
                <a:spcPts val="600"/>
              </a:spcAft>
            </a:pPr>
            <a:r>
              <a:rPr lang="en-US" altLang="en-US" dirty="0" smtClean="0"/>
              <a:t>Huge cost main obstacle to these plants</a:t>
            </a:r>
          </a:p>
          <a:p>
            <a:pPr lvl="1">
              <a:spcAft>
                <a:spcPts val="600"/>
              </a:spcAft>
            </a:pPr>
            <a:r>
              <a:rPr lang="en-US" altLang="en-US" dirty="0" smtClean="0"/>
              <a:t>Environmental dangers as well</a:t>
            </a:r>
          </a:p>
        </p:txBody>
      </p:sp>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81</a:t>
            </a:fld>
            <a:endParaRPr lang="en-US" dirty="0"/>
          </a:p>
        </p:txBody>
      </p:sp>
    </p:spTree>
    <p:extLst>
      <p:ext uri="{BB962C8B-B14F-4D97-AF65-F5344CB8AC3E}">
        <p14:creationId xmlns:p14="http://schemas.microsoft.com/office/powerpoint/2010/main" val="26484681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ffectLst>
                  <a:outerShdw blurRad="38100" dist="38100" dir="2700000" algn="tl">
                    <a:srgbClr val="000000"/>
                  </a:outerShdw>
                </a:effectLst>
              </a:rPr>
              <a:t>SYNTHETIC FUELS</a:t>
            </a:r>
            <a:endParaRPr lang="en-US" altLang="en-US" dirty="0" smtClean="0">
              <a:effectLst>
                <a:outerShdw blurRad="38100" dist="38100" dir="2700000" algn="tl">
                  <a:srgbClr val="000000"/>
                </a:outerShdw>
              </a:effectLst>
              <a:latin typeface="Verdana" panose="020B0604030504040204" pitchFamily="34" charset="0"/>
            </a:endParaRPr>
          </a:p>
        </p:txBody>
      </p:sp>
      <p:sp>
        <p:nvSpPr>
          <p:cNvPr id="49155" name="Content Placeholder 2"/>
          <p:cNvSpPr>
            <a:spLocks noGrp="1"/>
          </p:cNvSpPr>
          <p:nvPr>
            <p:ph idx="1"/>
          </p:nvPr>
        </p:nvSpPr>
        <p:spPr/>
        <p:txBody>
          <a:bodyPr/>
          <a:lstStyle/>
          <a:p>
            <a:pPr>
              <a:spcBef>
                <a:spcPts val="600"/>
              </a:spcBef>
              <a:spcAft>
                <a:spcPts val="600"/>
              </a:spcAft>
            </a:pPr>
            <a:r>
              <a:rPr lang="en-US" altLang="en-US" b="1" dirty="0" smtClean="0">
                <a:latin typeface="+mj-lt"/>
              </a:rPr>
              <a:t>Methanol to Gasoline</a:t>
            </a:r>
          </a:p>
          <a:p>
            <a:pPr lvl="1">
              <a:spcAft>
                <a:spcPts val="600"/>
              </a:spcAft>
            </a:pPr>
            <a:r>
              <a:rPr lang="en-US" altLang="en-US" dirty="0" smtClean="0">
                <a:latin typeface="+mj-lt"/>
              </a:rPr>
              <a:t>Exxon Mobil developed </a:t>
            </a:r>
          </a:p>
          <a:p>
            <a:pPr lvl="1">
              <a:spcAft>
                <a:spcPts val="600"/>
              </a:spcAft>
            </a:pPr>
            <a:r>
              <a:rPr lang="en-US" altLang="en-US" dirty="0" smtClean="0">
                <a:latin typeface="+mj-lt"/>
              </a:rPr>
              <a:t>Methanol-to-Gasoline (MTG) Process</a:t>
            </a:r>
          </a:p>
        </p:txBody>
      </p:sp>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82</a:t>
            </a:fld>
            <a:endParaRPr lang="en-US" dirty="0"/>
          </a:p>
        </p:txBody>
      </p:sp>
    </p:spTree>
    <p:extLst>
      <p:ext uri="{BB962C8B-B14F-4D97-AF65-F5344CB8AC3E}">
        <p14:creationId xmlns:p14="http://schemas.microsoft.com/office/powerpoint/2010/main" val="153673651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86800" cy="1097280"/>
          </a:xfrm>
        </p:spPr>
        <p:txBody>
          <a:bodyPr/>
          <a:lstStyle/>
          <a:p>
            <a:r>
              <a:rPr lang="en-US" sz="2800" dirty="0"/>
              <a:t>SAFETY </a:t>
            </a:r>
            <a:r>
              <a:rPr lang="en-US" sz="2800" dirty="0" smtClean="0"/>
              <a:t>PRECAUTIONS WORKING </a:t>
            </a:r>
            <a:r>
              <a:rPr lang="en-US" sz="2800" dirty="0"/>
              <a:t>WITH</a:t>
            </a:r>
            <a:br>
              <a:rPr lang="en-US" sz="2800" dirty="0"/>
            </a:br>
            <a:r>
              <a:rPr lang="en-US" sz="2800" dirty="0"/>
              <a:t>ALTERNATIVE FUELS</a:t>
            </a:r>
          </a:p>
        </p:txBody>
      </p:sp>
      <p:sp>
        <p:nvSpPr>
          <p:cNvPr id="3" name="Content Placeholder 2"/>
          <p:cNvSpPr>
            <a:spLocks noGrp="1"/>
          </p:cNvSpPr>
          <p:nvPr>
            <p:ph idx="1"/>
          </p:nvPr>
        </p:nvSpPr>
        <p:spPr>
          <a:xfrm>
            <a:off x="457200" y="1447800"/>
            <a:ext cx="8534400" cy="4876800"/>
          </a:xfrm>
        </p:spPr>
        <p:txBody>
          <a:bodyPr/>
          <a:lstStyle/>
          <a:p>
            <a:r>
              <a:rPr lang="en-US" b="1" dirty="0" smtClean="0"/>
              <a:t>All Fuels are Flammable </a:t>
            </a:r>
          </a:p>
          <a:p>
            <a:pPr lvl="1"/>
            <a:r>
              <a:rPr lang="en-US" dirty="0" smtClean="0"/>
              <a:t>Whenever </a:t>
            </a:r>
            <a:r>
              <a:rPr lang="en-US" dirty="0"/>
              <a:t>working around compressed </a:t>
            </a:r>
            <a:r>
              <a:rPr lang="en-US" dirty="0" smtClean="0"/>
              <a:t>gases of </a:t>
            </a:r>
            <a:r>
              <a:rPr lang="en-US" dirty="0"/>
              <a:t>any kind </a:t>
            </a:r>
            <a:endParaRPr lang="en-US" dirty="0" smtClean="0"/>
          </a:p>
          <a:p>
            <a:pPr lvl="1"/>
            <a:r>
              <a:rPr lang="en-US" dirty="0" smtClean="0"/>
              <a:t>Always wear personal </a:t>
            </a:r>
            <a:r>
              <a:rPr lang="en-US" dirty="0"/>
              <a:t>protective equipment (PPE</a:t>
            </a:r>
            <a:r>
              <a:rPr lang="en-US" dirty="0" smtClean="0"/>
              <a:t>):</a:t>
            </a:r>
          </a:p>
          <a:p>
            <a:pPr marL="1714500" lvl="3" indent="-342900">
              <a:buFont typeface="+mj-lt"/>
              <a:buAutoNum type="arabicPeriod"/>
            </a:pPr>
            <a:r>
              <a:rPr lang="en-US" dirty="0" smtClean="0"/>
              <a:t>Safety </a:t>
            </a:r>
            <a:r>
              <a:rPr lang="en-US" dirty="0"/>
              <a:t>glasses and/or face </a:t>
            </a:r>
            <a:r>
              <a:rPr lang="en-US" dirty="0" smtClean="0"/>
              <a:t>shield</a:t>
            </a:r>
            <a:endParaRPr lang="en-US" dirty="0"/>
          </a:p>
          <a:p>
            <a:pPr marL="1714500" lvl="3" indent="-342900">
              <a:buFont typeface="+mj-lt"/>
              <a:buAutoNum type="arabicPeriod"/>
            </a:pPr>
            <a:r>
              <a:rPr lang="en-US" dirty="0" smtClean="0"/>
              <a:t>Protective gloves</a:t>
            </a:r>
          </a:p>
          <a:p>
            <a:pPr marL="1714500" lvl="3" indent="-342900">
              <a:buFont typeface="+mj-lt"/>
              <a:buAutoNum type="arabicPeriod"/>
            </a:pPr>
            <a:r>
              <a:rPr lang="en-US" dirty="0" smtClean="0"/>
              <a:t>Long-sleeved </a:t>
            </a:r>
            <a:r>
              <a:rPr lang="en-US" dirty="0"/>
              <a:t>shirt and </a:t>
            </a:r>
            <a:r>
              <a:rPr lang="en-US" dirty="0" smtClean="0"/>
              <a:t>pants</a:t>
            </a:r>
          </a:p>
          <a:p>
            <a:pPr lvl="4"/>
            <a:r>
              <a:rPr lang="en-US" dirty="0" smtClean="0"/>
              <a:t>If </a:t>
            </a:r>
            <a:r>
              <a:rPr lang="en-US" dirty="0"/>
              <a:t>any fuel gets on the skin, the area </a:t>
            </a:r>
            <a:r>
              <a:rPr lang="en-US" dirty="0" smtClean="0"/>
              <a:t>washed Immediately</a:t>
            </a:r>
            <a:endParaRPr lang="en-US" dirty="0"/>
          </a:p>
          <a:p>
            <a:pPr lvl="4"/>
            <a:r>
              <a:rPr lang="en-US" dirty="0" smtClean="0"/>
              <a:t>Fuel </a:t>
            </a:r>
            <a:r>
              <a:rPr lang="en-US" dirty="0"/>
              <a:t>spills on clothing, change into clean </a:t>
            </a:r>
            <a:r>
              <a:rPr lang="en-US" dirty="0" smtClean="0"/>
              <a:t>clothing</a:t>
            </a:r>
          </a:p>
          <a:p>
            <a:pPr lvl="4"/>
            <a:r>
              <a:rPr lang="en-US" dirty="0" smtClean="0"/>
              <a:t>Fuel </a:t>
            </a:r>
            <a:r>
              <a:rPr lang="en-US" dirty="0"/>
              <a:t>spills on a painted surface, flush the surface </a:t>
            </a:r>
            <a:endParaRPr lang="en-US" dirty="0" smtClean="0"/>
          </a:p>
          <a:p>
            <a:pPr lvl="4"/>
            <a:r>
              <a:rPr lang="en-US" dirty="0" smtClean="0"/>
              <a:t>Always </a:t>
            </a:r>
            <a:r>
              <a:rPr lang="en-US" dirty="0"/>
              <a:t>vent </a:t>
            </a:r>
            <a:r>
              <a:rPr lang="en-US" dirty="0" smtClean="0"/>
              <a:t>exhaust to </a:t>
            </a:r>
            <a:r>
              <a:rPr lang="en-US" dirty="0"/>
              <a:t>the outside. </a:t>
            </a:r>
            <a:endParaRPr lang="en-US" dirty="0" smtClean="0"/>
          </a:p>
          <a:p>
            <a:pPr lvl="4"/>
            <a:r>
              <a:rPr lang="en-US" dirty="0" smtClean="0"/>
              <a:t>Methanol fuel, exhaust contains formaldehyde</a:t>
            </a:r>
          </a:p>
          <a:p>
            <a:pPr lvl="4"/>
            <a:r>
              <a:rPr lang="en-US" dirty="0" smtClean="0"/>
              <a:t>Cause </a:t>
            </a:r>
            <a:r>
              <a:rPr lang="en-US" dirty="0"/>
              <a:t>severe burning of the eyes, nose, and </a:t>
            </a:r>
            <a:r>
              <a:rPr lang="en-US" dirty="0" smtClean="0"/>
              <a:t>throat</a:t>
            </a:r>
            <a:endParaRPr lang="en-US" dirty="0"/>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83</a:t>
            </a:fld>
            <a:endParaRPr lang="en-US" dirty="0"/>
          </a:p>
        </p:txBody>
      </p:sp>
    </p:spTree>
    <p:extLst>
      <p:ext uri="{BB962C8B-B14F-4D97-AF65-F5344CB8AC3E}">
        <p14:creationId xmlns:p14="http://schemas.microsoft.com/office/powerpoint/2010/main" val="321611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86800" cy="1097280"/>
          </a:xfrm>
        </p:spPr>
        <p:txBody>
          <a:bodyPr/>
          <a:lstStyle/>
          <a:p>
            <a:r>
              <a:rPr lang="en-US" sz="2800" dirty="0"/>
              <a:t>SAFETY </a:t>
            </a:r>
            <a:r>
              <a:rPr lang="en-US" sz="2800" dirty="0" smtClean="0"/>
              <a:t>PRECAUTIONS WORKING </a:t>
            </a:r>
            <a:r>
              <a:rPr lang="en-US" sz="2800" dirty="0"/>
              <a:t>WITH</a:t>
            </a:r>
            <a:br>
              <a:rPr lang="en-US" sz="2800" dirty="0"/>
            </a:br>
            <a:r>
              <a:rPr lang="en-US" sz="2800" dirty="0"/>
              <a:t>ALTERNATIVE FUELS</a:t>
            </a:r>
          </a:p>
        </p:txBody>
      </p:sp>
      <p:sp>
        <p:nvSpPr>
          <p:cNvPr id="3" name="Content Placeholder 2"/>
          <p:cNvSpPr>
            <a:spLocks noGrp="1"/>
          </p:cNvSpPr>
          <p:nvPr>
            <p:ph idx="1"/>
          </p:nvPr>
        </p:nvSpPr>
        <p:spPr/>
        <p:txBody>
          <a:bodyPr/>
          <a:lstStyle/>
          <a:p>
            <a:r>
              <a:rPr lang="en-US" sz="4400" b="1" dirty="0">
                <a:solidFill>
                  <a:srgbClr val="FF0000"/>
                </a:solidFill>
              </a:rPr>
              <a:t>WARNING: Do not smoke or have an open flame in the </a:t>
            </a:r>
            <a:r>
              <a:rPr lang="en-US" sz="4400" b="1" dirty="0" smtClean="0">
                <a:solidFill>
                  <a:srgbClr val="FF0000"/>
                </a:solidFill>
              </a:rPr>
              <a:t>area when </a:t>
            </a:r>
            <a:r>
              <a:rPr lang="en-US" sz="4400" b="1" dirty="0">
                <a:solidFill>
                  <a:srgbClr val="FF0000"/>
                </a:solidFill>
              </a:rPr>
              <a:t>working around or refueling any vehicle.</a:t>
            </a:r>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84</a:t>
            </a:fld>
            <a:endParaRPr lang="en-US" dirty="0"/>
          </a:p>
        </p:txBody>
      </p:sp>
      <p:pic>
        <p:nvPicPr>
          <p:cNvPr id="5" name="Picture 4"/>
          <p:cNvPicPr>
            <a:picLocks noChangeAspect="1"/>
          </p:cNvPicPr>
          <p:nvPr/>
        </p:nvPicPr>
        <p:blipFill>
          <a:blip r:embed="rId2"/>
          <a:stretch>
            <a:fillRect/>
          </a:stretch>
        </p:blipFill>
        <p:spPr>
          <a:xfrm>
            <a:off x="533400" y="5629309"/>
            <a:ext cx="682811" cy="688908"/>
          </a:xfrm>
          <a:prstGeom prst="rect">
            <a:avLst/>
          </a:prstGeom>
        </p:spPr>
      </p:pic>
    </p:spTree>
    <p:extLst>
      <p:ext uri="{BB962C8B-B14F-4D97-AF65-F5344CB8AC3E}">
        <p14:creationId xmlns:p14="http://schemas.microsoft.com/office/powerpoint/2010/main" val="2681904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4: </a:t>
            </a:r>
            <a:r>
              <a:rPr lang="en-US" sz="4000" dirty="0" smtClean="0">
                <a:solidFill>
                  <a:srgbClr val="F8F9D3"/>
                </a:solidFill>
              </a:rPr>
              <a:t>?</a:t>
            </a:r>
            <a:endParaRPr lang="en-US" dirty="0">
              <a:solidFill>
                <a:srgbClr val="F8F9D3"/>
              </a:solidFill>
            </a:endParaRPr>
          </a:p>
        </p:txBody>
      </p:sp>
      <p:sp>
        <p:nvSpPr>
          <p:cNvPr id="3" name="Rectangle 2"/>
          <p:cNvSpPr/>
          <p:nvPr/>
        </p:nvSpPr>
        <p:spPr>
          <a:xfrm>
            <a:off x="152400" y="1447800"/>
            <a:ext cx="8991600" cy="3416320"/>
          </a:xfrm>
          <a:prstGeom prst="rect">
            <a:avLst/>
          </a:prstGeom>
        </p:spPr>
        <p:txBody>
          <a:bodyPr wrap="square">
            <a:spAutoFit/>
          </a:bodyPr>
          <a:lstStyle/>
          <a:p>
            <a:r>
              <a:rPr lang="en-US" sz="3600" dirty="0">
                <a:solidFill>
                  <a:srgbClr val="000000"/>
                </a:solidFill>
              </a:rPr>
              <a:t>Producing liquid fuel from coal or natural gas usually </a:t>
            </a:r>
            <a:r>
              <a:rPr lang="en-US" sz="3600" dirty="0" smtClean="0">
                <a:solidFill>
                  <a:srgbClr val="000000"/>
                </a:solidFill>
              </a:rPr>
              <a:t>uses which </a:t>
            </a:r>
            <a:r>
              <a:rPr lang="en-US" sz="3600" dirty="0">
                <a:solidFill>
                  <a:srgbClr val="000000"/>
                </a:solidFill>
              </a:rPr>
              <a:t>process?</a:t>
            </a:r>
          </a:p>
          <a:p>
            <a:r>
              <a:rPr lang="en-US" sz="3600" dirty="0">
                <a:solidFill>
                  <a:srgbClr val="000000"/>
                </a:solidFill>
              </a:rPr>
              <a:t>a. Syncrude</a:t>
            </a:r>
          </a:p>
          <a:p>
            <a:r>
              <a:rPr lang="en-US" sz="3600" dirty="0">
                <a:solidFill>
                  <a:srgbClr val="000000"/>
                </a:solidFill>
              </a:rPr>
              <a:t>b. Underground coal gasification (UCG).</a:t>
            </a:r>
          </a:p>
          <a:p>
            <a:r>
              <a:rPr lang="en-US" sz="3600" dirty="0">
                <a:solidFill>
                  <a:srgbClr val="000000"/>
                </a:solidFill>
              </a:rPr>
              <a:t>c. Fischer-Tropsch</a:t>
            </a:r>
          </a:p>
          <a:p>
            <a:r>
              <a:rPr lang="en-US" sz="3600" dirty="0">
                <a:solidFill>
                  <a:srgbClr val="000000"/>
                </a:solidFill>
              </a:rPr>
              <a:t>d. Methanol-to-gasoline (MTG)</a:t>
            </a:r>
          </a:p>
        </p:txBody>
      </p:sp>
      <p:sp>
        <p:nvSpPr>
          <p:cNvPr id="4" name="Slide Number Placeholder 3"/>
          <p:cNvSpPr>
            <a:spLocks noGrp="1"/>
          </p:cNvSpPr>
          <p:nvPr>
            <p:ph type="sldNum" sz="quarter" idx="12"/>
          </p:nvPr>
        </p:nvSpPr>
        <p:spPr/>
        <p:txBody>
          <a:bodyPr/>
          <a:lstStyle/>
          <a:p>
            <a:fld id="{200B2350-5261-4F5C-9DF5-EF0D264FC8D2}" type="slidenum">
              <a:rPr lang="en-US" smtClean="0"/>
              <a:pPr/>
              <a:t>85</a:t>
            </a:fld>
            <a:endParaRPr lang="en-US" dirty="0"/>
          </a:p>
        </p:txBody>
      </p:sp>
    </p:spTree>
    <p:extLst>
      <p:ext uri="{BB962C8B-B14F-4D97-AF65-F5344CB8AC3E}">
        <p14:creationId xmlns:p14="http://schemas.microsoft.com/office/powerpoint/2010/main" val="3532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4:</a:t>
            </a:r>
            <a:endParaRPr lang="en-US" sz="3200" dirty="0">
              <a:solidFill>
                <a:srgbClr val="F8F9D3"/>
              </a:solidFill>
            </a:endParaRPr>
          </a:p>
        </p:txBody>
      </p:sp>
      <p:sp>
        <p:nvSpPr>
          <p:cNvPr id="6" name="Rectangle 5"/>
          <p:cNvSpPr/>
          <p:nvPr/>
        </p:nvSpPr>
        <p:spPr>
          <a:xfrm>
            <a:off x="486032" y="1657737"/>
            <a:ext cx="8534400" cy="707886"/>
          </a:xfrm>
          <a:prstGeom prst="rect">
            <a:avLst/>
          </a:prstGeom>
        </p:spPr>
        <p:txBody>
          <a:bodyPr wrap="square">
            <a:spAutoFit/>
          </a:bodyPr>
          <a:lstStyle/>
          <a:p>
            <a:r>
              <a:rPr lang="en-US" sz="4000" dirty="0">
                <a:solidFill>
                  <a:srgbClr val="000000"/>
                </a:solidFill>
              </a:rPr>
              <a:t>Fischer-Tropsch</a:t>
            </a:r>
          </a:p>
        </p:txBody>
      </p:sp>
      <p:sp>
        <p:nvSpPr>
          <p:cNvPr id="3" name="Slide Number Placeholder 2"/>
          <p:cNvSpPr>
            <a:spLocks noGrp="1"/>
          </p:cNvSpPr>
          <p:nvPr>
            <p:ph type="sldNum" sz="quarter" idx="12"/>
          </p:nvPr>
        </p:nvSpPr>
        <p:spPr/>
        <p:txBody>
          <a:bodyPr/>
          <a:lstStyle/>
          <a:p>
            <a:fld id="{200B2350-5261-4F5C-9DF5-EF0D264FC8D2}" type="slidenum">
              <a:rPr lang="en-US" smtClean="0"/>
              <a:pPr/>
              <a:t>86</a:t>
            </a:fld>
            <a:endParaRPr lang="en-US" dirty="0"/>
          </a:p>
        </p:txBody>
      </p:sp>
    </p:spTree>
    <p:extLst>
      <p:ext uri="{BB962C8B-B14F-4D97-AF65-F5344CB8AC3E}">
        <p14:creationId xmlns:p14="http://schemas.microsoft.com/office/powerpoint/2010/main" val="2255624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(1 of 2)</a:t>
            </a:r>
            <a:endParaRPr lang="en-US" dirty="0"/>
          </a:p>
        </p:txBody>
      </p:sp>
      <p:sp>
        <p:nvSpPr>
          <p:cNvPr id="3" name="Content Placeholder 2"/>
          <p:cNvSpPr>
            <a:spLocks noGrp="1"/>
          </p:cNvSpPr>
          <p:nvPr>
            <p:ph idx="1"/>
          </p:nvPr>
        </p:nvSpPr>
        <p:spPr>
          <a:xfrm>
            <a:off x="266698" y="1371600"/>
            <a:ext cx="8801101" cy="4525963"/>
          </a:xfrm>
        </p:spPr>
        <p:txBody>
          <a:bodyPr/>
          <a:lstStyle/>
          <a:p>
            <a:pPr marL="514350" indent="-514350">
              <a:buFont typeface="+mj-lt"/>
              <a:buAutoNum type="arabicPeriod"/>
            </a:pPr>
            <a:r>
              <a:rPr lang="en-US" sz="2400" dirty="0" smtClean="0"/>
              <a:t>Flexible </a:t>
            </a:r>
            <a:r>
              <a:rPr lang="en-US" sz="2400" dirty="0"/>
              <a:t>fuel vehicles (FFVs) are designed to operate </a:t>
            </a:r>
            <a:r>
              <a:rPr lang="en-US" sz="2400" dirty="0" smtClean="0"/>
              <a:t>on gasoline </a:t>
            </a:r>
            <a:r>
              <a:rPr lang="en-US" sz="2400" dirty="0"/>
              <a:t>or gasoline–ethanol blends up to 85% </a:t>
            </a:r>
            <a:r>
              <a:rPr lang="en-US" sz="2400" dirty="0" smtClean="0"/>
              <a:t>ethanol (</a:t>
            </a:r>
            <a:r>
              <a:rPr lang="en-US" sz="2400" dirty="0"/>
              <a:t>E85).</a:t>
            </a:r>
          </a:p>
          <a:p>
            <a:pPr marL="514350" indent="-514350">
              <a:buFont typeface="+mj-lt"/>
              <a:buAutoNum type="arabicPeriod"/>
            </a:pPr>
            <a:r>
              <a:rPr lang="en-US" sz="2400" dirty="0" smtClean="0"/>
              <a:t>Ethanol </a:t>
            </a:r>
            <a:r>
              <a:rPr lang="en-US" sz="2400" dirty="0"/>
              <a:t>can be made from grain, such as corn, or </a:t>
            </a:r>
            <a:r>
              <a:rPr lang="en-US" sz="2400" dirty="0" smtClean="0"/>
              <a:t>from cellulosic </a:t>
            </a:r>
            <a:r>
              <a:rPr lang="en-US" sz="2400" dirty="0"/>
              <a:t>biomass, such as switchgrass.</a:t>
            </a:r>
          </a:p>
          <a:p>
            <a:pPr marL="514350" indent="-514350">
              <a:buFont typeface="+mj-lt"/>
              <a:buAutoNum type="arabicPeriod"/>
            </a:pPr>
            <a:r>
              <a:rPr lang="en-US" sz="2400" dirty="0" smtClean="0"/>
              <a:t>E85 </a:t>
            </a:r>
            <a:r>
              <a:rPr lang="en-US" sz="2400" dirty="0"/>
              <a:t>has fewer BTUs of energy per gallon compared </a:t>
            </a:r>
            <a:r>
              <a:rPr lang="en-US" sz="2400" dirty="0" smtClean="0"/>
              <a:t>with gasoline </a:t>
            </a:r>
            <a:r>
              <a:rPr lang="en-US" sz="2400" dirty="0"/>
              <a:t>and will therefore provide lower fuel economy.</a:t>
            </a:r>
          </a:p>
          <a:p>
            <a:pPr marL="514350" indent="-514350">
              <a:buFont typeface="+mj-lt"/>
              <a:buAutoNum type="arabicPeriod"/>
            </a:pPr>
            <a:r>
              <a:rPr lang="en-US" sz="2400" dirty="0" smtClean="0"/>
              <a:t>Methanol </a:t>
            </a:r>
            <a:r>
              <a:rPr lang="en-US" sz="2400" dirty="0"/>
              <a:t>is also called methyl alcohol or wood </a:t>
            </a:r>
            <a:r>
              <a:rPr lang="en-US" sz="2400" dirty="0" smtClean="0"/>
              <a:t>alcohol and</a:t>
            </a:r>
            <a:r>
              <a:rPr lang="en-US" sz="2400" dirty="0"/>
              <a:t>, while it can be made from wood, it is mostly </a:t>
            </a:r>
            <a:r>
              <a:rPr lang="en-US" sz="2400" dirty="0" smtClean="0"/>
              <a:t>made from </a:t>
            </a:r>
            <a:r>
              <a:rPr lang="en-US" sz="2400" dirty="0"/>
              <a:t>natural </a:t>
            </a:r>
            <a:r>
              <a:rPr lang="en-US" sz="2400" dirty="0" smtClean="0"/>
              <a:t>gas.</a:t>
            </a:r>
            <a:endParaRPr lang="en-US" sz="2400" dirty="0"/>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87</a:t>
            </a:fld>
            <a:endParaRPr lang="en-US" dirty="0"/>
          </a:p>
        </p:txBody>
      </p:sp>
    </p:spTree>
    <p:extLst>
      <p:ext uri="{BB962C8B-B14F-4D97-AF65-F5344CB8AC3E}">
        <p14:creationId xmlns:p14="http://schemas.microsoft.com/office/powerpoint/2010/main" val="2234834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(2of </a:t>
            </a:r>
            <a:r>
              <a:rPr lang="en-US" dirty="0"/>
              <a:t>2)</a:t>
            </a:r>
          </a:p>
        </p:txBody>
      </p:sp>
      <p:sp>
        <p:nvSpPr>
          <p:cNvPr id="3" name="Content Placeholder 2"/>
          <p:cNvSpPr>
            <a:spLocks noGrp="1"/>
          </p:cNvSpPr>
          <p:nvPr>
            <p:ph idx="1"/>
          </p:nvPr>
        </p:nvSpPr>
        <p:spPr>
          <a:xfrm>
            <a:off x="266698" y="1371600"/>
            <a:ext cx="8801101" cy="4525963"/>
          </a:xfrm>
        </p:spPr>
        <p:txBody>
          <a:bodyPr/>
          <a:lstStyle/>
          <a:p>
            <a:pPr marL="514350" indent="-514350">
              <a:buFont typeface="+mj-lt"/>
              <a:buAutoNum type="arabicPeriod" startAt="5"/>
            </a:pPr>
            <a:r>
              <a:rPr lang="en-US" sz="2400" dirty="0" smtClean="0"/>
              <a:t>Propane </a:t>
            </a:r>
            <a:r>
              <a:rPr lang="en-US" sz="2400" dirty="0"/>
              <a:t>is the most widely used alternative fuel. </a:t>
            </a:r>
            <a:r>
              <a:rPr lang="en-US" sz="2400" dirty="0" smtClean="0"/>
              <a:t>Propane is </a:t>
            </a:r>
            <a:r>
              <a:rPr lang="en-US" sz="2400" dirty="0"/>
              <a:t>also called liquefied petroleum gas (LPG).</a:t>
            </a:r>
          </a:p>
          <a:p>
            <a:pPr marL="514350" indent="-514350">
              <a:buFont typeface="+mj-lt"/>
              <a:buAutoNum type="arabicPeriod" startAt="5"/>
            </a:pPr>
            <a:r>
              <a:rPr lang="en-US" sz="2400" dirty="0" smtClean="0"/>
              <a:t>Compressed </a:t>
            </a:r>
            <a:r>
              <a:rPr lang="en-US" sz="2400" dirty="0"/>
              <a:t>natural gas (CNG) is available for refilling </a:t>
            </a:r>
            <a:r>
              <a:rPr lang="en-US" sz="2400" dirty="0" smtClean="0"/>
              <a:t>in several </a:t>
            </a:r>
            <a:r>
              <a:rPr lang="en-US" sz="2400" dirty="0"/>
              <a:t>pressures, including 2,400, 3,000, and 3,600 PSI.</a:t>
            </a:r>
          </a:p>
          <a:p>
            <a:pPr marL="514350" indent="-514350">
              <a:buFont typeface="+mj-lt"/>
              <a:buAutoNum type="arabicPeriod" startAt="5"/>
            </a:pPr>
            <a:r>
              <a:rPr lang="en-US" sz="2400" dirty="0" smtClean="0"/>
              <a:t>Synthetic </a:t>
            </a:r>
            <a:r>
              <a:rPr lang="en-US" sz="2400" dirty="0"/>
              <a:t>fuels are usually made using the </a:t>
            </a:r>
            <a:r>
              <a:rPr lang="en-US" sz="2400" dirty="0" smtClean="0"/>
              <a:t>Fischer-Tropsch </a:t>
            </a:r>
            <a:r>
              <a:rPr lang="en-US" sz="2400" dirty="0"/>
              <a:t>method to convert coal or natural gas </a:t>
            </a:r>
            <a:r>
              <a:rPr lang="en-US" sz="2400" dirty="0" smtClean="0"/>
              <a:t>into gasoline </a:t>
            </a:r>
            <a:r>
              <a:rPr lang="en-US" sz="2400" dirty="0"/>
              <a:t>and diesel fuel.</a:t>
            </a:r>
          </a:p>
          <a:p>
            <a:pPr marL="514350" indent="-514350">
              <a:buFont typeface="+mj-lt"/>
              <a:buAutoNum type="arabicPeriod" startAt="5"/>
            </a:pPr>
            <a:r>
              <a:rPr lang="en-US" sz="2400" dirty="0" smtClean="0"/>
              <a:t>Safety </a:t>
            </a:r>
            <a:r>
              <a:rPr lang="en-US" sz="2400" dirty="0"/>
              <a:t>procedures when working around </a:t>
            </a:r>
            <a:r>
              <a:rPr lang="en-US" sz="2400" dirty="0" smtClean="0"/>
              <a:t>alternative fuel </a:t>
            </a:r>
            <a:r>
              <a:rPr lang="en-US" sz="2400" dirty="0"/>
              <a:t>include wearing the necessary personal </a:t>
            </a:r>
            <a:r>
              <a:rPr lang="en-US" sz="2400" dirty="0" smtClean="0"/>
              <a:t>protective equipment </a:t>
            </a:r>
            <a:r>
              <a:rPr lang="en-US" sz="2400" dirty="0"/>
              <a:t>(PPE), including safety glasses and </a:t>
            </a:r>
            <a:r>
              <a:rPr lang="en-US" sz="2400" dirty="0" smtClean="0"/>
              <a:t>protective gloves</a:t>
            </a:r>
            <a:r>
              <a:rPr lang="en-US" sz="2400" dirty="0"/>
              <a:t>.</a:t>
            </a:r>
          </a:p>
        </p:txBody>
      </p:sp>
      <p:sp>
        <p:nvSpPr>
          <p:cNvPr id="4" name="Slide Number Placeholder 3"/>
          <p:cNvSpPr>
            <a:spLocks noGrp="1"/>
          </p:cNvSpPr>
          <p:nvPr>
            <p:ph type="sldNum" sz="quarter" idx="12"/>
          </p:nvPr>
        </p:nvSpPr>
        <p:spPr/>
        <p:txBody>
          <a:bodyPr/>
          <a:lstStyle/>
          <a:p>
            <a:r>
              <a:rPr lang="en-US" smtClean="0"/>
              <a:t> </a:t>
            </a:r>
            <a:fld id="{200B2350-5261-4F5C-9DF5-EF0D264FC8D2}" type="slidenum">
              <a:rPr lang="en-US" smtClean="0"/>
              <a:pPr/>
              <a:t>88</a:t>
            </a:fld>
            <a:endParaRPr lang="en-US" dirty="0"/>
          </a:p>
        </p:txBody>
      </p:sp>
    </p:spTree>
    <p:extLst>
      <p:ext uri="{BB962C8B-B14F-4D97-AF65-F5344CB8AC3E}">
        <p14:creationId xmlns:p14="http://schemas.microsoft.com/office/powerpoint/2010/main" val="218701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991600" cy="1097280"/>
          </a:xfrm>
        </p:spPr>
        <p:txBody>
          <a:bodyPr/>
          <a:lstStyle/>
          <a:p>
            <a:pPr>
              <a:defRPr/>
            </a:pPr>
            <a:r>
              <a:rPr lang="en-IN" sz="2800" b="1" dirty="0" smtClean="0"/>
              <a:t>FIGURE 6–</a:t>
            </a:r>
            <a:r>
              <a:rPr lang="en-US" sz="2400" dirty="0" smtClean="0"/>
              <a:t>2 </a:t>
            </a:r>
            <a:r>
              <a:rPr lang="en-US" sz="2400" dirty="0"/>
              <a:t>A container with </a:t>
            </a:r>
            <a:r>
              <a:rPr lang="en-US" sz="2400" dirty="0" smtClean="0"/>
              <a:t>gasoline containing </a:t>
            </a:r>
            <a:r>
              <a:rPr lang="en-US" sz="2400" dirty="0"/>
              <a:t>alcohol. Notice </a:t>
            </a:r>
            <a:r>
              <a:rPr lang="en-US" sz="2400" dirty="0" smtClean="0"/>
              <a:t>separation </a:t>
            </a:r>
            <a:r>
              <a:rPr lang="en-US" sz="2400" dirty="0"/>
              <a:t>line where </a:t>
            </a:r>
            <a:r>
              <a:rPr lang="en-US" sz="2400" dirty="0" smtClean="0"/>
              <a:t>alcohol–water </a:t>
            </a:r>
            <a:r>
              <a:rPr lang="en-US" sz="2400" dirty="0"/>
              <a:t>mixture separated from </a:t>
            </a:r>
            <a:r>
              <a:rPr lang="en-US" sz="2400" dirty="0" smtClean="0"/>
              <a:t>the gasoline </a:t>
            </a:r>
            <a:r>
              <a:rPr lang="en-US" sz="2400" dirty="0"/>
              <a:t>and sank to the bottom</a:t>
            </a:r>
            <a:r>
              <a:rPr lang="en-US" sz="2400" dirty="0" smtClean="0"/>
              <a:t>.</a:t>
            </a:r>
            <a:endParaRPr lang="en-IN" sz="2400" dirty="0"/>
          </a:p>
        </p:txBody>
      </p:sp>
      <p:pic>
        <p:nvPicPr>
          <p:cNvPr id="4" name="Picture 3"/>
          <p:cNvPicPr>
            <a:picLocks noChangeAspect="1"/>
          </p:cNvPicPr>
          <p:nvPr/>
        </p:nvPicPr>
        <p:blipFill>
          <a:blip r:embed="rId2"/>
          <a:stretch>
            <a:fillRect/>
          </a:stretch>
        </p:blipFill>
        <p:spPr>
          <a:xfrm>
            <a:off x="2819400" y="1447800"/>
            <a:ext cx="3753672" cy="4881900"/>
          </a:xfrm>
          <a:prstGeom prst="rect">
            <a:avLst/>
          </a:prstGeom>
        </p:spPr>
      </p:pic>
      <p:sp>
        <p:nvSpPr>
          <p:cNvPr id="3" name="Slide Number Placeholder 2"/>
          <p:cNvSpPr>
            <a:spLocks noGrp="1"/>
          </p:cNvSpPr>
          <p:nvPr>
            <p:ph type="sldNum" sz="quarter" idx="12"/>
          </p:nvPr>
        </p:nvSpPr>
        <p:spPr/>
        <p:txBody>
          <a:bodyPr/>
          <a:lstStyle/>
          <a:p>
            <a:r>
              <a:rPr lang="en-US" smtClean="0"/>
              <a:t> </a:t>
            </a:r>
            <a:fld id="{200B2350-5261-4F5C-9DF5-EF0D264FC8D2}" type="slidenum">
              <a:rPr lang="en-US" smtClean="0"/>
              <a:pPr/>
              <a:t>9</a:t>
            </a:fld>
            <a:endParaRPr lang="en-US" dirty="0"/>
          </a:p>
        </p:txBody>
      </p:sp>
    </p:spTree>
    <p:extLst>
      <p:ext uri="{BB962C8B-B14F-4D97-AF65-F5344CB8AC3E}">
        <p14:creationId xmlns:p14="http://schemas.microsoft.com/office/powerpoint/2010/main" val="15762626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8504</TotalTime>
  <Words>3581</Words>
  <Application>Microsoft Office PowerPoint</Application>
  <PresentationFormat>On-screen Show (4:3)</PresentationFormat>
  <Paragraphs>523</Paragraphs>
  <Slides>88</Slides>
  <Notes>6</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Arial</vt:lpstr>
      <vt:lpstr>Times New Roman</vt:lpstr>
      <vt:lpstr>Verdana</vt:lpstr>
      <vt:lpstr>Wingdings</vt:lpstr>
      <vt:lpstr>508 Lecture</vt:lpstr>
      <vt:lpstr>Sustainability- Principles and Practices</vt:lpstr>
      <vt:lpstr>LEARNING OBJECTIVES</vt:lpstr>
      <vt:lpstr>INTRODUCTION</vt:lpstr>
      <vt:lpstr>ANIMATION</vt:lpstr>
      <vt:lpstr>OXYGENATED FUELS</vt:lpstr>
      <vt:lpstr>ETHANOL</vt:lpstr>
      <vt:lpstr>FIGURE 6–1 The ethanol molecule showing two carbon atoms, six hydrogen atoms, and one oxygen atom.</vt:lpstr>
      <vt:lpstr>FREQUENTLY ASKED QUESTION?</vt:lpstr>
      <vt:lpstr>FIGURE 6–2 A container with gasoline containing alcohol. Notice separation line where alcohol–water mixture separated from the gasoline and sank to the bottom.</vt:lpstr>
      <vt:lpstr>STUDENT ACTIVITY 2.</vt:lpstr>
      <vt:lpstr>ANIMATION</vt:lpstr>
      <vt:lpstr>ETHANOL</vt:lpstr>
      <vt:lpstr>ETHANOL</vt:lpstr>
      <vt:lpstr>CELLULOSE ETHANOL</vt:lpstr>
      <vt:lpstr>CELLULOSE ETHANOL</vt:lpstr>
      <vt:lpstr>CELLULOSE ETHANOL</vt:lpstr>
      <vt:lpstr>FREQUENTLY ASKED QUESTION?</vt:lpstr>
      <vt:lpstr>FIGURE 6–3 Switchgrass is a summer perennial grass that is native to North America.</vt:lpstr>
      <vt:lpstr>CELLULOSE ETHANOL</vt:lpstr>
      <vt:lpstr>FIGURE 6–4 E10 is 10% ethanol and 90% gasoline.</vt:lpstr>
      <vt:lpstr>CELLULOSE ETHANOL</vt:lpstr>
      <vt:lpstr>ETHANOL BLENDING</vt:lpstr>
      <vt:lpstr>FIGURE 6-5 In-line blending is most accurate method for blending ethanol with gasoline because computers are used to calculate correct ratio.</vt:lpstr>
      <vt:lpstr>FIGURE 6-6 Sequential blending uses a computer  to calculate the correct ratio as well as the prescribed order in which the products are loaded.</vt:lpstr>
      <vt:lpstr>FIGURE 6-7 Splash blending occurs when ethanol is added to a tanker with gasoline and is  mixed as the truck travels to the retail outlet.</vt:lpstr>
      <vt:lpstr>ETHANOL BLENDING</vt:lpstr>
      <vt:lpstr>FIGURE 6–8 E85 (85% ethanol and 15% gasoline), has a high octane rating but contains less heat energy compared to gasoline or E10.</vt:lpstr>
      <vt:lpstr>ETHANOL BLENDING</vt:lpstr>
      <vt:lpstr>ETHANOL BLENDING</vt:lpstr>
      <vt:lpstr>ETHANOL BLENDING</vt:lpstr>
      <vt:lpstr>ETHANOL BLENDING</vt:lpstr>
      <vt:lpstr>Figure 6-9 The location of the variable fuel sensor can vary, depending on the make and model of vehicle, but it is always in the fuel line between the fuel tank and the fuel injectors.</vt:lpstr>
      <vt:lpstr>FIGURE 6-10 A cutaway view of a typical variable  fuel sensor.</vt:lpstr>
      <vt:lpstr>ETHANOL BLENDING</vt:lpstr>
      <vt:lpstr>FREQUENTLY ASKED QUESTION?</vt:lpstr>
      <vt:lpstr>ETHANOL BLENDING</vt:lpstr>
      <vt:lpstr>FIGURE 6-11 A flex-fuel vehicle often has a yellow gas cap, which is labelled E85/gasoline.</vt:lpstr>
      <vt:lpstr>FIGURE 6-12 The letters “FFV” included on the vehicle emission control information (VECI) sticker located under the hood indicates that the vehicle is designed to operate using E85, E15, E10, or gasoline.</vt:lpstr>
      <vt:lpstr>TIP TO REMEMBER</vt:lpstr>
      <vt:lpstr>QUESTION 1: </vt:lpstr>
      <vt:lpstr>ANSWER 1:</vt:lpstr>
      <vt:lpstr>STUDENT ACTIVITY 1.</vt:lpstr>
      <vt:lpstr>METHANOL</vt:lpstr>
      <vt:lpstr>FIGURE 6–13 The molecular structure of methanol showing the one carbon atom, four hydrogen atoms, and one oxygen atom.</vt:lpstr>
      <vt:lpstr>METHANOL</vt:lpstr>
      <vt:lpstr>FIGURE 6–14 Sign on methanol pump shows that methyl alcohol is a poison and can cause skin irritation and other personal injury.</vt:lpstr>
      <vt:lpstr>PROPANE</vt:lpstr>
      <vt:lpstr>ANIMATION</vt:lpstr>
      <vt:lpstr>Figure 6-15 The molecule of propane includes three carbon atoms and eight hydrogen atoms. Propane has a high octane rating but produces less heat energy than gasoline.</vt:lpstr>
      <vt:lpstr>PROPANE</vt:lpstr>
      <vt:lpstr>Chart 6-1 A comparison of the heat value of commonly used fuel to propane.</vt:lpstr>
      <vt:lpstr>PROPANE</vt:lpstr>
      <vt:lpstr>FIGURE 6–16 Propane fuel storage tank in trunk of a Ford taxi.</vt:lpstr>
      <vt:lpstr>PROPANE</vt:lpstr>
      <vt:lpstr>PROPANE</vt:lpstr>
      <vt:lpstr>FREQUENTLY ASKED QUESTION?</vt:lpstr>
      <vt:lpstr>FIGURE 6–17 The sticker on this converted truck states to use HD-5 propane only. HD-5 is currently being used in all propane applications including for use with gas grills.</vt:lpstr>
      <vt:lpstr>PROPANE TANKS</vt:lpstr>
      <vt:lpstr>PROPANE TANKS</vt:lpstr>
      <vt:lpstr>FIGURE 6–18 The storage tank under a Ford truck that was converted to operate on propane.</vt:lpstr>
      <vt:lpstr>QUESTION 2: </vt:lpstr>
      <vt:lpstr>ANSWER 2:</vt:lpstr>
      <vt:lpstr>STUDENT ACTIVITY 3.</vt:lpstr>
      <vt:lpstr>COMPRESSED NATURAL GAS (CNG)</vt:lpstr>
      <vt:lpstr>COMPRESSED NATURAL GAS (CNG)</vt:lpstr>
      <vt:lpstr>COMPRESSED NATURAL GAS (CNG)</vt:lpstr>
      <vt:lpstr>FIGURE 6–19 Sign at CNG station that states the fuel is at least 90% methane  </vt:lpstr>
      <vt:lpstr>COMPRESSED NATURAL GAS (CNG)</vt:lpstr>
      <vt:lpstr>FIGURE 6–20 blue sticker on rear of this vehicle indicates that it is designed to use compressed natural gas.  In California, a CNG vehicle can also use the high-occupancy lane (HOV) lane even though there is only a driver instead of a minimum of two people in vehicle.</vt:lpstr>
      <vt:lpstr>FIGURE 6–21 A CNG storage tank from a Honda Civic GX shown with the fixture used to support it while it is being removed or installed in the vehicle.</vt:lpstr>
      <vt:lpstr>COMPRESSED NATURAL GAS (CNG)</vt:lpstr>
      <vt:lpstr>Figure 6-22 A typical CNG station which shows compressors, and all of the equipment needed are behind a secured area.</vt:lpstr>
      <vt:lpstr>COMPRESSED NATURAL GAS (CNG)</vt:lpstr>
      <vt:lpstr>Figure 6-23 The fill handle on a CNG station.</vt:lpstr>
      <vt:lpstr>QUESTION 3: </vt:lpstr>
      <vt:lpstr>ANSWER 3:</vt:lpstr>
      <vt:lpstr>STUDENT ACTIVITY 4.</vt:lpstr>
      <vt:lpstr>SYNTHETIC FUELS</vt:lpstr>
      <vt:lpstr>FIGURE 6–24 A Fischer-Tropsch processing plant  is able to produce a variety of fuels from coal.</vt:lpstr>
      <vt:lpstr>SYNTHETIC FUELS</vt:lpstr>
      <vt:lpstr>SYNTHETIC FUELS</vt:lpstr>
      <vt:lpstr>SYNTHETIC FUELS</vt:lpstr>
      <vt:lpstr>SAFETY PRECAUTIONS WORKING WITH ALTERNATIVE FUELS</vt:lpstr>
      <vt:lpstr>SAFETY PRECAUTIONS WORKING WITH ALTERNATIVE FUELS</vt:lpstr>
      <vt:lpstr>QUESTION 4: ?</vt:lpstr>
      <vt:lpstr>ANSWER 4:</vt:lpstr>
      <vt:lpstr>SUMMARY (1 of 2)</vt:lpstr>
      <vt:lpstr>SUMMARY (2of 2)</vt:lpstr>
    </vt:vector>
  </TitlesOfParts>
  <Company>echosvoice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Dr. John KERSHAW</cp:lastModifiedBy>
  <cp:revision>353</cp:revision>
  <dcterms:created xsi:type="dcterms:W3CDTF">2014-07-14T20:04:21Z</dcterms:created>
  <dcterms:modified xsi:type="dcterms:W3CDTF">2020-09-21T17:43:01Z</dcterms:modified>
</cp:coreProperties>
</file>