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376" r:id="rId2"/>
    <p:sldId id="395" r:id="rId3"/>
    <p:sldId id="582" r:id="rId4"/>
    <p:sldId id="583" r:id="rId5"/>
    <p:sldId id="614" r:id="rId6"/>
    <p:sldId id="615" r:id="rId7"/>
    <p:sldId id="569" r:id="rId8"/>
    <p:sldId id="616" r:id="rId9"/>
    <p:sldId id="570" r:id="rId10"/>
    <p:sldId id="618" r:id="rId11"/>
    <p:sldId id="621" r:id="rId12"/>
    <p:sldId id="617" r:id="rId13"/>
    <p:sldId id="683" r:id="rId14"/>
    <p:sldId id="622" r:id="rId15"/>
    <p:sldId id="704" r:id="rId16"/>
    <p:sldId id="703" r:id="rId17"/>
    <p:sldId id="627" r:id="rId18"/>
    <p:sldId id="629" r:id="rId19"/>
    <p:sldId id="626" r:id="rId20"/>
    <p:sldId id="628" r:id="rId21"/>
    <p:sldId id="705" r:id="rId22"/>
    <p:sldId id="698" r:id="rId23"/>
    <p:sldId id="625" r:id="rId24"/>
    <p:sldId id="690" r:id="rId25"/>
    <p:sldId id="623" r:id="rId26"/>
    <p:sldId id="699" r:id="rId27"/>
    <p:sldId id="706" r:id="rId28"/>
    <p:sldId id="682" r:id="rId29"/>
    <p:sldId id="624" r:id="rId30"/>
    <p:sldId id="635" r:id="rId31"/>
    <p:sldId id="630" r:id="rId32"/>
    <p:sldId id="689" r:id="rId33"/>
    <p:sldId id="634" r:id="rId34"/>
    <p:sldId id="714" r:id="rId35"/>
    <p:sldId id="633" r:id="rId36"/>
    <p:sldId id="713" r:id="rId37"/>
    <p:sldId id="669" r:id="rId38"/>
    <p:sldId id="670" r:id="rId39"/>
    <p:sldId id="632" r:id="rId40"/>
    <p:sldId id="715" r:id="rId41"/>
    <p:sldId id="637" r:id="rId42"/>
    <p:sldId id="636" r:id="rId43"/>
    <p:sldId id="639" r:id="rId44"/>
    <p:sldId id="644" r:id="rId45"/>
    <p:sldId id="643" r:id="rId46"/>
    <p:sldId id="642" r:id="rId47"/>
    <p:sldId id="641" r:id="rId48"/>
    <p:sldId id="640" r:id="rId49"/>
    <p:sldId id="638" r:id="rId50"/>
    <p:sldId id="645" r:id="rId51"/>
    <p:sldId id="647" r:id="rId52"/>
    <p:sldId id="671" r:id="rId53"/>
    <p:sldId id="672" r:id="rId54"/>
    <p:sldId id="646" r:id="rId55"/>
    <p:sldId id="648" r:id="rId56"/>
    <p:sldId id="649" r:id="rId57"/>
    <p:sldId id="650" r:id="rId58"/>
    <p:sldId id="708" r:id="rId59"/>
    <p:sldId id="651" r:id="rId60"/>
    <p:sldId id="654" r:id="rId61"/>
    <p:sldId id="652" r:id="rId62"/>
    <p:sldId id="657" r:id="rId63"/>
    <p:sldId id="653" r:id="rId64"/>
    <p:sldId id="655" r:id="rId65"/>
    <p:sldId id="673" r:id="rId66"/>
    <p:sldId id="674" r:id="rId67"/>
    <p:sldId id="684" r:id="rId68"/>
    <p:sldId id="711" r:id="rId69"/>
    <p:sldId id="712" r:id="rId70"/>
    <p:sldId id="702" r:id="rId71"/>
    <p:sldId id="663" r:id="rId72"/>
    <p:sldId id="662" r:id="rId73"/>
    <p:sldId id="661" r:id="rId74"/>
    <p:sldId id="664" r:id="rId75"/>
    <p:sldId id="660" r:id="rId76"/>
    <p:sldId id="665" r:id="rId77"/>
    <p:sldId id="659" r:id="rId78"/>
    <p:sldId id="658" r:id="rId79"/>
    <p:sldId id="656" r:id="rId80"/>
    <p:sldId id="666" r:id="rId81"/>
    <p:sldId id="667" r:id="rId82"/>
    <p:sldId id="668" r:id="rId83"/>
    <p:sldId id="685" r:id="rId84"/>
    <p:sldId id="675" r:id="rId85"/>
    <p:sldId id="676" r:id="rId86"/>
    <p:sldId id="563" r:id="rId87"/>
    <p:sldId id="564" r:id="rId88"/>
    <p:sldId id="565"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EB1DE"/>
    <a:srgbClr val="003057"/>
    <a:srgbClr val="005A70"/>
    <a:srgbClr val="007FA3"/>
    <a:srgbClr val="E3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7" autoAdjust="0"/>
    <p:restoredTop sz="83248" autoAdjust="0"/>
  </p:normalViewPr>
  <p:slideViewPr>
    <p:cSldViewPr>
      <p:cViewPr varScale="1">
        <p:scale>
          <a:sx n="116" d="100"/>
          <a:sy n="116" d="100"/>
        </p:scale>
        <p:origin x="1920" y="8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 d="1"/>
        <a:sy n="1" d="1"/>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9/23/2020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9/23/2020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91315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3478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34679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7782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922284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533400"/>
            <a:ext cx="9144000" cy="33528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EEB1E204-C3E2-4A23-8B33-5A750439A2F3}" type="datetime1">
              <a:rPr lang="en-US" smtClean="0"/>
              <a:t>9/23/2020</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a:spLocks noGrp="1"/>
          </p:cNvSpPr>
          <p:nvPr>
            <p:ph type="sldNum" sz="quarter" idx="12"/>
          </p:nvPr>
        </p:nvSpPr>
        <p:spPr>
          <a:xfrm>
            <a:off x="8458200" y="0"/>
            <a:ext cx="685799" cy="304800"/>
          </a:xfrm>
        </p:spPr>
        <p:txBody>
          <a:bodyPr/>
          <a:lstStyle/>
          <a:p>
            <a:r>
              <a:rPr lang="en-US" dirty="0" smtClean="0"/>
              <a:t>Slide </a:t>
            </a:r>
            <a:fld id="{200B2350-5261-4F5C-9DF5-EF0D264FC8D2}" type="slidenum">
              <a:rPr lang="en-US" smtClean="0"/>
              <a:pPr/>
              <a:t>‹#›</a:t>
            </a:fld>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9068B01A-3AB7-4F99-856F-9BEF9B76AD6F}" type="datetime1">
              <a:rPr lang="en-US" smtClean="0"/>
              <a:t>9/23/2020</a:t>
            </a:fld>
            <a:endParaRPr lang="en-US" dirty="0"/>
          </a:p>
        </p:txBody>
      </p:sp>
      <p:sp>
        <p:nvSpPr>
          <p:cNvPr id="4" name="Slide Number Placeholder 3"/>
          <p:cNvSpPr>
            <a:spLocks noGrp="1"/>
          </p:cNvSpPr>
          <p:nvPr>
            <p:ph type="sldNum" sz="quarter" idx="12"/>
          </p:nvPr>
        </p:nvSpPr>
        <p:spPr>
          <a:xfrm>
            <a:off x="8469312" y="-8164"/>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3ABD09BB-2E1A-4503-A76B-FAB1A017F8A1}" type="datetime1">
              <a:rPr lang="en-US" smtClean="0"/>
              <a:t>9/23/2020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6200" y="152400"/>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76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960630FA-22A7-4B3E-B365-E61686B06BF0}" type="datetime1">
              <a:rPr lang="en-US" smtClean="0"/>
              <a:t>9/23/2020</a:t>
            </a:fld>
            <a:endParaRPr lang="en-US" dirty="0"/>
          </a:p>
        </p:txBody>
      </p:sp>
      <p:sp>
        <p:nvSpPr>
          <p:cNvPr id="5" name="Slide Number Placeholder 4"/>
          <p:cNvSpPr>
            <a:spLocks noGrp="1"/>
          </p:cNvSpPr>
          <p:nvPr>
            <p:ph type="sldNum" sz="quarter" idx="12"/>
          </p:nvPr>
        </p:nvSpPr>
        <p:spPr/>
        <p:txBody>
          <a:bodyPr/>
          <a:lstStyle/>
          <a:p>
            <a:r>
              <a:rPr lang="en-US" dirty="0" smtClean="0"/>
              <a:t>Slide </a:t>
            </a:r>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stretch>
            <a:fillRect/>
          </a:stretch>
        </p:blipFill>
        <p:spPr>
          <a:xfrm>
            <a:off x="228600" y="6475653"/>
            <a:ext cx="365792" cy="365792"/>
          </a:xfrm>
          <a:prstGeom prst="rect">
            <a:avLst/>
          </a:prstGeom>
        </p:spPr>
      </p:pic>
      <p:sp>
        <p:nvSpPr>
          <p:cNvPr id="8" name="TextBox 7"/>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4656C25A-EB2A-4FB6-AAA6-66B8CB104E7C}" type="datetime1">
              <a:rPr lang="en-US" smtClean="0"/>
              <a:t>9/23/2020</a:t>
            </a:fld>
            <a:endParaRPr lang="en-US" dirty="0"/>
          </a:p>
        </p:txBody>
      </p:sp>
      <p:sp>
        <p:nvSpPr>
          <p:cNvPr id="5" name="Slide Number Placeholder 4"/>
          <p:cNvSpPr>
            <a:spLocks noGrp="1"/>
          </p:cNvSpPr>
          <p:nvPr>
            <p:ph type="sldNum" sz="quarter" idx="12"/>
          </p:nvPr>
        </p:nvSpPr>
        <p:spPr/>
        <p:txBody>
          <a:bodyPr/>
          <a:lstStyle/>
          <a:p>
            <a:r>
              <a:rPr lang="en-US" dirty="0" smtClean="0"/>
              <a:t>Slide </a:t>
            </a:r>
            <a:fld id="{200B2350-5261-4F5C-9DF5-EF0D264FC8D2}"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228600" y="6475653"/>
            <a:ext cx="365792" cy="365792"/>
          </a:xfrm>
          <a:prstGeom prst="rect">
            <a:avLst/>
          </a:prstGeom>
        </p:spPr>
      </p:pic>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8B4175F5-84D3-4D2F-A83A-7723BA9C27EA}" type="datetime1">
              <a:rPr lang="en-US" smtClean="0"/>
              <a:t>9/23/2020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Slide Number Placeholder 5"/>
          <p:cNvSpPr>
            <a:spLocks noGrp="1"/>
          </p:cNvSpPr>
          <p:nvPr>
            <p:ph type="sldNum" sz="quarter" idx="12"/>
          </p:nvPr>
        </p:nvSpPr>
        <p:spPr>
          <a:xfrm>
            <a:off x="8469312" y="0"/>
            <a:ext cx="674688" cy="295952"/>
          </a:xfrm>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2BC2CE92-3FA3-4F94-AE51-EF39B2ACEAC9}" type="datetime1">
              <a:rPr lang="en-US" smtClean="0"/>
              <a:t>9/23/2020</a:t>
            </a:fld>
            <a:endParaRPr lang="en-US" dirty="0"/>
          </a:p>
        </p:txBody>
      </p:sp>
      <p:sp>
        <p:nvSpPr>
          <p:cNvPr id="4" name="Slide Number Placeholder 3"/>
          <p:cNvSpPr>
            <a:spLocks noGrp="1"/>
          </p:cNvSpPr>
          <p:nvPr>
            <p:ph type="sldNum" sz="quarter" idx="12"/>
          </p:nvPr>
        </p:nvSpPr>
        <p:spPr>
          <a:xfrm>
            <a:off x="8469312" y="0"/>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F44BECEC-A0B8-4B43-BDF9-86D196C84C3A}" type="datetime1">
              <a:rPr lang="en-US" smtClean="0"/>
              <a:t>9/23/2020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BA0579D9-AD2E-4CB8-A3BC-32A95FCD26ED}" type="datetime1">
              <a:rPr lang="en-US" smtClean="0"/>
              <a:t>9/23/2020</a:t>
            </a:fld>
            <a:endParaRPr lang="en-US" dirty="0"/>
          </a:p>
        </p:txBody>
      </p:sp>
      <p:sp>
        <p:nvSpPr>
          <p:cNvPr id="7"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a:xfrm>
            <a:off x="6335713" y="113072"/>
            <a:ext cx="2133600" cy="182880"/>
          </a:xfrm>
          <a:prstGeom prst="rect">
            <a:avLst/>
          </a:prstGeom>
        </p:spPr>
        <p:txBody>
          <a:bodyPr/>
          <a:lstStyle/>
          <a:p>
            <a:fld id="{5A15206B-1D83-4D1C-88F6-AF9FF1AA2CFD}" type="datetime1">
              <a:rPr lang="en-US" smtClean="0"/>
              <a:t>9/23/2020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4478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8469312" y="0"/>
            <a:ext cx="674688" cy="295952"/>
          </a:xfrm>
          <a:prstGeom prst="rect">
            <a:avLst/>
          </a:prstGeom>
        </p:spPr>
        <p:txBody>
          <a:bodyPr vert="horz" lIns="91440" tIns="45720" rIns="91440" bIns="45720" rtlCol="0" anchor="ctr"/>
          <a:lstStyle>
            <a:lvl1pPr algn="r">
              <a:defRPr sz="900">
                <a:solidFill>
                  <a:schemeClr val="bg1"/>
                </a:solidFill>
              </a:defRPr>
            </a:lvl1pPr>
          </a:lstStyle>
          <a:p>
            <a:r>
              <a:rPr lang="en-US" dirty="0" smtClean="0"/>
              <a:t> Slide </a:t>
            </a:r>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spcAft>
          <a:spcPts val="600"/>
        </a:spcAft>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64-R-j7xdic" TargetMode="External"/><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hyperlink" Target="https://youtu.be/m2qvGJwTuBo" TargetMode="External"/><Relationship Id="rId5" Type="http://schemas.openxmlformats.org/officeDocument/2006/relationships/hyperlink" Target="https://youtu.be/IY33vMmCWP0" TargetMode="External"/><Relationship Id="rId4" Type="http://schemas.openxmlformats.org/officeDocument/2006/relationships/hyperlink" Target="https://youtu.be/_NwUP5lXbv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0.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0.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0.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3T5ShFUkeFA"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s://youtu.be/64-R-j7xdic"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0.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lrQ9h7OKGLE"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uLrCFStQQUU"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0.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cYyEwE1Mvqs" TargetMode="External"/><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0.pn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10.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10.png"/><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hyperlink" Target="https://youtu.be/BNzGoH2wVUE"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youtu.be/Turt1YaZncI"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Principles and Practices</a:t>
            </a:r>
            <a:endParaRPr lang="en-US" dirty="0" smtClean="0"/>
          </a:p>
        </p:txBody>
      </p:sp>
      <p:sp>
        <p:nvSpPr>
          <p:cNvPr id="4" name="Text Placeholder 3"/>
          <p:cNvSpPr>
            <a:spLocks noGrp="1"/>
          </p:cNvSpPr>
          <p:nvPr>
            <p:ph type="body" sz="quarter" idx="14"/>
          </p:nvPr>
        </p:nvSpPr>
        <p:spPr/>
        <p:txBody>
          <a:bodyPr/>
          <a:lstStyle/>
          <a:p>
            <a:r>
              <a:rPr lang="en-US" b="1" dirty="0" smtClean="0"/>
              <a:t>Chapter 7 </a:t>
            </a:r>
            <a:endParaRPr lang="en-US" b="1" dirty="0"/>
          </a:p>
        </p:txBody>
      </p:sp>
      <p:sp>
        <p:nvSpPr>
          <p:cNvPr id="5" name="Text Placeholder 4"/>
          <p:cNvSpPr>
            <a:spLocks noGrp="1"/>
          </p:cNvSpPr>
          <p:nvPr>
            <p:ph type="body" sz="quarter" idx="15"/>
          </p:nvPr>
        </p:nvSpPr>
        <p:spPr/>
        <p:txBody>
          <a:bodyPr/>
          <a:lstStyle/>
          <a:p>
            <a:r>
              <a:rPr lang="en-US" sz="3200" b="1" dirty="0" smtClean="0"/>
              <a:t>Hybrid and Electric Vehicles</a:t>
            </a:r>
          </a:p>
        </p:txBody>
      </p:sp>
      <p:sp>
        <p:nvSpPr>
          <p:cNvPr id="8" name="Text Placeholder 7"/>
          <p:cNvSpPr>
            <a:spLocks noGrp="1"/>
          </p:cNvSpPr>
          <p:nvPr>
            <p:ph type="body" sz="quarter" idx="13"/>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8" y="1685968"/>
            <a:ext cx="3991232" cy="399123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458200" cy="1097280"/>
          </a:xfrm>
        </p:spPr>
        <p:txBody>
          <a:bodyPr/>
          <a:lstStyle/>
          <a:p>
            <a:r>
              <a:rPr lang="en-US" dirty="0"/>
              <a:t>EARLY HYBRID ELECTRIC </a:t>
            </a:r>
            <a:r>
              <a:rPr lang="en-US" dirty="0" smtClean="0"/>
              <a:t>VEHICLES 4.</a:t>
            </a:r>
            <a:endParaRPr lang="en-US" dirty="0"/>
          </a:p>
        </p:txBody>
      </p:sp>
      <p:sp>
        <p:nvSpPr>
          <p:cNvPr id="3" name="Content Placeholder 2"/>
          <p:cNvSpPr>
            <a:spLocks noGrp="1"/>
          </p:cNvSpPr>
          <p:nvPr>
            <p:ph idx="1"/>
          </p:nvPr>
        </p:nvSpPr>
        <p:spPr/>
        <p:txBody>
          <a:bodyPr/>
          <a:lstStyle/>
          <a:p>
            <a:r>
              <a:rPr lang="en-US" b="1" dirty="0" smtClean="0"/>
              <a:t>GM EV1</a:t>
            </a:r>
          </a:p>
          <a:p>
            <a:pPr lvl="1"/>
            <a:r>
              <a:rPr lang="en-US" dirty="0"/>
              <a:t>Legislation </a:t>
            </a:r>
            <a:r>
              <a:rPr lang="en-US" dirty="0" smtClean="0"/>
              <a:t>passed </a:t>
            </a:r>
            <a:r>
              <a:rPr lang="en-US" dirty="0"/>
              <a:t>in </a:t>
            </a:r>
            <a:r>
              <a:rPr lang="en-US" dirty="0" smtClean="0"/>
              <a:t>California</a:t>
            </a:r>
          </a:p>
          <a:p>
            <a:pPr lvl="2"/>
            <a:r>
              <a:rPr lang="en-US" dirty="0" smtClean="0"/>
              <a:t>Zero Emissions Vehicle (</a:t>
            </a:r>
            <a:r>
              <a:rPr lang="en-US" dirty="0"/>
              <a:t>ZEV) </a:t>
            </a:r>
            <a:r>
              <a:rPr lang="en-US" dirty="0" smtClean="0"/>
              <a:t>mandate</a:t>
            </a:r>
          </a:p>
          <a:p>
            <a:pPr lvl="2"/>
            <a:r>
              <a:rPr lang="en-US" dirty="0" smtClean="0"/>
              <a:t>Originally </a:t>
            </a:r>
            <a:r>
              <a:rPr lang="en-US" dirty="0"/>
              <a:t>calling for 10% ZEV, </a:t>
            </a:r>
            <a:r>
              <a:rPr lang="en-US" dirty="0" smtClean="0"/>
              <a:t>GM </a:t>
            </a:r>
            <a:r>
              <a:rPr lang="en-US" dirty="0"/>
              <a:t>developed</a:t>
            </a:r>
          </a:p>
          <a:p>
            <a:pPr lvl="2"/>
            <a:r>
              <a:rPr lang="en-US" dirty="0" smtClean="0"/>
              <a:t>Electric Vehicle 1 or EV1</a:t>
            </a:r>
          </a:p>
          <a:p>
            <a:pPr lvl="2"/>
            <a:r>
              <a:rPr lang="en-US" dirty="0" smtClean="0"/>
              <a:t>Leased to customers </a:t>
            </a:r>
            <a:r>
              <a:rPr lang="en-US" dirty="0"/>
              <a:t>in </a:t>
            </a:r>
            <a:r>
              <a:rPr lang="en-US" dirty="0" smtClean="0"/>
              <a:t>CA &amp; AZ, </a:t>
            </a:r>
            <a:r>
              <a:rPr lang="en-US" dirty="0"/>
              <a:t>SEE FIGURE 7–1.</a:t>
            </a:r>
          </a:p>
        </p:txBody>
      </p:sp>
      <p:sp>
        <p:nvSpPr>
          <p:cNvPr id="4" name="Slide Number Placeholder 3"/>
          <p:cNvSpPr>
            <a:spLocks noGrp="1"/>
          </p:cNvSpPr>
          <p:nvPr>
            <p:ph type="sldNum" sz="quarter" idx="12"/>
          </p:nvPr>
        </p:nvSpPr>
        <p:spPr/>
        <p:txBody>
          <a:bodyPr/>
          <a:lstStyle/>
          <a:p>
            <a:fld id="{200B2350-5261-4F5C-9DF5-EF0D264FC8D2}" type="slidenum">
              <a:rPr lang="en-US" smtClean="0"/>
              <a:pPr/>
              <a:t>10</a:t>
            </a:fld>
            <a:endParaRPr lang="en-US" dirty="0"/>
          </a:p>
        </p:txBody>
      </p:sp>
    </p:spTree>
    <p:extLst>
      <p:ext uri="{BB962C8B-B14F-4D97-AF65-F5344CB8AC3E}">
        <p14:creationId xmlns:p14="http://schemas.microsoft.com/office/powerpoint/2010/main" val="395402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236452"/>
          </a:xfrm>
        </p:spPr>
        <p:txBody>
          <a:bodyPr/>
          <a:lstStyle/>
          <a:p>
            <a:r>
              <a:rPr lang="en-US" sz="2200" dirty="0"/>
              <a:t>FIGURE 7-1 View of </a:t>
            </a:r>
            <a:r>
              <a:rPr lang="en-US" sz="2200" dirty="0" smtClean="0"/>
              <a:t>components </a:t>
            </a:r>
            <a:r>
              <a:rPr lang="en-US" sz="2200" dirty="0"/>
              <a:t>of </a:t>
            </a:r>
            <a:r>
              <a:rPr lang="en-US" sz="2200" dirty="0" smtClean="0"/>
              <a:t>GM electric </a:t>
            </a:r>
            <a:r>
              <a:rPr lang="en-US" sz="2200" dirty="0"/>
              <a:t>vehicle (EV1). Many of </a:t>
            </a:r>
            <a:r>
              <a:rPr lang="en-US" sz="2200" dirty="0" smtClean="0"/>
              <a:t>features </a:t>
            </a:r>
            <a:r>
              <a:rPr lang="en-US" sz="2200" dirty="0"/>
              <a:t>of this vehicle, such as regenerative braking, currently used on </a:t>
            </a:r>
            <a:r>
              <a:rPr lang="en-US" sz="2200" dirty="0" smtClean="0"/>
              <a:t>HEVs were </a:t>
            </a:r>
            <a:r>
              <a:rPr lang="en-US" sz="2200" dirty="0"/>
              <a:t>first put into production on this vehicle.</a:t>
            </a:r>
          </a:p>
        </p:txBody>
      </p:sp>
      <p:sp>
        <p:nvSpPr>
          <p:cNvPr id="4" name="Slide Number Placeholder 3"/>
          <p:cNvSpPr>
            <a:spLocks noGrp="1"/>
          </p:cNvSpPr>
          <p:nvPr>
            <p:ph type="sldNum" sz="quarter" idx="12"/>
          </p:nvPr>
        </p:nvSpPr>
        <p:spPr/>
        <p:txBody>
          <a:bodyPr/>
          <a:lstStyle/>
          <a:p>
            <a:fld id="{200B2350-5261-4F5C-9DF5-EF0D264FC8D2}"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1044123" y="1524000"/>
            <a:ext cx="7465563" cy="4724400"/>
          </a:xfrm>
          <a:prstGeom prst="rect">
            <a:avLst/>
          </a:prstGeom>
        </p:spPr>
      </p:pic>
    </p:spTree>
    <p:extLst>
      <p:ext uri="{BB962C8B-B14F-4D97-AF65-F5344CB8AC3E}">
        <p14:creationId xmlns:p14="http://schemas.microsoft.com/office/powerpoint/2010/main" val="254405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0B2350-5261-4F5C-9DF5-EF0D264FC8D2}" type="slidenum">
              <a:rPr lang="en-US" smtClean="0"/>
              <a:pPr/>
              <a:t>12</a:t>
            </a:fld>
            <a:endParaRPr lang="en-US" dirty="0"/>
          </a:p>
        </p:txBody>
      </p:sp>
      <p:pic>
        <p:nvPicPr>
          <p:cNvPr id="5" name="Picture 4"/>
          <p:cNvPicPr>
            <a:picLocks noChangeAspect="1"/>
          </p:cNvPicPr>
          <p:nvPr/>
        </p:nvPicPr>
        <p:blipFill>
          <a:blip r:embed="rId2"/>
          <a:stretch>
            <a:fillRect/>
          </a:stretch>
        </p:blipFill>
        <p:spPr>
          <a:xfrm>
            <a:off x="1219200" y="1401209"/>
            <a:ext cx="6373249" cy="4783348"/>
          </a:xfrm>
          <a:prstGeom prst="rect">
            <a:avLst/>
          </a:prstGeom>
        </p:spPr>
      </p:pic>
      <p:sp>
        <p:nvSpPr>
          <p:cNvPr id="6" name="Title 1"/>
          <p:cNvSpPr>
            <a:spLocks noGrp="1"/>
          </p:cNvSpPr>
          <p:nvPr>
            <p:ph type="title"/>
          </p:nvPr>
        </p:nvSpPr>
        <p:spPr>
          <a:xfrm>
            <a:off x="76200" y="76200"/>
            <a:ext cx="8458200" cy="1236452"/>
          </a:xfrm>
        </p:spPr>
        <p:txBody>
          <a:bodyPr/>
          <a:lstStyle/>
          <a:p>
            <a:r>
              <a:rPr lang="en-US" sz="3600" dirty="0"/>
              <a:t>FIGURE </a:t>
            </a:r>
            <a:r>
              <a:rPr lang="en-US" sz="3600" dirty="0" smtClean="0"/>
              <a:t>7-1a  </a:t>
            </a:r>
            <a:r>
              <a:rPr lang="en-US" sz="3600" dirty="0"/>
              <a:t>View of the </a:t>
            </a:r>
            <a:r>
              <a:rPr lang="en-US" sz="3600" dirty="0" smtClean="0"/>
              <a:t>General </a:t>
            </a:r>
            <a:r>
              <a:rPr lang="en-US" sz="3600" dirty="0"/>
              <a:t>Motors electric vehicle (</a:t>
            </a:r>
            <a:r>
              <a:rPr lang="en-US" sz="3600" dirty="0" smtClean="0"/>
              <a:t>EV1)</a:t>
            </a:r>
            <a:endParaRPr lang="en-US" sz="3600" dirty="0"/>
          </a:p>
        </p:txBody>
      </p:sp>
    </p:spTree>
    <p:extLst>
      <p:ext uri="{BB962C8B-B14F-4D97-AF65-F5344CB8AC3E}">
        <p14:creationId xmlns:p14="http://schemas.microsoft.com/office/powerpoint/2010/main" val="318847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1.</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Chart </a:t>
            </a:r>
            <a:r>
              <a:rPr lang="en-US" sz="2800" b="1" dirty="0"/>
              <a:t>the history of electric and hybrid electric vehicles?</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13</a:t>
            </a:fld>
            <a:endParaRPr lang="en-US" dirty="0"/>
          </a:p>
        </p:txBody>
      </p:sp>
    </p:spTree>
    <p:extLst>
      <p:ext uri="{BB962C8B-B14F-4D97-AF65-F5344CB8AC3E}">
        <p14:creationId xmlns:p14="http://schemas.microsoft.com/office/powerpoint/2010/main" val="4082064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ELECTRIC </a:t>
            </a:r>
            <a:r>
              <a:rPr lang="en-US" dirty="0" smtClean="0"/>
              <a:t>VEHICLES 1.</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Definition of Terms</a:t>
            </a:r>
          </a:p>
          <a:p>
            <a:pPr lvl="1"/>
            <a:r>
              <a:rPr lang="en-US" sz="2200" dirty="0"/>
              <a:t>Most hybrid vehicles use </a:t>
            </a:r>
            <a:r>
              <a:rPr lang="en-US" sz="2200" dirty="0" smtClean="0"/>
              <a:t>high-voltage </a:t>
            </a:r>
            <a:r>
              <a:rPr lang="en-US" sz="2200" dirty="0"/>
              <a:t>battery pack </a:t>
            </a:r>
            <a:endParaRPr lang="en-US" sz="2200" dirty="0" smtClean="0"/>
          </a:p>
          <a:p>
            <a:pPr lvl="1"/>
            <a:r>
              <a:rPr lang="en-US" sz="2200" dirty="0" smtClean="0"/>
              <a:t>Combination </a:t>
            </a:r>
            <a:r>
              <a:rPr lang="en-US" sz="2200" dirty="0"/>
              <a:t>electric motor </a:t>
            </a:r>
            <a:r>
              <a:rPr lang="en-US" sz="2200" dirty="0" smtClean="0"/>
              <a:t>&amp; generator </a:t>
            </a:r>
            <a:r>
              <a:rPr lang="en-US" sz="2200" dirty="0"/>
              <a:t>to </a:t>
            </a:r>
            <a:r>
              <a:rPr lang="en-US" sz="2200" dirty="0" smtClean="0"/>
              <a:t>assist ICE engine</a:t>
            </a:r>
          </a:p>
          <a:p>
            <a:pPr lvl="1"/>
            <a:r>
              <a:rPr lang="en-US" sz="2200" dirty="0" smtClean="0"/>
              <a:t>ICE in hybrid can </a:t>
            </a:r>
            <a:r>
              <a:rPr lang="en-US" sz="2200" dirty="0"/>
              <a:t>be either gasoline or </a:t>
            </a:r>
            <a:r>
              <a:rPr lang="en-US" sz="2200" dirty="0" smtClean="0"/>
              <a:t>diesel</a:t>
            </a:r>
          </a:p>
          <a:p>
            <a:pPr lvl="1"/>
            <a:r>
              <a:rPr lang="en-US" sz="2200" dirty="0" smtClean="0"/>
              <a:t>Only </a:t>
            </a:r>
            <a:r>
              <a:rPr lang="en-US" sz="2200" dirty="0"/>
              <a:t>gasoline-powered engines </a:t>
            </a:r>
            <a:r>
              <a:rPr lang="en-US" sz="2200" dirty="0" smtClean="0"/>
              <a:t>currently used </a:t>
            </a:r>
          </a:p>
          <a:p>
            <a:pPr lvl="1"/>
            <a:r>
              <a:rPr lang="en-US" sz="2200" dirty="0" smtClean="0"/>
              <a:t>Electric </a:t>
            </a:r>
            <a:r>
              <a:rPr lang="en-US" sz="2200" dirty="0"/>
              <a:t>motor is used to help propel </a:t>
            </a:r>
            <a:r>
              <a:rPr lang="en-US" sz="2200" dirty="0" smtClean="0"/>
              <a:t>vehicle</a:t>
            </a:r>
            <a:endParaRPr lang="en-US" sz="2200" dirty="0"/>
          </a:p>
          <a:p>
            <a:pPr lvl="1"/>
            <a:r>
              <a:rPr lang="en-US" sz="2200" dirty="0" smtClean="0"/>
              <a:t>In </a:t>
            </a:r>
            <a:r>
              <a:rPr lang="en-US" sz="2200" dirty="0"/>
              <a:t>some designs, it is capable of propelling </a:t>
            </a:r>
            <a:r>
              <a:rPr lang="en-US" sz="2200" dirty="0" smtClean="0"/>
              <a:t>vehicle</a:t>
            </a:r>
            <a:endParaRPr lang="en-US" sz="2200" dirty="0"/>
          </a:p>
          <a:p>
            <a:pPr lvl="1"/>
            <a:r>
              <a:rPr lang="en-US" sz="2200" dirty="0" smtClean="0"/>
              <a:t>Alone </a:t>
            </a:r>
            <a:r>
              <a:rPr lang="en-US" sz="2200" dirty="0"/>
              <a:t>without having to start </a:t>
            </a:r>
            <a:r>
              <a:rPr lang="en-US" sz="2200" dirty="0" smtClean="0"/>
              <a:t>internal </a:t>
            </a:r>
            <a:r>
              <a:rPr lang="en-US" sz="2200" dirty="0"/>
              <a:t>combustion </a:t>
            </a:r>
            <a:r>
              <a:rPr lang="en-US" sz="2200" dirty="0" smtClean="0"/>
              <a:t>engine</a:t>
            </a:r>
            <a:endParaRPr lang="en-US" sz="12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14</a:t>
            </a:fld>
            <a:endParaRPr lang="en-US" dirty="0"/>
          </a:p>
        </p:txBody>
      </p:sp>
    </p:spTree>
    <p:extLst>
      <p:ext uri="{BB962C8B-B14F-4D97-AF65-F5344CB8AC3E}">
        <p14:creationId xmlns:p14="http://schemas.microsoft.com/office/powerpoint/2010/main" val="244762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Hybrid Vehicle</a:t>
            </a:r>
          </a:p>
        </p:txBody>
      </p:sp>
      <p:pic>
        <p:nvPicPr>
          <p:cNvPr id="6" name="Hybrid_Vehic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15</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549998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Hybrid Operating Modes</a:t>
            </a:r>
          </a:p>
        </p:txBody>
      </p:sp>
      <p:pic>
        <p:nvPicPr>
          <p:cNvPr id="6" name="Hybrid_Operating_Mod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16</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3813710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ELECTRIC </a:t>
            </a:r>
            <a:r>
              <a:rPr lang="en-US" dirty="0" smtClean="0"/>
              <a:t>VEHICLES 2.</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a:t>First Widely Produced Hybrids</a:t>
            </a:r>
          </a:p>
          <a:p>
            <a:pPr lvl="1"/>
            <a:r>
              <a:rPr lang="en-US" sz="2200" dirty="0" smtClean="0"/>
              <a:t>HEVS not available until release </a:t>
            </a:r>
            <a:r>
              <a:rPr lang="en-US" sz="2200" dirty="0"/>
              <a:t>of </a:t>
            </a:r>
            <a:r>
              <a:rPr lang="en-US" sz="2200" dirty="0" smtClean="0"/>
              <a:t>Toyota </a:t>
            </a:r>
            <a:r>
              <a:rPr lang="en-US" sz="2200" dirty="0"/>
              <a:t>Prius in Japan </a:t>
            </a:r>
            <a:r>
              <a:rPr lang="en-US" sz="2200" dirty="0" smtClean="0"/>
              <a:t>1997</a:t>
            </a:r>
          </a:p>
          <a:p>
            <a:pPr lvl="1"/>
            <a:r>
              <a:rPr lang="en-US" sz="2200" dirty="0" smtClean="0"/>
              <a:t>Followed by Honda </a:t>
            </a:r>
            <a:r>
              <a:rPr lang="en-US" sz="2200" dirty="0"/>
              <a:t>Insight sold in </a:t>
            </a:r>
            <a:r>
              <a:rPr lang="en-US" sz="2200" dirty="0" smtClean="0"/>
              <a:t>US starting </a:t>
            </a:r>
            <a:r>
              <a:rPr lang="en-US" sz="2200" dirty="0"/>
              <a:t>in </a:t>
            </a:r>
            <a:r>
              <a:rPr lang="en-US" sz="2200" dirty="0" smtClean="0"/>
              <a:t>1999</a:t>
            </a:r>
          </a:p>
          <a:p>
            <a:pPr lvl="1"/>
            <a:r>
              <a:rPr lang="en-US" sz="2200" dirty="0" smtClean="0"/>
              <a:t>2001</a:t>
            </a:r>
            <a:r>
              <a:rPr lang="en-US" sz="2200" dirty="0"/>
              <a:t>, </a:t>
            </a:r>
            <a:r>
              <a:rPr lang="en-US" sz="2200" dirty="0" smtClean="0"/>
              <a:t>first </a:t>
            </a:r>
            <a:r>
              <a:rPr lang="en-US" sz="2200" dirty="0"/>
              <a:t>Toyota Prius was introduced in </a:t>
            </a:r>
            <a:r>
              <a:rPr lang="en-US" sz="2200" dirty="0" smtClean="0"/>
              <a:t>the US</a:t>
            </a:r>
          </a:p>
          <a:p>
            <a:pPr lvl="1"/>
            <a:r>
              <a:rPr lang="en-US" sz="2200" dirty="0" smtClean="0"/>
              <a:t>2010</a:t>
            </a:r>
            <a:r>
              <a:rPr lang="en-US" sz="2200" dirty="0"/>
              <a:t>, </a:t>
            </a:r>
            <a:r>
              <a:rPr lang="en-US" sz="2200" dirty="0" smtClean="0"/>
              <a:t>Several </a:t>
            </a:r>
            <a:r>
              <a:rPr lang="en-US" sz="2200" dirty="0"/>
              <a:t>electric </a:t>
            </a:r>
            <a:r>
              <a:rPr lang="en-US" sz="2200" dirty="0" smtClean="0"/>
              <a:t>vehicles for </a:t>
            </a:r>
            <a:r>
              <a:rPr lang="en-US" sz="2200" dirty="0"/>
              <a:t>sale </a:t>
            </a:r>
            <a:r>
              <a:rPr lang="en-US" sz="2200" dirty="0" smtClean="0"/>
              <a:t>in </a:t>
            </a:r>
            <a:r>
              <a:rPr lang="en-US" sz="2200" dirty="0"/>
              <a:t>limited parts of </a:t>
            </a:r>
            <a:r>
              <a:rPr lang="en-US" sz="2200" dirty="0" smtClean="0"/>
              <a:t>US</a:t>
            </a:r>
          </a:p>
          <a:p>
            <a:pPr lvl="1"/>
            <a:r>
              <a:rPr lang="en-US" sz="2200" dirty="0" smtClean="0"/>
              <a:t>Electric </a:t>
            </a:r>
            <a:r>
              <a:rPr lang="en-US" sz="2200" dirty="0"/>
              <a:t>vehicles include </a:t>
            </a:r>
            <a:endParaRPr lang="en-US" sz="2200" dirty="0" smtClean="0"/>
          </a:p>
          <a:p>
            <a:pPr lvl="2"/>
            <a:r>
              <a:rPr lang="en-US" b="1" dirty="0">
                <a:solidFill>
                  <a:srgbClr val="0000FF"/>
                </a:solidFill>
              </a:rPr>
              <a:t>T</a:t>
            </a:r>
            <a:r>
              <a:rPr lang="en-US" b="1" dirty="0" smtClean="0">
                <a:solidFill>
                  <a:srgbClr val="0000FF"/>
                </a:solidFill>
              </a:rPr>
              <a:t>esla</a:t>
            </a:r>
            <a:r>
              <a:rPr lang="en-US" b="1" dirty="0">
                <a:solidFill>
                  <a:srgbClr val="0000FF"/>
                </a:solidFill>
              </a:rPr>
              <a:t>, </a:t>
            </a:r>
            <a:r>
              <a:rPr lang="en-US" b="1" dirty="0" smtClean="0">
                <a:solidFill>
                  <a:srgbClr val="0000FF"/>
                </a:solidFill>
              </a:rPr>
              <a:t>Nissan Leaf</a:t>
            </a:r>
            <a:r>
              <a:rPr lang="en-US" b="1" dirty="0">
                <a:solidFill>
                  <a:srgbClr val="0000FF"/>
                </a:solidFill>
              </a:rPr>
              <a:t>, and Chevrolet </a:t>
            </a:r>
            <a:r>
              <a:rPr lang="en-US" b="1" dirty="0" smtClean="0">
                <a:solidFill>
                  <a:srgbClr val="0000FF"/>
                </a:solidFill>
              </a:rPr>
              <a:t>Volt in </a:t>
            </a:r>
            <a:r>
              <a:rPr lang="en-US" b="1" dirty="0">
                <a:solidFill>
                  <a:srgbClr val="0000FF"/>
                </a:solidFill>
              </a:rPr>
              <a:t>FIGURE </a:t>
            </a:r>
            <a:r>
              <a:rPr lang="en-US" b="1" dirty="0" smtClean="0">
                <a:solidFill>
                  <a:srgbClr val="0000FF"/>
                </a:solidFill>
              </a:rPr>
              <a:t>7–2</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17</a:t>
            </a:fld>
            <a:endParaRPr lang="en-US" dirty="0"/>
          </a:p>
        </p:txBody>
      </p:sp>
    </p:spTree>
    <p:extLst>
      <p:ext uri="{BB962C8B-B14F-4D97-AF65-F5344CB8AC3E}">
        <p14:creationId xmlns:p14="http://schemas.microsoft.com/office/powerpoint/2010/main" val="2138285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0B2350-5261-4F5C-9DF5-EF0D264FC8D2}" type="slidenum">
              <a:rPr lang="en-US" smtClean="0"/>
              <a:pPr/>
              <a:t>18</a:t>
            </a:fld>
            <a:endParaRPr lang="en-US" dirty="0"/>
          </a:p>
        </p:txBody>
      </p:sp>
      <p:sp>
        <p:nvSpPr>
          <p:cNvPr id="6" name="Title 1"/>
          <p:cNvSpPr>
            <a:spLocks noGrp="1"/>
          </p:cNvSpPr>
          <p:nvPr>
            <p:ph type="title"/>
          </p:nvPr>
        </p:nvSpPr>
        <p:spPr>
          <a:xfrm>
            <a:off x="76200" y="76200"/>
            <a:ext cx="8839200" cy="1236452"/>
          </a:xfrm>
        </p:spPr>
        <p:txBody>
          <a:bodyPr/>
          <a:lstStyle/>
          <a:p>
            <a:r>
              <a:rPr lang="en-US" sz="2800" dirty="0"/>
              <a:t>FIGURE </a:t>
            </a:r>
            <a:r>
              <a:rPr lang="en-US" sz="2800" dirty="0" smtClean="0"/>
              <a:t>7-2 Chevrolet </a:t>
            </a:r>
            <a:r>
              <a:rPr lang="en-US" sz="2800" dirty="0"/>
              <a:t>Volt is charged through a port located </a:t>
            </a:r>
            <a:r>
              <a:rPr lang="en-US" sz="2800" dirty="0" smtClean="0"/>
              <a:t>at the </a:t>
            </a:r>
            <a:r>
              <a:rPr lang="en-US" sz="2800" dirty="0"/>
              <a:t>left front.</a:t>
            </a:r>
          </a:p>
        </p:txBody>
      </p:sp>
      <p:pic>
        <p:nvPicPr>
          <p:cNvPr id="2" name="Picture 1"/>
          <p:cNvPicPr>
            <a:picLocks noChangeAspect="1"/>
          </p:cNvPicPr>
          <p:nvPr/>
        </p:nvPicPr>
        <p:blipFill>
          <a:blip r:embed="rId2"/>
          <a:stretch>
            <a:fillRect/>
          </a:stretch>
        </p:blipFill>
        <p:spPr>
          <a:xfrm>
            <a:off x="642477" y="1417684"/>
            <a:ext cx="7841251" cy="4687667"/>
          </a:xfrm>
          <a:prstGeom prst="rect">
            <a:avLst/>
          </a:prstGeom>
        </p:spPr>
      </p:pic>
    </p:spTree>
    <p:extLst>
      <p:ext uri="{BB962C8B-B14F-4D97-AF65-F5344CB8AC3E}">
        <p14:creationId xmlns:p14="http://schemas.microsoft.com/office/powerpoint/2010/main" val="157405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ELECTRIC </a:t>
            </a:r>
            <a:r>
              <a:rPr lang="en-US" dirty="0" smtClean="0"/>
              <a:t>VEHICLES 3.</a:t>
            </a:r>
            <a:endParaRPr lang="en-US" dirty="0"/>
          </a:p>
        </p:txBody>
      </p:sp>
      <p:sp>
        <p:nvSpPr>
          <p:cNvPr id="3" name="Content Placeholder 2"/>
          <p:cNvSpPr>
            <a:spLocks noGrp="1"/>
          </p:cNvSpPr>
          <p:nvPr>
            <p:ph idx="1"/>
          </p:nvPr>
        </p:nvSpPr>
        <p:spPr>
          <a:xfrm>
            <a:off x="457200" y="1447801"/>
            <a:ext cx="8610600" cy="2286000"/>
          </a:xfrm>
        </p:spPr>
        <p:txBody>
          <a:bodyPr/>
          <a:lstStyle/>
          <a:p>
            <a:r>
              <a:rPr lang="en-US" b="1" dirty="0" smtClean="0"/>
              <a:t>Levels of Hybrid Vehicles</a:t>
            </a:r>
          </a:p>
          <a:p>
            <a:pPr lvl="1"/>
            <a:r>
              <a:rPr lang="en-US" dirty="0" smtClean="0"/>
              <a:t>Hybrid </a:t>
            </a:r>
            <a:r>
              <a:rPr lang="en-US" dirty="0"/>
              <a:t>refers to a type of </a:t>
            </a:r>
            <a:r>
              <a:rPr lang="en-US" dirty="0" smtClean="0"/>
              <a:t>vehicle</a:t>
            </a:r>
          </a:p>
          <a:p>
            <a:pPr lvl="1"/>
            <a:r>
              <a:rPr lang="en-US" dirty="0" smtClean="0"/>
              <a:t>Different </a:t>
            </a:r>
            <a:r>
              <a:rPr lang="en-US" dirty="0"/>
              <a:t>levels of “hybridization” among hybrids </a:t>
            </a:r>
            <a:r>
              <a:rPr lang="en-US" dirty="0" smtClean="0"/>
              <a:t>on</a:t>
            </a:r>
          </a:p>
          <a:p>
            <a:pPr lvl="1"/>
            <a:r>
              <a:rPr lang="en-US" dirty="0" smtClean="0"/>
              <a:t>Different OEMS </a:t>
            </a:r>
            <a:r>
              <a:rPr lang="en-US" dirty="0"/>
              <a:t>use various </a:t>
            </a:r>
            <a:r>
              <a:rPr lang="en-US" dirty="0" smtClean="0"/>
              <a:t>hybrid technologies</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19</a:t>
            </a:fld>
            <a:endParaRPr lang="en-US" dirty="0"/>
          </a:p>
        </p:txBody>
      </p:sp>
      <p:pic>
        <p:nvPicPr>
          <p:cNvPr id="5" name="Picture 4"/>
          <p:cNvPicPr>
            <a:picLocks noChangeAspect="1"/>
          </p:cNvPicPr>
          <p:nvPr/>
        </p:nvPicPr>
        <p:blipFill>
          <a:blip r:embed="rId2"/>
          <a:stretch>
            <a:fillRect/>
          </a:stretch>
        </p:blipFill>
        <p:spPr>
          <a:xfrm>
            <a:off x="1402956" y="4953000"/>
            <a:ext cx="682811" cy="682811"/>
          </a:xfrm>
          <a:prstGeom prst="rect">
            <a:avLst/>
          </a:prstGeom>
        </p:spPr>
      </p:pic>
      <p:sp>
        <p:nvSpPr>
          <p:cNvPr id="6" name="Rectangle 5"/>
          <p:cNvSpPr/>
          <p:nvPr/>
        </p:nvSpPr>
        <p:spPr>
          <a:xfrm>
            <a:off x="2057400" y="4900344"/>
            <a:ext cx="5867400" cy="1200329"/>
          </a:xfrm>
          <a:prstGeom prst="rect">
            <a:avLst/>
          </a:prstGeom>
        </p:spPr>
        <p:txBody>
          <a:bodyPr wrap="square">
            <a:spAutoFit/>
          </a:bodyPr>
          <a:lstStyle/>
          <a:p>
            <a:pPr fontAlgn="base"/>
            <a:r>
              <a:rPr lang="en-US" b="1" dirty="0">
                <a:solidFill>
                  <a:srgbClr val="E09900"/>
                </a:solidFill>
                <a:latin typeface="Arial" panose="020B0604020202020204" pitchFamily="34" charset="0"/>
                <a:hlinkClick r:id="rId3"/>
              </a:rPr>
              <a:t>Difference Between Hybrid and Electric: 1:02</a:t>
            </a:r>
            <a:endParaRPr lang="en-US" dirty="0">
              <a:solidFill>
                <a:srgbClr val="4F4F4F"/>
              </a:solidFill>
              <a:latin typeface="Arial" panose="020B0604020202020204" pitchFamily="34" charset="0"/>
            </a:endParaRPr>
          </a:p>
          <a:p>
            <a:pPr fontAlgn="base"/>
            <a:r>
              <a:rPr lang="en-US" b="1" dirty="0">
                <a:solidFill>
                  <a:srgbClr val="E09900"/>
                </a:solidFill>
                <a:latin typeface="Arial" panose="020B0604020202020204" pitchFamily="34" charset="0"/>
                <a:hlinkClick r:id="rId4"/>
              </a:rPr>
              <a:t>Car Tech 101: 6:20</a:t>
            </a:r>
            <a:endParaRPr lang="en-US" dirty="0">
              <a:solidFill>
                <a:srgbClr val="4F4F4F"/>
              </a:solidFill>
              <a:latin typeface="Arial" panose="020B0604020202020204" pitchFamily="34" charset="0"/>
            </a:endParaRPr>
          </a:p>
          <a:p>
            <a:pPr fontAlgn="base"/>
            <a:r>
              <a:rPr lang="en-US" b="1" dirty="0">
                <a:solidFill>
                  <a:srgbClr val="E09900"/>
                </a:solidFill>
                <a:latin typeface="Arial" panose="020B0604020202020204" pitchFamily="34" charset="0"/>
                <a:hlinkClick r:id="rId5"/>
              </a:rPr>
              <a:t>Hybrid Car Facts: 1:40</a:t>
            </a:r>
            <a:endParaRPr lang="en-US" dirty="0">
              <a:solidFill>
                <a:srgbClr val="4F4F4F"/>
              </a:solidFill>
              <a:latin typeface="Arial" panose="020B0604020202020204" pitchFamily="34" charset="0"/>
            </a:endParaRPr>
          </a:p>
          <a:p>
            <a:pPr fontAlgn="base"/>
            <a:r>
              <a:rPr lang="en-US" b="1" dirty="0">
                <a:solidFill>
                  <a:srgbClr val="E09900"/>
                </a:solidFill>
                <a:latin typeface="Arial" panose="020B0604020202020204" pitchFamily="34" charset="0"/>
                <a:hlinkClick r:id="rId6"/>
              </a:rPr>
              <a:t>How a Hybrid System Works: 1:24</a:t>
            </a:r>
            <a:endParaRPr lang="en-US" b="0" i="0" dirty="0">
              <a:solidFill>
                <a:srgbClr val="4F4F4F"/>
              </a:solidFill>
              <a:effectLst/>
              <a:latin typeface="Arial" panose="020B0604020202020204" pitchFamily="34" charset="0"/>
            </a:endParaRPr>
          </a:p>
        </p:txBody>
      </p:sp>
    </p:spTree>
    <p:extLst>
      <p:ext uri="{BB962C8B-B14F-4D97-AF65-F5344CB8AC3E}">
        <p14:creationId xmlns:p14="http://schemas.microsoft.com/office/powerpoint/2010/main" val="419846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a:t>
            </a:r>
            <a:r>
              <a:rPr lang="en-US" sz="3600" dirty="0" smtClean="0"/>
              <a:t>OBJECTIVES</a:t>
            </a:r>
            <a:endParaRPr lang="en-US" sz="3600" dirty="0"/>
          </a:p>
        </p:txBody>
      </p:sp>
      <p:sp>
        <p:nvSpPr>
          <p:cNvPr id="23555" name="Content Placeholder 2"/>
          <p:cNvSpPr>
            <a:spLocks noGrp="1"/>
          </p:cNvSpPr>
          <p:nvPr>
            <p:ph idx="1"/>
          </p:nvPr>
        </p:nvSpPr>
        <p:spPr>
          <a:xfrm>
            <a:off x="76200" y="1447800"/>
            <a:ext cx="8915400" cy="4525963"/>
          </a:xfrm>
        </p:spPr>
        <p:txBody>
          <a:bodyPr/>
          <a:lstStyle/>
          <a:p>
            <a:pPr marL="514350" indent="-514350">
              <a:buFont typeface="+mj-lt"/>
              <a:buAutoNum type="arabicPeriod"/>
            </a:pPr>
            <a:r>
              <a:rPr lang="en-US" sz="2400" dirty="0"/>
              <a:t>Describe the different types of hybrid electric vehicles.</a:t>
            </a:r>
          </a:p>
          <a:p>
            <a:pPr marL="514350" indent="-514350">
              <a:buFont typeface="+mj-lt"/>
              <a:buAutoNum type="arabicPeriod"/>
            </a:pPr>
            <a:r>
              <a:rPr lang="en-US" sz="2400" dirty="0" smtClean="0"/>
              <a:t>Explain </a:t>
            </a:r>
            <a:r>
              <a:rPr lang="en-US" sz="2400" dirty="0"/>
              <a:t>how a hybrid vehicle is able to </a:t>
            </a:r>
            <a:r>
              <a:rPr lang="en-US" sz="2400" dirty="0" smtClean="0"/>
              <a:t>achieve an </a:t>
            </a:r>
            <a:r>
              <a:rPr lang="en-US" sz="2400" dirty="0"/>
              <a:t>improvement in fuel economy compared to </a:t>
            </a:r>
            <a:r>
              <a:rPr lang="en-US" sz="2400" dirty="0" smtClean="0"/>
              <a:t>a conventional </a:t>
            </a:r>
            <a:r>
              <a:rPr lang="en-US" sz="2400" dirty="0"/>
              <a:t>vehicle design.</a:t>
            </a:r>
          </a:p>
          <a:p>
            <a:pPr marL="514350" indent="-514350">
              <a:buFont typeface="+mj-lt"/>
              <a:buAutoNum type="arabicPeriod"/>
            </a:pPr>
            <a:r>
              <a:rPr lang="en-US" sz="2400" dirty="0" smtClean="0"/>
              <a:t>Discuss </a:t>
            </a:r>
            <a:r>
              <a:rPr lang="en-US" sz="2400" dirty="0"/>
              <a:t>the advantages and disadvantages of </a:t>
            </a:r>
            <a:r>
              <a:rPr lang="en-US" sz="2400" dirty="0" smtClean="0"/>
              <a:t>the various </a:t>
            </a:r>
            <a:r>
              <a:rPr lang="en-US" sz="2400" dirty="0"/>
              <a:t>hybrid designs.</a:t>
            </a:r>
          </a:p>
          <a:p>
            <a:pPr marL="514350" indent="-514350">
              <a:buFont typeface="+mj-lt"/>
              <a:buAutoNum type="arabicPeriod"/>
            </a:pPr>
            <a:r>
              <a:rPr lang="en-US" sz="2400" dirty="0" smtClean="0"/>
              <a:t>Describe </a:t>
            </a:r>
            <a:r>
              <a:rPr lang="en-US" sz="2400" dirty="0"/>
              <a:t>HEV components, including motors, </a:t>
            </a:r>
            <a:r>
              <a:rPr lang="en-US" sz="2400" dirty="0" smtClean="0"/>
              <a:t>energy sources</a:t>
            </a:r>
            <a:r>
              <a:rPr lang="en-US" sz="2400" dirty="0"/>
              <a:t>, and motor controllers.</a:t>
            </a:r>
          </a:p>
          <a:p>
            <a:pPr marL="514350" indent="-514350">
              <a:buFont typeface="+mj-lt"/>
              <a:buAutoNum type="arabicPeriod"/>
            </a:pPr>
            <a:r>
              <a:rPr lang="en-US" sz="2400" dirty="0" smtClean="0"/>
              <a:t>Discuss </a:t>
            </a:r>
            <a:r>
              <a:rPr lang="en-US" sz="2400" dirty="0"/>
              <a:t>the operation of a typical hybrid electric vehicle.</a:t>
            </a:r>
          </a:p>
          <a:p>
            <a:pPr marL="514350" indent="-514350">
              <a:buFont typeface="+mj-lt"/>
              <a:buAutoNum type="arabicPeriod"/>
            </a:pPr>
            <a:r>
              <a:rPr lang="en-US" sz="2400" dirty="0" smtClean="0"/>
              <a:t>Identify </a:t>
            </a:r>
            <a:r>
              <a:rPr lang="en-US" sz="2400" dirty="0"/>
              <a:t>a plug-in hybrid electric vehicle (PHEV)</a:t>
            </a:r>
          </a:p>
        </p:txBody>
      </p:sp>
      <p:sp>
        <p:nvSpPr>
          <p:cNvPr id="3" name="Slide Number Placeholder 2"/>
          <p:cNvSpPr>
            <a:spLocks noGrp="1"/>
          </p:cNvSpPr>
          <p:nvPr>
            <p:ph type="sldNum" sz="quarter" idx="12"/>
          </p:nvPr>
        </p:nvSpPr>
        <p:spPr/>
        <p:txBody>
          <a:bodyPr/>
          <a:lstStyle/>
          <a:p>
            <a:fld id="{200B2350-5261-4F5C-9DF5-EF0D264FC8D2}" type="slidenum">
              <a:rPr lang="en-US" smtClean="0"/>
              <a:pPr/>
              <a:t>2</a:t>
            </a:fld>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ELECTRIC </a:t>
            </a:r>
            <a:r>
              <a:rPr lang="en-US" dirty="0" smtClean="0"/>
              <a:t>VEHICLES 4.</a:t>
            </a:r>
            <a:endParaRPr lang="en-US" dirty="0"/>
          </a:p>
        </p:txBody>
      </p:sp>
      <p:sp>
        <p:nvSpPr>
          <p:cNvPr id="3" name="Content Placeholder 2"/>
          <p:cNvSpPr>
            <a:spLocks noGrp="1"/>
          </p:cNvSpPr>
          <p:nvPr>
            <p:ph idx="1"/>
          </p:nvPr>
        </p:nvSpPr>
        <p:spPr>
          <a:xfrm>
            <a:off x="457200" y="1447800"/>
            <a:ext cx="8610600" cy="4876800"/>
          </a:xfrm>
        </p:spPr>
        <p:txBody>
          <a:bodyPr/>
          <a:lstStyle/>
          <a:p>
            <a:r>
              <a:rPr lang="en-US" b="1" dirty="0"/>
              <a:t>Mild Hybrid</a:t>
            </a:r>
          </a:p>
          <a:p>
            <a:pPr lvl="1"/>
            <a:r>
              <a:rPr lang="en-US" sz="2200" dirty="0" smtClean="0"/>
              <a:t>Uses idle </a:t>
            </a:r>
            <a:r>
              <a:rPr lang="en-US" sz="2200" dirty="0"/>
              <a:t>stop </a:t>
            </a:r>
            <a:r>
              <a:rPr lang="en-US" sz="2200" dirty="0" smtClean="0"/>
              <a:t>&amp; regenerative braking </a:t>
            </a:r>
          </a:p>
          <a:p>
            <a:pPr lvl="1"/>
            <a:r>
              <a:rPr lang="en-US" sz="2200" dirty="0" smtClean="0"/>
              <a:t>Electric </a:t>
            </a:r>
            <a:r>
              <a:rPr lang="en-US" sz="2200" dirty="0"/>
              <a:t>motor </a:t>
            </a:r>
            <a:r>
              <a:rPr lang="en-US" sz="2200" dirty="0" smtClean="0"/>
              <a:t>cannot propel vehicle </a:t>
            </a:r>
            <a:r>
              <a:rPr lang="en-US" sz="2200" dirty="0"/>
              <a:t>on its </a:t>
            </a:r>
            <a:r>
              <a:rPr lang="en-US" sz="2200" dirty="0" smtClean="0"/>
              <a:t>own</a:t>
            </a:r>
          </a:p>
          <a:p>
            <a:pPr lvl="2"/>
            <a:r>
              <a:rPr lang="en-US" dirty="0" smtClean="0"/>
              <a:t>Without </a:t>
            </a:r>
            <a:r>
              <a:rPr lang="en-US" dirty="0"/>
              <a:t>help from </a:t>
            </a:r>
            <a:r>
              <a:rPr lang="en-US" dirty="0" smtClean="0"/>
              <a:t>ICE  </a:t>
            </a:r>
          </a:p>
          <a:p>
            <a:pPr lvl="2"/>
            <a:r>
              <a:rPr lang="en-US" dirty="0" smtClean="0"/>
              <a:t>Costs less</a:t>
            </a:r>
            <a:r>
              <a:rPr lang="en-US" dirty="0"/>
              <a:t>, </a:t>
            </a:r>
            <a:r>
              <a:rPr lang="en-US" dirty="0" smtClean="0"/>
              <a:t>saves </a:t>
            </a:r>
            <a:r>
              <a:rPr lang="en-US" dirty="0"/>
              <a:t>less fuel compared to </a:t>
            </a:r>
            <a:r>
              <a:rPr lang="en-US" dirty="0" smtClean="0"/>
              <a:t>full </a:t>
            </a:r>
            <a:r>
              <a:rPr lang="en-US" dirty="0"/>
              <a:t>hybrid </a:t>
            </a:r>
            <a:endParaRPr lang="en-US" dirty="0" smtClean="0"/>
          </a:p>
          <a:p>
            <a:pPr lvl="2"/>
            <a:r>
              <a:rPr lang="en-US" sz="1800" dirty="0" smtClean="0"/>
              <a:t>42-volt </a:t>
            </a:r>
            <a:r>
              <a:rPr lang="en-US" sz="1800" dirty="0"/>
              <a:t>electrical </a:t>
            </a:r>
            <a:r>
              <a:rPr lang="en-US" sz="1800" dirty="0" smtClean="0"/>
              <a:t>motor/battery package </a:t>
            </a:r>
          </a:p>
          <a:p>
            <a:pPr lvl="3"/>
            <a:r>
              <a:rPr lang="en-US" sz="1600" dirty="0" smtClean="0"/>
              <a:t>(</a:t>
            </a:r>
            <a:r>
              <a:rPr lang="en-US" sz="1600" dirty="0"/>
              <a:t>36-volt batteries, 42-volt charging</a:t>
            </a:r>
            <a:r>
              <a:rPr lang="en-US" sz="1600" dirty="0" smtClean="0"/>
              <a:t>), EXAMPLES:</a:t>
            </a:r>
          </a:p>
          <a:p>
            <a:pPr lvl="4"/>
            <a:r>
              <a:rPr lang="en-US" sz="1600" dirty="0" smtClean="0"/>
              <a:t>GM Silverado </a:t>
            </a:r>
            <a:r>
              <a:rPr lang="en-US" sz="1600" dirty="0"/>
              <a:t>pickup </a:t>
            </a:r>
            <a:r>
              <a:rPr lang="en-US" sz="1600" dirty="0" smtClean="0"/>
              <a:t>truck</a:t>
            </a:r>
          </a:p>
          <a:p>
            <a:pPr lvl="4"/>
            <a:r>
              <a:rPr lang="en-US" sz="1600" dirty="0" smtClean="0"/>
              <a:t>Saturn VUE</a:t>
            </a:r>
          </a:p>
          <a:p>
            <a:pPr lvl="4"/>
            <a:r>
              <a:rPr lang="en-US" sz="1600" dirty="0" smtClean="0"/>
              <a:t>Chevrolet Malibu</a:t>
            </a:r>
          </a:p>
          <a:p>
            <a:pPr lvl="1"/>
            <a:r>
              <a:rPr lang="en-US" sz="1800" dirty="0"/>
              <a:t>F</a:t>
            </a:r>
            <a:r>
              <a:rPr lang="en-US" sz="1800" dirty="0" smtClean="0"/>
              <a:t>uel </a:t>
            </a:r>
            <a:r>
              <a:rPr lang="en-US" sz="1800" dirty="0"/>
              <a:t>savings for a </a:t>
            </a:r>
            <a:r>
              <a:rPr lang="en-US" sz="1800" dirty="0" smtClean="0"/>
              <a:t>mild hybrid is </a:t>
            </a:r>
            <a:r>
              <a:rPr lang="en-US" sz="1800" dirty="0"/>
              <a:t>about 8% to 15</a:t>
            </a:r>
            <a:r>
              <a:rPr lang="en-US" sz="1800" dirty="0" smtClean="0"/>
              <a:t>%</a:t>
            </a:r>
            <a:endParaRPr lang="en-US" sz="18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20</a:t>
            </a:fld>
            <a:endParaRPr lang="en-US" dirty="0"/>
          </a:p>
        </p:txBody>
      </p:sp>
    </p:spTree>
    <p:extLst>
      <p:ext uri="{BB962C8B-B14F-4D97-AF65-F5344CB8AC3E}">
        <p14:creationId xmlns:p14="http://schemas.microsoft.com/office/powerpoint/2010/main" val="3325165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Parallel Hybrid</a:t>
            </a:r>
          </a:p>
        </p:txBody>
      </p:sp>
      <p:pic>
        <p:nvPicPr>
          <p:cNvPr id="6" name="parallel_hybri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21</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165729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Series Hybrid</a:t>
            </a:r>
          </a:p>
        </p:txBody>
      </p:sp>
      <p:pic>
        <p:nvPicPr>
          <p:cNvPr id="6" name="series_hybri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22</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3855980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ELECTRIC </a:t>
            </a:r>
            <a:r>
              <a:rPr lang="en-US" dirty="0" smtClean="0"/>
              <a:t>VEHICLES 5.</a:t>
            </a:r>
            <a:endParaRPr lang="en-US" dirty="0"/>
          </a:p>
        </p:txBody>
      </p:sp>
      <p:sp>
        <p:nvSpPr>
          <p:cNvPr id="3" name="Content Placeholder 2"/>
          <p:cNvSpPr>
            <a:spLocks noGrp="1"/>
          </p:cNvSpPr>
          <p:nvPr>
            <p:ph idx="1"/>
          </p:nvPr>
        </p:nvSpPr>
        <p:spPr>
          <a:xfrm>
            <a:off x="152400" y="1447800"/>
            <a:ext cx="8839200" cy="4525963"/>
          </a:xfrm>
        </p:spPr>
        <p:txBody>
          <a:bodyPr/>
          <a:lstStyle/>
          <a:p>
            <a:r>
              <a:rPr lang="en-US" b="1" dirty="0"/>
              <a:t>Medium Hybrid</a:t>
            </a:r>
          </a:p>
          <a:p>
            <a:pPr lvl="1"/>
            <a:r>
              <a:rPr lang="en-US" sz="2200" dirty="0" smtClean="0"/>
              <a:t>Uses </a:t>
            </a:r>
            <a:r>
              <a:rPr lang="en-US" sz="2200" dirty="0"/>
              <a:t>144- to 157-volt batteries that </a:t>
            </a:r>
            <a:r>
              <a:rPr lang="en-US" sz="2200" dirty="0" smtClean="0"/>
              <a:t>provide for:</a:t>
            </a:r>
          </a:p>
          <a:p>
            <a:pPr lvl="2"/>
            <a:r>
              <a:rPr lang="en-US" dirty="0" smtClean="0"/>
              <a:t>Engine </a:t>
            </a:r>
            <a:r>
              <a:rPr lang="en-US" dirty="0"/>
              <a:t>stop/start, regenerative braking, and power </a:t>
            </a:r>
            <a:r>
              <a:rPr lang="en-US" dirty="0" smtClean="0"/>
              <a:t>assist</a:t>
            </a:r>
          </a:p>
          <a:p>
            <a:pPr lvl="1"/>
            <a:r>
              <a:rPr lang="en-US" sz="2200" dirty="0"/>
              <a:t>N</a:t>
            </a:r>
            <a:r>
              <a:rPr lang="en-US" sz="2200" dirty="0" smtClean="0"/>
              <a:t>ot </a:t>
            </a:r>
            <a:r>
              <a:rPr lang="en-US" sz="2200" dirty="0"/>
              <a:t>capable </a:t>
            </a:r>
            <a:r>
              <a:rPr lang="en-US" sz="2200" dirty="0" smtClean="0"/>
              <a:t>of propelling vehicle </a:t>
            </a:r>
            <a:r>
              <a:rPr lang="en-US" sz="2200" dirty="0"/>
              <a:t>from a stop using battery </a:t>
            </a:r>
            <a:r>
              <a:rPr lang="en-US" sz="2200" dirty="0" smtClean="0"/>
              <a:t>power</a:t>
            </a:r>
          </a:p>
          <a:p>
            <a:pPr lvl="1"/>
            <a:r>
              <a:rPr lang="en-US" sz="2200" dirty="0" smtClean="0"/>
              <a:t>Examples: Honda Insight</a:t>
            </a:r>
            <a:r>
              <a:rPr lang="en-US" sz="2200" dirty="0"/>
              <a:t>, Civic, and </a:t>
            </a:r>
            <a:r>
              <a:rPr lang="en-US" sz="2200" dirty="0" smtClean="0"/>
              <a:t>Accord</a:t>
            </a:r>
          </a:p>
          <a:p>
            <a:pPr lvl="1"/>
            <a:r>
              <a:rPr lang="en-US" sz="2200" dirty="0" smtClean="0"/>
              <a:t>Fuel </a:t>
            </a:r>
            <a:r>
              <a:rPr lang="en-US" sz="2200" dirty="0"/>
              <a:t>economy savings </a:t>
            </a:r>
            <a:r>
              <a:rPr lang="en-US" sz="2200" dirty="0" smtClean="0"/>
              <a:t>about </a:t>
            </a:r>
            <a:r>
              <a:rPr lang="en-US" sz="2200" dirty="0"/>
              <a:t>20% to 25%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23</a:t>
            </a:fld>
            <a:endParaRPr lang="en-US" dirty="0"/>
          </a:p>
        </p:txBody>
      </p:sp>
    </p:spTree>
    <p:extLst>
      <p:ext uri="{BB962C8B-B14F-4D97-AF65-F5344CB8AC3E}">
        <p14:creationId xmlns:p14="http://schemas.microsoft.com/office/powerpoint/2010/main" val="3272757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sv-SE" dirty="0"/>
              <a:t>Honda Integrated Motor Assist (IMA) System</a:t>
            </a:r>
            <a:endParaRPr lang="en-US" dirty="0"/>
          </a:p>
        </p:txBody>
      </p:sp>
      <p:pic>
        <p:nvPicPr>
          <p:cNvPr id="6" name="Honda_IMA_Systy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24</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387852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ELECTRIC </a:t>
            </a:r>
            <a:r>
              <a:rPr lang="en-US" dirty="0" smtClean="0"/>
              <a:t>VEHICLES 6.</a:t>
            </a:r>
            <a:endParaRPr lang="en-US" dirty="0"/>
          </a:p>
        </p:txBody>
      </p:sp>
      <p:sp>
        <p:nvSpPr>
          <p:cNvPr id="3" name="Content Placeholder 2"/>
          <p:cNvSpPr>
            <a:spLocks noGrp="1"/>
          </p:cNvSpPr>
          <p:nvPr>
            <p:ph idx="1"/>
          </p:nvPr>
        </p:nvSpPr>
        <p:spPr>
          <a:xfrm>
            <a:off x="381000" y="1447800"/>
            <a:ext cx="8686800" cy="4724400"/>
          </a:xfrm>
        </p:spPr>
        <p:txBody>
          <a:bodyPr/>
          <a:lstStyle/>
          <a:p>
            <a:r>
              <a:rPr lang="en-US" b="1" dirty="0"/>
              <a:t>Full Hybrid</a:t>
            </a:r>
          </a:p>
          <a:p>
            <a:pPr lvl="1"/>
            <a:r>
              <a:rPr lang="en-US" sz="2200" dirty="0" smtClean="0"/>
              <a:t>Also </a:t>
            </a:r>
            <a:r>
              <a:rPr lang="en-US" sz="2200" dirty="0"/>
              <a:t>called </a:t>
            </a:r>
            <a:r>
              <a:rPr lang="en-US" sz="2200" dirty="0" smtClean="0"/>
              <a:t>strong hybrid</a:t>
            </a:r>
          </a:p>
          <a:p>
            <a:pPr lvl="1"/>
            <a:r>
              <a:rPr lang="en-US" sz="2200" dirty="0" smtClean="0"/>
              <a:t>Uses idle stop &amp; regenerative braking</a:t>
            </a:r>
          </a:p>
          <a:p>
            <a:pPr lvl="1"/>
            <a:r>
              <a:rPr lang="en-US" sz="2200" dirty="0" smtClean="0"/>
              <a:t>Can propel vehicle using electric motor (s) alone</a:t>
            </a:r>
          </a:p>
          <a:p>
            <a:pPr lvl="1"/>
            <a:r>
              <a:rPr lang="en-US" sz="2200" dirty="0" smtClean="0"/>
              <a:t>Each manufacturer has made </a:t>
            </a:r>
            <a:r>
              <a:rPr lang="en-US" sz="2200" dirty="0"/>
              <a:t>its decision on which hybrid type </a:t>
            </a:r>
            <a:endParaRPr lang="en-US" sz="2200" dirty="0" smtClean="0"/>
          </a:p>
          <a:p>
            <a:pPr lvl="1"/>
            <a:r>
              <a:rPr lang="en-US" sz="2200" dirty="0" smtClean="0"/>
              <a:t>To </a:t>
            </a:r>
            <a:r>
              <a:rPr lang="en-US" sz="2200" dirty="0"/>
              <a:t>implement </a:t>
            </a:r>
            <a:r>
              <a:rPr lang="en-US" sz="2200" dirty="0" smtClean="0"/>
              <a:t>based on market</a:t>
            </a:r>
            <a:endParaRPr lang="en-US" sz="2200" dirty="0"/>
          </a:p>
          <a:p>
            <a:pPr lvl="2"/>
            <a:r>
              <a:rPr lang="en-US" sz="1800" dirty="0"/>
              <a:t>Examples of </a:t>
            </a:r>
            <a:r>
              <a:rPr lang="en-US" sz="1800" dirty="0" smtClean="0"/>
              <a:t>full hybrid include: </a:t>
            </a:r>
          </a:p>
          <a:p>
            <a:pPr lvl="3"/>
            <a:r>
              <a:rPr lang="en-US" sz="1600" dirty="0" smtClean="0"/>
              <a:t>Ford Escape SUV</a:t>
            </a:r>
            <a:r>
              <a:rPr lang="en-US" sz="1600" dirty="0"/>
              <a:t>, Toyota Highlander, Lexus </a:t>
            </a:r>
            <a:r>
              <a:rPr lang="en-US" sz="1600" dirty="0" smtClean="0"/>
              <a:t>RX400h</a:t>
            </a:r>
          </a:p>
          <a:p>
            <a:pPr lvl="3"/>
            <a:r>
              <a:rPr lang="en-US" sz="1600" dirty="0" smtClean="0"/>
              <a:t>Lexus </a:t>
            </a:r>
            <a:r>
              <a:rPr lang="en-US" sz="1600" dirty="0"/>
              <a:t>GS450h</a:t>
            </a:r>
            <a:r>
              <a:rPr lang="en-US" sz="1600" dirty="0" smtClean="0"/>
              <a:t>, Toyota </a:t>
            </a:r>
            <a:r>
              <a:rPr lang="en-US" sz="1600" dirty="0"/>
              <a:t>Prius, and Toyota </a:t>
            </a:r>
            <a:r>
              <a:rPr lang="en-US" sz="1600" dirty="0" smtClean="0"/>
              <a:t>Camry</a:t>
            </a:r>
          </a:p>
          <a:p>
            <a:pPr lvl="1"/>
            <a:r>
              <a:rPr lang="en-US" dirty="0" smtClean="0"/>
              <a:t>Full HEV Fuel economy about </a:t>
            </a:r>
            <a:r>
              <a:rPr lang="en-US" dirty="0"/>
              <a:t>30% to 50%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25</a:t>
            </a:fld>
            <a:endParaRPr lang="en-US" dirty="0"/>
          </a:p>
        </p:txBody>
      </p:sp>
    </p:spTree>
    <p:extLst>
      <p:ext uri="{BB962C8B-B14F-4D97-AF65-F5344CB8AC3E}">
        <p14:creationId xmlns:p14="http://schemas.microsoft.com/office/powerpoint/2010/main" val="226608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Toyota Hybrid Operating System</a:t>
            </a:r>
          </a:p>
        </p:txBody>
      </p:sp>
      <p:pic>
        <p:nvPicPr>
          <p:cNvPr id="6" name="Toyota_Hybrid_Sys_O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26</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146413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Plug In Hybrid</a:t>
            </a:r>
          </a:p>
        </p:txBody>
      </p:sp>
      <p:pic>
        <p:nvPicPr>
          <p:cNvPr id="6" name="Plug-In_Hybrid_Vehic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27</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1622959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2.</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Classification &amp; Levels of </a:t>
            </a:r>
            <a:r>
              <a:rPr lang="en-US" sz="2800" b="1" dirty="0" smtClean="0"/>
              <a:t>HEVs</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28</a:t>
            </a:fld>
            <a:endParaRPr lang="en-US" dirty="0"/>
          </a:p>
        </p:txBody>
      </p:sp>
    </p:spTree>
    <p:extLst>
      <p:ext uri="{BB962C8B-B14F-4D97-AF65-F5344CB8AC3E}">
        <p14:creationId xmlns:p14="http://schemas.microsoft.com/office/powerpoint/2010/main" val="171339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TWO, AND THREE</a:t>
            </a:r>
            <a:br>
              <a:rPr lang="en-US" dirty="0"/>
            </a:br>
            <a:r>
              <a:rPr lang="en-US" dirty="0"/>
              <a:t>MOTOR </a:t>
            </a:r>
            <a:r>
              <a:rPr lang="en-US" dirty="0" smtClean="0"/>
              <a:t>SYSTEMS 1.</a:t>
            </a:r>
            <a:endParaRPr lang="en-US" dirty="0"/>
          </a:p>
        </p:txBody>
      </p:sp>
      <p:sp>
        <p:nvSpPr>
          <p:cNvPr id="3" name="Content Placeholder 2"/>
          <p:cNvSpPr>
            <a:spLocks noGrp="1"/>
          </p:cNvSpPr>
          <p:nvPr>
            <p:ph idx="1"/>
          </p:nvPr>
        </p:nvSpPr>
        <p:spPr/>
        <p:txBody>
          <a:bodyPr/>
          <a:lstStyle/>
          <a:p>
            <a:r>
              <a:rPr lang="en-US" b="1" dirty="0"/>
              <a:t>One-Motor Hybrids</a:t>
            </a:r>
          </a:p>
          <a:p>
            <a:pPr lvl="1"/>
            <a:r>
              <a:rPr lang="en-US" dirty="0" smtClean="0"/>
              <a:t>HEVs that </a:t>
            </a:r>
            <a:r>
              <a:rPr lang="en-US" dirty="0"/>
              <a:t>use one electric motor include</a:t>
            </a:r>
          </a:p>
          <a:p>
            <a:pPr lvl="2"/>
            <a:r>
              <a:rPr lang="en-US" b="1" dirty="0">
                <a:solidFill>
                  <a:srgbClr val="0000FF"/>
                </a:solidFill>
              </a:rPr>
              <a:t>VW, Nissan, Honda, and </a:t>
            </a:r>
            <a:r>
              <a:rPr lang="en-US" b="1" dirty="0" smtClean="0">
                <a:solidFill>
                  <a:srgbClr val="0000FF"/>
                </a:solidFill>
              </a:rPr>
              <a:t>GM</a:t>
            </a:r>
          </a:p>
          <a:p>
            <a:pPr lvl="1"/>
            <a:r>
              <a:rPr lang="en-US" dirty="0" smtClean="0"/>
              <a:t>Electric </a:t>
            </a:r>
            <a:r>
              <a:rPr lang="en-US" dirty="0"/>
              <a:t>motor is attached to </a:t>
            </a:r>
            <a:r>
              <a:rPr lang="en-US" dirty="0" smtClean="0"/>
              <a:t>ICE crankshaft </a:t>
            </a:r>
          </a:p>
          <a:p>
            <a:pPr lvl="1"/>
            <a:r>
              <a:rPr lang="en-US" dirty="0" smtClean="0"/>
              <a:t>Perform 2 functions</a:t>
            </a:r>
            <a:r>
              <a:rPr lang="en-US" dirty="0"/>
              <a:t>:</a:t>
            </a:r>
          </a:p>
          <a:p>
            <a:pPr marL="1371600" lvl="2" indent="-457200">
              <a:buFont typeface="+mj-lt"/>
              <a:buAutoNum type="arabicPeriod"/>
            </a:pPr>
            <a:r>
              <a:rPr lang="en-US" sz="2100" dirty="0" smtClean="0"/>
              <a:t>Start ICE </a:t>
            </a:r>
            <a:r>
              <a:rPr lang="en-US" sz="2100" dirty="0"/>
              <a:t>engine</a:t>
            </a:r>
          </a:p>
          <a:p>
            <a:pPr marL="1371600" lvl="2" indent="-457200">
              <a:buFont typeface="+mj-lt"/>
              <a:buAutoNum type="arabicPeriod"/>
            </a:pPr>
            <a:r>
              <a:rPr lang="en-US" sz="2100" dirty="0" smtClean="0"/>
              <a:t>Act </a:t>
            </a:r>
            <a:r>
              <a:rPr lang="en-US" sz="2100" dirty="0"/>
              <a:t>as </a:t>
            </a:r>
            <a:r>
              <a:rPr lang="en-US" sz="2100" dirty="0" smtClean="0"/>
              <a:t>generator </a:t>
            </a:r>
            <a:r>
              <a:rPr lang="en-US" sz="2100" dirty="0"/>
              <a:t>to charge </a:t>
            </a:r>
            <a:r>
              <a:rPr lang="en-US" sz="2100" dirty="0" smtClean="0"/>
              <a:t>high-voltage batteries</a:t>
            </a:r>
            <a:endParaRPr lang="en-US" sz="21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29</a:t>
            </a:fld>
            <a:endParaRPr lang="en-US" dirty="0"/>
          </a:p>
        </p:txBody>
      </p:sp>
    </p:spTree>
    <p:extLst>
      <p:ext uri="{BB962C8B-B14F-4D97-AF65-F5344CB8AC3E}">
        <p14:creationId xmlns:p14="http://schemas.microsoft.com/office/powerpoint/2010/main" val="4225781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a:t>
            </a:r>
            <a:r>
              <a:rPr lang="en-US" sz="3600" dirty="0" smtClean="0"/>
              <a:t>OBJECTIVES (2 of 2)</a:t>
            </a:r>
            <a:endParaRPr lang="en-US" sz="3600" dirty="0"/>
          </a:p>
        </p:txBody>
      </p:sp>
      <p:sp>
        <p:nvSpPr>
          <p:cNvPr id="23555" name="Content Placeholder 2"/>
          <p:cNvSpPr>
            <a:spLocks noGrp="1"/>
          </p:cNvSpPr>
          <p:nvPr>
            <p:ph idx="1"/>
          </p:nvPr>
        </p:nvSpPr>
        <p:spPr>
          <a:xfrm>
            <a:off x="76200" y="1447800"/>
            <a:ext cx="8915400" cy="4525963"/>
          </a:xfrm>
        </p:spPr>
        <p:txBody>
          <a:bodyPr/>
          <a:lstStyle/>
          <a:p>
            <a:pPr marL="514350" indent="-514350">
              <a:buFont typeface="+mj-lt"/>
              <a:buAutoNum type="arabicPeriod" startAt="7"/>
            </a:pPr>
            <a:r>
              <a:rPr lang="en-US" sz="2400" dirty="0" smtClean="0"/>
              <a:t>Explain </a:t>
            </a:r>
            <a:r>
              <a:rPr lang="en-US" sz="2400" dirty="0"/>
              <a:t>how the high-voltage batteries are recharged </a:t>
            </a:r>
            <a:r>
              <a:rPr lang="en-US" sz="2400" dirty="0" smtClean="0"/>
              <a:t>in a </a:t>
            </a:r>
            <a:r>
              <a:rPr lang="en-US" sz="2400" dirty="0"/>
              <a:t>PHEV and EV vehicle</a:t>
            </a:r>
          </a:p>
          <a:p>
            <a:pPr marL="514350" indent="-514350">
              <a:buFont typeface="+mj-lt"/>
              <a:buAutoNum type="arabicPeriod" startAt="7"/>
            </a:pPr>
            <a:r>
              <a:rPr lang="en-US" sz="2400" dirty="0" smtClean="0"/>
              <a:t>Discuss </a:t>
            </a:r>
            <a:r>
              <a:rPr lang="en-US" sz="2400" dirty="0"/>
              <a:t>range anxiety</a:t>
            </a:r>
          </a:p>
          <a:p>
            <a:pPr marL="514350" indent="-514350">
              <a:buFont typeface="+mj-lt"/>
              <a:buAutoNum type="arabicPeriod" startAt="7"/>
            </a:pPr>
            <a:r>
              <a:rPr lang="en-US" sz="2400" dirty="0" smtClean="0"/>
              <a:t>Discuss </a:t>
            </a:r>
            <a:r>
              <a:rPr lang="en-US" sz="2400" dirty="0"/>
              <a:t>the battery capacity and range correlation </a:t>
            </a:r>
            <a:r>
              <a:rPr lang="en-US" sz="2400" dirty="0" smtClean="0"/>
              <a:t>of an </a:t>
            </a:r>
            <a:r>
              <a:rPr lang="en-US" sz="2400" dirty="0"/>
              <a:t>EV</a:t>
            </a:r>
          </a:p>
          <a:p>
            <a:pPr marL="514350" indent="-514350">
              <a:buFont typeface="+mj-lt"/>
              <a:buAutoNum type="arabicPeriod" startAt="7"/>
            </a:pPr>
            <a:r>
              <a:rPr lang="en-US" sz="2400" dirty="0" smtClean="0"/>
              <a:t>Describe </a:t>
            </a:r>
            <a:r>
              <a:rPr lang="en-US" sz="2400" dirty="0"/>
              <a:t>the levels of chargers used to charge a </a:t>
            </a:r>
            <a:r>
              <a:rPr lang="en-US" sz="2400" dirty="0" smtClean="0"/>
              <a:t>PHEV or </a:t>
            </a:r>
            <a:r>
              <a:rPr lang="en-US" sz="2400" dirty="0"/>
              <a:t>an EV</a:t>
            </a:r>
          </a:p>
        </p:txBody>
      </p:sp>
      <p:sp>
        <p:nvSpPr>
          <p:cNvPr id="3" name="Slide Number Placeholder 2"/>
          <p:cNvSpPr>
            <a:spLocks noGrp="1"/>
          </p:cNvSpPr>
          <p:nvPr>
            <p:ph type="sldNum" sz="quarter" idx="12"/>
          </p:nvPr>
        </p:nvSpPr>
        <p:spPr/>
        <p:txBody>
          <a:bodyPr/>
          <a:lstStyle/>
          <a:p>
            <a:fld id="{200B2350-5261-4F5C-9DF5-EF0D264FC8D2}" type="slidenum">
              <a:rPr lang="en-US" smtClean="0"/>
              <a:pPr/>
              <a:t>3</a:t>
            </a:fld>
            <a:endParaRPr lang="en-US" dirty="0"/>
          </a:p>
        </p:txBody>
      </p:sp>
    </p:spTree>
    <p:extLst>
      <p:ext uri="{BB962C8B-B14F-4D97-AF65-F5344CB8AC3E}">
        <p14:creationId xmlns:p14="http://schemas.microsoft.com/office/powerpoint/2010/main" val="410096079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TWO, AND THREE</a:t>
            </a:r>
            <a:br>
              <a:rPr lang="en-US" dirty="0"/>
            </a:br>
            <a:r>
              <a:rPr lang="en-US" dirty="0"/>
              <a:t>MOTOR </a:t>
            </a:r>
            <a:r>
              <a:rPr lang="en-US" dirty="0" smtClean="0"/>
              <a:t>SYSTEMS 2.</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One-Motor Hybrids</a:t>
            </a:r>
          </a:p>
          <a:p>
            <a:pPr lvl="1"/>
            <a:r>
              <a:rPr lang="en-US" dirty="0" smtClean="0"/>
              <a:t>GM </a:t>
            </a:r>
            <a:r>
              <a:rPr lang="en-US" dirty="0"/>
              <a:t>uses a belt alternator starter (BAS</a:t>
            </a:r>
            <a:r>
              <a:rPr lang="en-US" dirty="0" smtClean="0"/>
              <a:t>) system</a:t>
            </a:r>
          </a:p>
          <a:p>
            <a:pPr lvl="1"/>
            <a:r>
              <a:rPr lang="en-US" dirty="0"/>
              <a:t>U</a:t>
            </a:r>
            <a:r>
              <a:rPr lang="en-US" dirty="0" smtClean="0"/>
              <a:t>ses </a:t>
            </a:r>
            <a:r>
              <a:rPr lang="en-US" dirty="0"/>
              <a:t>a belt-driven motor/generator attached</a:t>
            </a:r>
          </a:p>
          <a:p>
            <a:pPr lvl="2"/>
            <a:r>
              <a:rPr lang="en-US" dirty="0" smtClean="0"/>
              <a:t>Hybrids </a:t>
            </a:r>
            <a:r>
              <a:rPr lang="en-US" dirty="0"/>
              <a:t>that use one motor </a:t>
            </a:r>
            <a:r>
              <a:rPr lang="en-US" dirty="0" smtClean="0"/>
              <a:t>are often </a:t>
            </a:r>
            <a:r>
              <a:rPr lang="en-US" dirty="0"/>
              <a:t>called mild </a:t>
            </a:r>
            <a:r>
              <a:rPr lang="en-US" dirty="0" smtClean="0"/>
              <a:t>hybrids</a:t>
            </a:r>
          </a:p>
          <a:p>
            <a:pPr lvl="2"/>
            <a:r>
              <a:rPr lang="en-US" dirty="0" smtClean="0"/>
              <a:t>Usually not </a:t>
            </a:r>
            <a:r>
              <a:rPr lang="en-US" dirty="0"/>
              <a:t>able to </a:t>
            </a:r>
            <a:r>
              <a:rPr lang="en-US" dirty="0" smtClean="0"/>
              <a:t>power vehicle </a:t>
            </a:r>
            <a:r>
              <a:rPr lang="en-US" dirty="0"/>
              <a:t>using electric power </a:t>
            </a:r>
            <a:r>
              <a:rPr lang="en-US" dirty="0" smtClean="0"/>
              <a:t>alone</a:t>
            </a:r>
            <a:endParaRPr lang="en-US" sz="21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30</a:t>
            </a:fld>
            <a:endParaRPr lang="en-US" dirty="0"/>
          </a:p>
        </p:txBody>
      </p:sp>
    </p:spTree>
    <p:extLst>
      <p:ext uri="{BB962C8B-B14F-4D97-AF65-F5344CB8AC3E}">
        <p14:creationId xmlns:p14="http://schemas.microsoft.com/office/powerpoint/2010/main" val="3543113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TWO, AND THREE</a:t>
            </a:r>
            <a:br>
              <a:rPr lang="en-US" dirty="0"/>
            </a:br>
            <a:r>
              <a:rPr lang="en-US" dirty="0"/>
              <a:t>MOTOR </a:t>
            </a:r>
            <a:r>
              <a:rPr lang="en-US" dirty="0" smtClean="0"/>
              <a:t>SYSTEMS 3.</a:t>
            </a:r>
            <a:endParaRPr lang="en-US" dirty="0"/>
          </a:p>
        </p:txBody>
      </p:sp>
      <p:sp>
        <p:nvSpPr>
          <p:cNvPr id="3" name="Content Placeholder 2"/>
          <p:cNvSpPr>
            <a:spLocks noGrp="1"/>
          </p:cNvSpPr>
          <p:nvPr>
            <p:ph idx="1"/>
          </p:nvPr>
        </p:nvSpPr>
        <p:spPr>
          <a:xfrm>
            <a:off x="457200" y="1447800"/>
            <a:ext cx="8610600" cy="4648200"/>
          </a:xfrm>
        </p:spPr>
        <p:txBody>
          <a:bodyPr/>
          <a:lstStyle/>
          <a:p>
            <a:r>
              <a:rPr lang="en-US" b="1" dirty="0"/>
              <a:t>Two-Motor Hybrids</a:t>
            </a:r>
          </a:p>
          <a:p>
            <a:pPr lvl="1"/>
            <a:r>
              <a:rPr lang="en-US" dirty="0" smtClean="0"/>
              <a:t>2 motors </a:t>
            </a:r>
            <a:r>
              <a:rPr lang="en-US" dirty="0"/>
              <a:t>are </a:t>
            </a:r>
            <a:r>
              <a:rPr lang="en-US" dirty="0" smtClean="0"/>
              <a:t>most commonly </a:t>
            </a:r>
            <a:r>
              <a:rPr lang="en-US" dirty="0"/>
              <a:t>used </a:t>
            </a:r>
            <a:r>
              <a:rPr lang="en-US" dirty="0" smtClean="0"/>
              <a:t>HEVs</a:t>
            </a:r>
          </a:p>
          <a:p>
            <a:pPr lvl="2"/>
            <a:r>
              <a:rPr lang="en-US" dirty="0" smtClean="0"/>
              <a:t>Toyota</a:t>
            </a:r>
            <a:r>
              <a:rPr lang="en-US" dirty="0"/>
              <a:t>, Ford, </a:t>
            </a:r>
            <a:r>
              <a:rPr lang="en-US" dirty="0" smtClean="0"/>
              <a:t>&amp; GM in full-size 2-mode trucks</a:t>
            </a:r>
          </a:p>
          <a:p>
            <a:pPr lvl="1"/>
            <a:r>
              <a:rPr lang="en-US" dirty="0" smtClean="0"/>
              <a:t>Each </a:t>
            </a:r>
            <a:r>
              <a:rPr lang="en-US" dirty="0"/>
              <a:t>electric motor </a:t>
            </a:r>
            <a:r>
              <a:rPr lang="en-US" dirty="0" smtClean="0"/>
              <a:t>serves 2 purposes</a:t>
            </a:r>
            <a:r>
              <a:rPr lang="en-US" dirty="0"/>
              <a:t>:</a:t>
            </a:r>
          </a:p>
          <a:p>
            <a:pPr marL="1371600" lvl="2" indent="-457200">
              <a:buFont typeface="+mj-lt"/>
              <a:buAutoNum type="arabicPeriod"/>
            </a:pPr>
            <a:r>
              <a:rPr lang="en-US" dirty="0" smtClean="0"/>
              <a:t>Motor/generator </a:t>
            </a:r>
            <a:r>
              <a:rPr lang="en-US" dirty="0"/>
              <a:t>attached to </a:t>
            </a:r>
            <a:r>
              <a:rPr lang="en-US" dirty="0" smtClean="0"/>
              <a:t>engine</a:t>
            </a:r>
            <a:r>
              <a:rPr lang="en-US" dirty="0"/>
              <a:t>, </a:t>
            </a:r>
            <a:r>
              <a:rPr lang="en-US" dirty="0" smtClean="0"/>
              <a:t>M/G1</a:t>
            </a:r>
          </a:p>
          <a:p>
            <a:pPr lvl="3"/>
            <a:r>
              <a:rPr lang="en-US" dirty="0" smtClean="0"/>
              <a:t>Start engine </a:t>
            </a:r>
            <a:r>
              <a:rPr lang="en-US" dirty="0"/>
              <a:t>and </a:t>
            </a:r>
            <a:r>
              <a:rPr lang="en-US" dirty="0" smtClean="0"/>
              <a:t>charge high-voltage </a:t>
            </a:r>
            <a:r>
              <a:rPr lang="en-US" dirty="0"/>
              <a:t>batteries</a:t>
            </a:r>
            <a:r>
              <a:rPr lang="en-US" dirty="0" smtClean="0"/>
              <a:t>. </a:t>
            </a:r>
          </a:p>
          <a:p>
            <a:pPr marL="1371600" lvl="2" indent="-457200">
              <a:buFont typeface="+mj-lt"/>
              <a:buAutoNum type="arabicPeriod"/>
            </a:pPr>
            <a:r>
              <a:rPr lang="en-US" dirty="0" smtClean="0"/>
              <a:t>Motor/generator connected </a:t>
            </a:r>
            <a:r>
              <a:rPr lang="en-US" dirty="0"/>
              <a:t>to </a:t>
            </a:r>
            <a:r>
              <a:rPr lang="en-US" dirty="0" smtClean="0"/>
              <a:t>drive </a:t>
            </a:r>
            <a:r>
              <a:rPr lang="en-US" dirty="0"/>
              <a:t>wheels</a:t>
            </a:r>
            <a:r>
              <a:rPr lang="en-US" dirty="0" smtClean="0"/>
              <a:t>, M/G2</a:t>
            </a:r>
          </a:p>
          <a:p>
            <a:pPr lvl="3"/>
            <a:r>
              <a:rPr lang="en-US" dirty="0" smtClean="0"/>
              <a:t>Propel vehicle, recharge high-voltage </a:t>
            </a:r>
            <a:r>
              <a:rPr lang="en-US" dirty="0"/>
              <a:t>battery </a:t>
            </a:r>
            <a:endParaRPr lang="en-US" dirty="0" smtClean="0"/>
          </a:p>
          <a:p>
            <a:pPr lvl="3"/>
            <a:r>
              <a:rPr lang="en-US" dirty="0" smtClean="0"/>
              <a:t>During deceleration (regenerative braking)</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31</a:t>
            </a:fld>
            <a:endParaRPr lang="en-US" dirty="0"/>
          </a:p>
        </p:txBody>
      </p:sp>
    </p:spTree>
    <p:extLst>
      <p:ext uri="{BB962C8B-B14F-4D97-AF65-F5344CB8AC3E}">
        <p14:creationId xmlns:p14="http://schemas.microsoft.com/office/powerpoint/2010/main" val="104321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Ford Hybrid Operating Modes</a:t>
            </a:r>
          </a:p>
        </p:txBody>
      </p:sp>
      <p:pic>
        <p:nvPicPr>
          <p:cNvPr id="6" name="Ford_Hybrid_Operat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32</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3137597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TWO, AND THREE</a:t>
            </a:r>
            <a:br>
              <a:rPr lang="en-US" dirty="0"/>
            </a:br>
            <a:r>
              <a:rPr lang="en-US" dirty="0"/>
              <a:t>MOTOR </a:t>
            </a:r>
            <a:r>
              <a:rPr lang="en-US" dirty="0" smtClean="0"/>
              <a:t>SYSTEMS 4.</a:t>
            </a:r>
            <a:endParaRPr lang="en-US" dirty="0"/>
          </a:p>
        </p:txBody>
      </p:sp>
      <p:sp>
        <p:nvSpPr>
          <p:cNvPr id="3" name="Content Placeholder 2"/>
          <p:cNvSpPr>
            <a:spLocks noGrp="1"/>
          </p:cNvSpPr>
          <p:nvPr>
            <p:ph idx="1"/>
          </p:nvPr>
        </p:nvSpPr>
        <p:spPr/>
        <p:txBody>
          <a:bodyPr/>
          <a:lstStyle/>
          <a:p>
            <a:r>
              <a:rPr lang="en-US" b="1" dirty="0"/>
              <a:t>Three-Motor Hybrids</a:t>
            </a:r>
          </a:p>
          <a:p>
            <a:pPr lvl="1"/>
            <a:r>
              <a:rPr lang="en-US" dirty="0" smtClean="0"/>
              <a:t>Usually two-motor HEVs with additional </a:t>
            </a:r>
            <a:r>
              <a:rPr lang="en-US" dirty="0"/>
              <a:t>electric </a:t>
            </a:r>
            <a:r>
              <a:rPr lang="en-US" dirty="0" smtClean="0"/>
              <a:t>motor</a:t>
            </a:r>
          </a:p>
          <a:p>
            <a:pPr lvl="1"/>
            <a:r>
              <a:rPr lang="en-US" dirty="0" smtClean="0"/>
              <a:t>Propel rear wheels </a:t>
            </a:r>
            <a:r>
              <a:rPr lang="en-US" dirty="0"/>
              <a:t>for all-wheel-drive </a:t>
            </a:r>
            <a:r>
              <a:rPr lang="en-US" dirty="0" smtClean="0"/>
              <a:t>capability</a:t>
            </a:r>
          </a:p>
          <a:p>
            <a:pPr lvl="2"/>
            <a:r>
              <a:rPr lang="en-US" dirty="0" smtClean="0"/>
              <a:t>Toyota Highlander &amp; and </a:t>
            </a:r>
            <a:r>
              <a:rPr lang="en-US" dirty="0"/>
              <a:t>Lexus RX400h/450h </a:t>
            </a:r>
            <a:r>
              <a:rPr lang="en-US" dirty="0" smtClean="0"/>
              <a:t>SUVs</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33</a:t>
            </a:fld>
            <a:endParaRPr lang="en-US" dirty="0"/>
          </a:p>
        </p:txBody>
      </p:sp>
    </p:spTree>
    <p:extLst>
      <p:ext uri="{BB962C8B-B14F-4D97-AF65-F5344CB8AC3E}">
        <p14:creationId xmlns:p14="http://schemas.microsoft.com/office/powerpoint/2010/main" val="53510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Hybrid Auto Transmission</a:t>
            </a:r>
          </a:p>
        </p:txBody>
      </p:sp>
      <p:pic>
        <p:nvPicPr>
          <p:cNvPr id="6" name="hybrid_auto_tra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34</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233964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TWO, AND THREE</a:t>
            </a:r>
            <a:br>
              <a:rPr lang="en-US" dirty="0"/>
            </a:br>
            <a:r>
              <a:rPr lang="en-US" dirty="0"/>
              <a:t>MOTOR </a:t>
            </a:r>
            <a:r>
              <a:rPr lang="en-US" dirty="0" smtClean="0"/>
              <a:t>SYSTEMS 5.</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a:t>Features of Hybrids</a:t>
            </a:r>
          </a:p>
          <a:p>
            <a:pPr lvl="1"/>
            <a:r>
              <a:rPr lang="en-US" dirty="0" smtClean="0"/>
              <a:t>Most </a:t>
            </a:r>
            <a:r>
              <a:rPr lang="en-US" dirty="0"/>
              <a:t>common features of </a:t>
            </a:r>
            <a:r>
              <a:rPr lang="en-US" dirty="0" smtClean="0"/>
              <a:t>hybrids:</a:t>
            </a:r>
            <a:endParaRPr lang="en-US" dirty="0"/>
          </a:p>
          <a:p>
            <a:pPr lvl="2"/>
            <a:r>
              <a:rPr lang="en-US" dirty="0" smtClean="0"/>
              <a:t>Idle stop: turns </a:t>
            </a:r>
            <a:r>
              <a:rPr lang="en-US" dirty="0"/>
              <a:t>off the engine </a:t>
            </a:r>
            <a:r>
              <a:rPr lang="en-US" dirty="0" smtClean="0"/>
              <a:t>when stopped</a:t>
            </a:r>
          </a:p>
          <a:p>
            <a:pPr lvl="2"/>
            <a:r>
              <a:rPr lang="en-US" dirty="0"/>
              <a:t>Regenerative braking. </a:t>
            </a:r>
            <a:r>
              <a:rPr lang="en-US" dirty="0" smtClean="0"/>
              <a:t>Braking system </a:t>
            </a:r>
            <a:r>
              <a:rPr lang="en-US" dirty="0"/>
              <a:t>captures </a:t>
            </a:r>
            <a:r>
              <a:rPr lang="en-US" dirty="0" smtClean="0"/>
              <a:t>energy </a:t>
            </a:r>
          </a:p>
          <a:p>
            <a:pPr lvl="3"/>
            <a:r>
              <a:rPr lang="en-US" dirty="0" smtClean="0"/>
              <a:t>Converts </a:t>
            </a:r>
            <a:r>
              <a:rPr lang="en-US" dirty="0"/>
              <a:t>it to electrical </a:t>
            </a:r>
            <a:r>
              <a:rPr lang="en-US" dirty="0" smtClean="0"/>
              <a:t>energy</a:t>
            </a:r>
            <a:endParaRPr lang="en-US" dirty="0"/>
          </a:p>
          <a:p>
            <a:pPr lvl="2"/>
            <a:r>
              <a:rPr lang="en-US" dirty="0" smtClean="0"/>
              <a:t>Power </a:t>
            </a:r>
            <a:r>
              <a:rPr lang="en-US" dirty="0"/>
              <a:t>assist. </a:t>
            </a:r>
            <a:r>
              <a:rPr lang="en-US" dirty="0" smtClean="0"/>
              <a:t>electric </a:t>
            </a:r>
            <a:r>
              <a:rPr lang="en-US" dirty="0"/>
              <a:t>motor provides </a:t>
            </a:r>
            <a:r>
              <a:rPr lang="en-US" dirty="0" smtClean="0"/>
              <a:t>extra power to batteries</a:t>
            </a:r>
          </a:p>
          <a:p>
            <a:pPr lvl="2"/>
            <a:r>
              <a:rPr lang="en-US" dirty="0"/>
              <a:t>Engine-off drive-electric vehicle </a:t>
            </a:r>
            <a:r>
              <a:rPr lang="en-US" dirty="0" smtClean="0"/>
              <a:t>mode</a:t>
            </a:r>
          </a:p>
          <a:p>
            <a:pPr lvl="3"/>
            <a:r>
              <a:rPr lang="en-US" dirty="0"/>
              <a:t>E</a:t>
            </a:r>
            <a:r>
              <a:rPr lang="en-US" dirty="0" smtClean="0"/>
              <a:t>lectric motor propels vehicle </a:t>
            </a:r>
            <a:r>
              <a:rPr lang="en-US" dirty="0"/>
              <a:t>at lower </a:t>
            </a:r>
            <a:r>
              <a:rPr lang="en-US" dirty="0" smtClean="0"/>
              <a:t>speeds</a:t>
            </a:r>
          </a:p>
          <a:p>
            <a:pPr lvl="3"/>
            <a:r>
              <a:rPr lang="en-US" dirty="0" smtClean="0"/>
              <a:t>Called </a:t>
            </a:r>
            <a:r>
              <a:rPr lang="en-US" dirty="0"/>
              <a:t>the motoring </a:t>
            </a:r>
            <a:r>
              <a:rPr lang="en-US" dirty="0" smtClean="0"/>
              <a:t>mode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35</a:t>
            </a:fld>
            <a:endParaRPr lang="en-US" dirty="0"/>
          </a:p>
        </p:txBody>
      </p:sp>
    </p:spTree>
    <p:extLst>
      <p:ext uri="{BB962C8B-B14F-4D97-AF65-F5344CB8AC3E}">
        <p14:creationId xmlns:p14="http://schemas.microsoft.com/office/powerpoint/2010/main" val="175450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Regenerative Brakes</a:t>
            </a:r>
          </a:p>
        </p:txBody>
      </p:sp>
      <p:pic>
        <p:nvPicPr>
          <p:cNvPr id="6" name="regen_brak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36</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326087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1: </a:t>
            </a:r>
            <a:endParaRPr lang="en-US" dirty="0">
              <a:solidFill>
                <a:srgbClr val="F8F9D3"/>
              </a:solidFill>
            </a:endParaRPr>
          </a:p>
        </p:txBody>
      </p:sp>
      <p:sp>
        <p:nvSpPr>
          <p:cNvPr id="3" name="Rectangle 2"/>
          <p:cNvSpPr/>
          <p:nvPr/>
        </p:nvSpPr>
        <p:spPr>
          <a:xfrm>
            <a:off x="196678" y="1447800"/>
            <a:ext cx="8750643" cy="2862322"/>
          </a:xfrm>
          <a:prstGeom prst="rect">
            <a:avLst/>
          </a:prstGeom>
        </p:spPr>
        <p:txBody>
          <a:bodyPr wrap="square">
            <a:spAutoFit/>
          </a:bodyPr>
          <a:lstStyle/>
          <a:p>
            <a:r>
              <a:rPr lang="en-US" sz="3600" dirty="0" smtClean="0">
                <a:solidFill>
                  <a:srgbClr val="000000"/>
                </a:solidFill>
              </a:rPr>
              <a:t>Which </a:t>
            </a:r>
            <a:r>
              <a:rPr lang="en-US" sz="3600" dirty="0">
                <a:solidFill>
                  <a:srgbClr val="000000"/>
                </a:solidFill>
              </a:rPr>
              <a:t>type of hybrid uses 36 to 42 volts?</a:t>
            </a:r>
          </a:p>
          <a:p>
            <a:r>
              <a:rPr lang="en-US" sz="3600" dirty="0">
                <a:solidFill>
                  <a:srgbClr val="000000"/>
                </a:solidFill>
              </a:rPr>
              <a:t>a. Mild hybrid</a:t>
            </a:r>
          </a:p>
          <a:p>
            <a:r>
              <a:rPr lang="en-US" sz="3600" dirty="0">
                <a:solidFill>
                  <a:srgbClr val="000000"/>
                </a:solidFill>
              </a:rPr>
              <a:t>b. Medium hybrid</a:t>
            </a:r>
          </a:p>
          <a:p>
            <a:r>
              <a:rPr lang="en-US" sz="3600" dirty="0">
                <a:solidFill>
                  <a:srgbClr val="000000"/>
                </a:solidFill>
              </a:rPr>
              <a:t>c. Full hybrid</a:t>
            </a:r>
          </a:p>
          <a:p>
            <a:r>
              <a:rPr lang="en-US" sz="3600" dirty="0">
                <a:solidFill>
                  <a:srgbClr val="000000"/>
                </a:solidFill>
              </a:rPr>
              <a:t>d. Strong hybrid</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37</a:t>
            </a:fld>
            <a:endParaRPr lang="en-US" dirty="0"/>
          </a:p>
        </p:txBody>
      </p:sp>
    </p:spTree>
    <p:extLst>
      <p:ext uri="{BB962C8B-B14F-4D97-AF65-F5344CB8AC3E}">
        <p14:creationId xmlns:p14="http://schemas.microsoft.com/office/powerpoint/2010/main" val="236756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1:</a:t>
            </a:r>
            <a:endParaRPr lang="en-US" sz="3200" dirty="0">
              <a:solidFill>
                <a:srgbClr val="F8F9D3"/>
              </a:solidFill>
            </a:endParaRPr>
          </a:p>
        </p:txBody>
      </p:sp>
      <p:sp>
        <p:nvSpPr>
          <p:cNvPr id="6" name="Rectangle 5"/>
          <p:cNvSpPr/>
          <p:nvPr/>
        </p:nvSpPr>
        <p:spPr>
          <a:xfrm>
            <a:off x="436605" y="1859280"/>
            <a:ext cx="8534400" cy="1323439"/>
          </a:xfrm>
          <a:prstGeom prst="rect">
            <a:avLst/>
          </a:prstGeom>
        </p:spPr>
        <p:txBody>
          <a:bodyPr wrap="square">
            <a:spAutoFit/>
          </a:bodyPr>
          <a:lstStyle/>
          <a:p>
            <a:r>
              <a:rPr lang="en-US" sz="4000" dirty="0" smtClean="0">
                <a:solidFill>
                  <a:srgbClr val="000000"/>
                </a:solidFill>
              </a:rPr>
              <a:t>Mild </a:t>
            </a:r>
            <a:r>
              <a:rPr lang="en-US" sz="4000" dirty="0">
                <a:solidFill>
                  <a:srgbClr val="000000"/>
                </a:solidFill>
              </a:rPr>
              <a:t>hybrid</a:t>
            </a:r>
          </a:p>
          <a:p>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38</a:t>
            </a:fld>
            <a:endParaRPr lang="en-US" dirty="0"/>
          </a:p>
        </p:txBody>
      </p:sp>
    </p:spTree>
    <p:extLst>
      <p:ext uri="{BB962C8B-B14F-4D97-AF65-F5344CB8AC3E}">
        <p14:creationId xmlns:p14="http://schemas.microsoft.com/office/powerpoint/2010/main" val="47729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dirty="0"/>
              <a:t>GAS VS </a:t>
            </a:r>
            <a:r>
              <a:rPr lang="en-US" dirty="0" smtClean="0"/>
              <a:t>ELECTRIC EFFICIENCIES 1.</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smtClean="0"/>
              <a:t>Electric Motor </a:t>
            </a:r>
          </a:p>
          <a:p>
            <a:pPr lvl="1"/>
            <a:r>
              <a:rPr lang="en-US" dirty="0"/>
              <a:t>C</a:t>
            </a:r>
            <a:r>
              <a:rPr lang="en-US" dirty="0" smtClean="0"/>
              <a:t>an </a:t>
            </a:r>
            <a:r>
              <a:rPr lang="en-US" dirty="0"/>
              <a:t>have efficiency (</a:t>
            </a:r>
            <a:r>
              <a:rPr lang="en-US" dirty="0" smtClean="0"/>
              <a:t>including controller</a:t>
            </a:r>
            <a:r>
              <a:rPr lang="en-US" dirty="0"/>
              <a:t>) of over 90</a:t>
            </a:r>
            <a:r>
              <a:rPr lang="en-US" dirty="0" smtClean="0"/>
              <a:t>%</a:t>
            </a:r>
          </a:p>
          <a:p>
            <a:pPr lvl="1"/>
            <a:r>
              <a:rPr lang="en-US" dirty="0" smtClean="0"/>
              <a:t>Gasoline </a:t>
            </a:r>
            <a:r>
              <a:rPr lang="en-US" dirty="0"/>
              <a:t>engine </a:t>
            </a:r>
            <a:r>
              <a:rPr lang="en-US" dirty="0" smtClean="0"/>
              <a:t>only has </a:t>
            </a:r>
            <a:r>
              <a:rPr lang="en-US" dirty="0"/>
              <a:t>efficiency of 35</a:t>
            </a:r>
            <a:r>
              <a:rPr lang="en-US" dirty="0" smtClean="0"/>
              <a:t>%</a:t>
            </a:r>
          </a:p>
          <a:p>
            <a:pPr lvl="1"/>
            <a:r>
              <a:rPr lang="en-US" dirty="0" smtClean="0"/>
              <a:t>ICE </a:t>
            </a:r>
            <a:r>
              <a:rPr lang="en-US" dirty="0"/>
              <a:t>does not have </a:t>
            </a:r>
            <a:r>
              <a:rPr lang="en-US" dirty="0" smtClean="0"/>
              <a:t>overload </a:t>
            </a:r>
            <a:r>
              <a:rPr lang="en-US" dirty="0"/>
              <a:t>capability </a:t>
            </a:r>
            <a:r>
              <a:rPr lang="en-US" dirty="0" smtClean="0"/>
              <a:t>of electric motor</a:t>
            </a:r>
          </a:p>
          <a:p>
            <a:pPr lvl="2"/>
            <a:r>
              <a:rPr lang="en-US" dirty="0" smtClean="0"/>
              <a:t>Rated </a:t>
            </a:r>
            <a:r>
              <a:rPr lang="en-US" dirty="0"/>
              <a:t>power of </a:t>
            </a:r>
            <a:r>
              <a:rPr lang="en-US" dirty="0" smtClean="0"/>
              <a:t>ICE is higher than </a:t>
            </a:r>
            <a:r>
              <a:rPr lang="en-US" dirty="0"/>
              <a:t>required for </a:t>
            </a:r>
            <a:r>
              <a:rPr lang="en-US" dirty="0" smtClean="0"/>
              <a:t>cruising</a:t>
            </a:r>
          </a:p>
          <a:p>
            <a:pPr lvl="2"/>
            <a:r>
              <a:rPr lang="en-US" dirty="0" smtClean="0"/>
              <a:t>Produces </a:t>
            </a:r>
            <a:r>
              <a:rPr lang="en-US" dirty="0"/>
              <a:t>a much lower efficiency </a:t>
            </a:r>
            <a:r>
              <a:rPr lang="en-US" dirty="0" smtClean="0"/>
              <a:t>than at higher speeds</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39</a:t>
            </a:fld>
            <a:endParaRPr lang="en-US" dirty="0"/>
          </a:p>
        </p:txBody>
      </p:sp>
    </p:spTree>
    <p:extLst>
      <p:ext uri="{BB962C8B-B14F-4D97-AF65-F5344CB8AC3E}">
        <p14:creationId xmlns:p14="http://schemas.microsoft.com/office/powerpoint/2010/main" val="2308066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1.</a:t>
            </a:r>
            <a:endParaRPr lang="en-US" dirty="0"/>
          </a:p>
        </p:txBody>
      </p:sp>
      <p:sp>
        <p:nvSpPr>
          <p:cNvPr id="3" name="Content Placeholder 2"/>
          <p:cNvSpPr>
            <a:spLocks noGrp="1"/>
          </p:cNvSpPr>
          <p:nvPr>
            <p:ph idx="1"/>
          </p:nvPr>
        </p:nvSpPr>
        <p:spPr>
          <a:xfrm>
            <a:off x="457200" y="1447801"/>
            <a:ext cx="8229600" cy="3505200"/>
          </a:xfrm>
        </p:spPr>
        <p:txBody>
          <a:bodyPr/>
          <a:lstStyle/>
          <a:p>
            <a:r>
              <a:rPr lang="en-US" b="1" dirty="0"/>
              <a:t>Early Electric Vehicles</a:t>
            </a:r>
          </a:p>
          <a:p>
            <a:pPr lvl="1"/>
            <a:r>
              <a:rPr lang="en-US" dirty="0" smtClean="0"/>
              <a:t>Also </a:t>
            </a:r>
            <a:r>
              <a:rPr lang="en-US" dirty="0"/>
              <a:t>called battery </a:t>
            </a:r>
            <a:r>
              <a:rPr lang="en-US" dirty="0" smtClean="0"/>
              <a:t>electric vehicles </a:t>
            </a:r>
            <a:r>
              <a:rPr lang="en-US" dirty="0"/>
              <a:t>(BEV</a:t>
            </a:r>
            <a:r>
              <a:rPr lang="en-US" dirty="0" smtClean="0"/>
              <a:t>)</a:t>
            </a:r>
          </a:p>
          <a:p>
            <a:pPr lvl="1"/>
            <a:r>
              <a:rPr lang="en-US" dirty="0" smtClean="0"/>
              <a:t>First </a:t>
            </a:r>
            <a:r>
              <a:rPr lang="en-US" dirty="0"/>
              <a:t>used in the late </a:t>
            </a:r>
            <a:r>
              <a:rPr lang="en-US" dirty="0" smtClean="0"/>
              <a:t>1800s</a:t>
            </a:r>
          </a:p>
          <a:p>
            <a:pPr lvl="1"/>
            <a:r>
              <a:rPr lang="en-US" dirty="0" smtClean="0"/>
              <a:t>Not </a:t>
            </a:r>
            <a:r>
              <a:rPr lang="en-US" dirty="0"/>
              <a:t>until </a:t>
            </a:r>
            <a:r>
              <a:rPr lang="en-US" dirty="0" smtClean="0"/>
              <a:t>early </a:t>
            </a:r>
            <a:r>
              <a:rPr lang="en-US" dirty="0"/>
              <a:t>1900s </a:t>
            </a:r>
            <a:r>
              <a:rPr lang="en-US" dirty="0" smtClean="0"/>
              <a:t>electric </a:t>
            </a:r>
            <a:r>
              <a:rPr lang="en-US" dirty="0"/>
              <a:t>vehicles were practical</a:t>
            </a:r>
          </a:p>
          <a:p>
            <a:pPr lvl="2"/>
            <a:r>
              <a:rPr lang="en-US" dirty="0" smtClean="0"/>
              <a:t>Using </a:t>
            </a:r>
            <a:r>
              <a:rPr lang="en-US" dirty="0"/>
              <a:t>rechargeable lead–acid </a:t>
            </a:r>
            <a:r>
              <a:rPr lang="en-US" dirty="0" smtClean="0"/>
              <a:t>batteries</a:t>
            </a:r>
          </a:p>
          <a:p>
            <a:pPr lvl="2"/>
            <a:r>
              <a:rPr lang="en-US" dirty="0" smtClean="0"/>
              <a:t>First </a:t>
            </a:r>
            <a:r>
              <a:rPr lang="en-US" dirty="0"/>
              <a:t>was </a:t>
            </a:r>
            <a:r>
              <a:rPr lang="en-US" dirty="0" smtClean="0"/>
              <a:t>1903 </a:t>
            </a:r>
            <a:r>
              <a:rPr lang="en-US" dirty="0"/>
              <a:t>Baker Electric </a:t>
            </a:r>
            <a:r>
              <a:rPr lang="en-US" dirty="0" smtClean="0"/>
              <a:t>Car</a:t>
            </a:r>
          </a:p>
          <a:p>
            <a:pPr lvl="2"/>
            <a:r>
              <a:rPr lang="en-US" dirty="0" smtClean="0"/>
              <a:t>Detroit </a:t>
            </a:r>
            <a:r>
              <a:rPr lang="en-US" dirty="0"/>
              <a:t>Electric Car Company (</a:t>
            </a:r>
            <a:r>
              <a:rPr lang="en-US" dirty="0" smtClean="0"/>
              <a:t>1907–1939)</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a:t>
            </a:fld>
            <a:endParaRPr lang="en-US" dirty="0"/>
          </a:p>
        </p:txBody>
      </p:sp>
      <p:pic>
        <p:nvPicPr>
          <p:cNvPr id="5" name="Picture 4"/>
          <p:cNvPicPr>
            <a:picLocks noChangeAspect="1"/>
          </p:cNvPicPr>
          <p:nvPr/>
        </p:nvPicPr>
        <p:blipFill>
          <a:blip r:embed="rId2"/>
          <a:stretch>
            <a:fillRect/>
          </a:stretch>
        </p:blipFill>
        <p:spPr>
          <a:xfrm>
            <a:off x="609600" y="5307428"/>
            <a:ext cx="682811" cy="682811"/>
          </a:xfrm>
          <a:prstGeom prst="rect">
            <a:avLst/>
          </a:prstGeom>
        </p:spPr>
      </p:pic>
      <p:sp>
        <p:nvSpPr>
          <p:cNvPr id="6" name="Rectangle 5"/>
          <p:cNvSpPr/>
          <p:nvPr/>
        </p:nvSpPr>
        <p:spPr>
          <a:xfrm>
            <a:off x="1322392" y="5285415"/>
            <a:ext cx="3249608"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Hybrid Cars Explained: 3:43</a:t>
            </a:r>
            <a:endParaRPr lang="en-US" dirty="0"/>
          </a:p>
        </p:txBody>
      </p:sp>
      <p:sp>
        <p:nvSpPr>
          <p:cNvPr id="7" name="Rectangle 6"/>
          <p:cNvSpPr/>
          <p:nvPr/>
        </p:nvSpPr>
        <p:spPr>
          <a:xfrm>
            <a:off x="1322392" y="5617829"/>
            <a:ext cx="5791200" cy="369332"/>
          </a:xfrm>
          <a:prstGeom prst="rect">
            <a:avLst/>
          </a:prstGeom>
        </p:spPr>
        <p:txBody>
          <a:bodyPr wrap="square">
            <a:spAutoFit/>
          </a:bodyPr>
          <a:lstStyle/>
          <a:p>
            <a:r>
              <a:rPr lang="en-US" b="1" dirty="0">
                <a:solidFill>
                  <a:srgbClr val="E09900"/>
                </a:solidFill>
                <a:latin typeface="Arial" panose="020B0604020202020204" pitchFamily="34" charset="0"/>
                <a:hlinkClick r:id="rId4"/>
              </a:rPr>
              <a:t>Difference Between Hybrid and Electric: 1:02</a:t>
            </a:r>
            <a:endParaRPr lang="en-US" dirty="0"/>
          </a:p>
        </p:txBody>
      </p:sp>
    </p:spTree>
    <p:extLst>
      <p:ext uri="{BB962C8B-B14F-4D97-AF65-F5344CB8AC3E}">
        <p14:creationId xmlns:p14="http://schemas.microsoft.com/office/powerpoint/2010/main" val="125177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467600" cy="1097280"/>
          </a:xfrm>
        </p:spPr>
        <p:txBody>
          <a:bodyPr/>
          <a:lstStyle/>
          <a:p>
            <a:r>
              <a:rPr lang="en-US" dirty="0"/>
              <a:t>Electric Driven Compressor</a:t>
            </a:r>
          </a:p>
        </p:txBody>
      </p:sp>
      <p:pic>
        <p:nvPicPr>
          <p:cNvPr id="6" name="electric_driven_compresso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40</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258878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dirty="0"/>
              <a:t>GAS VS </a:t>
            </a:r>
            <a:r>
              <a:rPr lang="en-US" dirty="0" smtClean="0"/>
              <a:t>ELECTRIC EFFICIENCIES 2.</a:t>
            </a:r>
            <a:endParaRPr lang="en-US" dirty="0"/>
          </a:p>
        </p:txBody>
      </p:sp>
      <p:sp>
        <p:nvSpPr>
          <p:cNvPr id="3" name="Content Placeholder 2"/>
          <p:cNvSpPr>
            <a:spLocks noGrp="1"/>
          </p:cNvSpPr>
          <p:nvPr>
            <p:ph idx="1"/>
          </p:nvPr>
        </p:nvSpPr>
        <p:spPr>
          <a:xfrm>
            <a:off x="228600" y="1447800"/>
            <a:ext cx="8763000" cy="4525963"/>
          </a:xfrm>
        </p:spPr>
        <p:txBody>
          <a:bodyPr/>
          <a:lstStyle/>
          <a:p>
            <a:r>
              <a:rPr lang="en-US" b="1" dirty="0" smtClean="0"/>
              <a:t>Electric Motor vs. ICE</a:t>
            </a:r>
          </a:p>
          <a:p>
            <a:pPr lvl="1"/>
            <a:r>
              <a:rPr lang="en-US" dirty="0" smtClean="0"/>
              <a:t>Maximum </a:t>
            </a:r>
            <a:r>
              <a:rPr lang="en-US" dirty="0"/>
              <a:t>torque of </a:t>
            </a:r>
            <a:r>
              <a:rPr lang="en-US" dirty="0" smtClean="0"/>
              <a:t>ICE reached </a:t>
            </a:r>
            <a:r>
              <a:rPr lang="en-US" dirty="0"/>
              <a:t>at intermediate speed </a:t>
            </a:r>
            <a:endParaRPr lang="en-US" dirty="0" smtClean="0"/>
          </a:p>
          <a:p>
            <a:pPr lvl="1"/>
            <a:r>
              <a:rPr lang="en-US" dirty="0" smtClean="0"/>
              <a:t>Torque declines as </a:t>
            </a:r>
            <a:r>
              <a:rPr lang="en-US" dirty="0"/>
              <a:t>speed increases </a:t>
            </a:r>
            <a:r>
              <a:rPr lang="en-US" dirty="0" smtClean="0"/>
              <a:t>further</a:t>
            </a:r>
          </a:p>
          <a:p>
            <a:pPr lvl="1"/>
            <a:r>
              <a:rPr lang="en-US" dirty="0" smtClean="0"/>
              <a:t>Maximum </a:t>
            </a:r>
            <a:r>
              <a:rPr lang="en-US" dirty="0"/>
              <a:t>fuel efficiency point </a:t>
            </a:r>
            <a:r>
              <a:rPr lang="en-US" dirty="0" smtClean="0"/>
              <a:t>in speed </a:t>
            </a:r>
            <a:r>
              <a:rPr lang="en-US" dirty="0"/>
              <a:t>range for </a:t>
            </a:r>
            <a:r>
              <a:rPr lang="en-US" dirty="0" smtClean="0"/>
              <a:t>ICE</a:t>
            </a:r>
          </a:p>
          <a:p>
            <a:pPr lvl="1"/>
            <a:r>
              <a:rPr lang="en-US" dirty="0" smtClean="0"/>
              <a:t>Speed </a:t>
            </a:r>
            <a:r>
              <a:rPr lang="en-US" dirty="0"/>
              <a:t>is </a:t>
            </a:r>
            <a:r>
              <a:rPr lang="en-US" dirty="0" smtClean="0"/>
              <a:t>optimized by </a:t>
            </a:r>
            <a:r>
              <a:rPr lang="en-US" dirty="0"/>
              <a:t>many </a:t>
            </a:r>
            <a:r>
              <a:rPr lang="en-US" dirty="0" smtClean="0"/>
              <a:t>HEV OEMs by using</a:t>
            </a:r>
          </a:p>
          <a:p>
            <a:pPr lvl="1"/>
            <a:r>
              <a:rPr lang="en-US" dirty="0" smtClean="0"/>
              <a:t>Transmission keeps engine </a:t>
            </a:r>
            <a:r>
              <a:rPr lang="en-US" dirty="0"/>
              <a:t>speed </a:t>
            </a:r>
            <a:r>
              <a:rPr lang="en-US" dirty="0" smtClean="0"/>
              <a:t>within efficient range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41</a:t>
            </a:fld>
            <a:endParaRPr lang="en-US" dirty="0"/>
          </a:p>
        </p:txBody>
      </p:sp>
    </p:spTree>
    <p:extLst>
      <p:ext uri="{BB962C8B-B14F-4D97-AF65-F5344CB8AC3E}">
        <p14:creationId xmlns:p14="http://schemas.microsoft.com/office/powerpoint/2010/main" val="359183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dirty="0"/>
              <a:t>GAS VS </a:t>
            </a:r>
            <a:r>
              <a:rPr lang="en-US" dirty="0" smtClean="0"/>
              <a:t>ELECTRIC EFFICIENCIES 3.</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Electric </a:t>
            </a:r>
            <a:r>
              <a:rPr lang="en-US" b="1" dirty="0" smtClean="0"/>
              <a:t>Motors </a:t>
            </a:r>
          </a:p>
          <a:p>
            <a:pPr lvl="1"/>
            <a:r>
              <a:rPr lang="en-US" dirty="0" smtClean="0"/>
              <a:t>Ideal </a:t>
            </a:r>
            <a:r>
              <a:rPr lang="en-US" dirty="0"/>
              <a:t>characteristics for use in a </a:t>
            </a:r>
            <a:r>
              <a:rPr lang="en-US" dirty="0" smtClean="0"/>
              <a:t>vehicle:</a:t>
            </a:r>
            <a:endParaRPr lang="en-US" dirty="0"/>
          </a:p>
          <a:p>
            <a:pPr lvl="2"/>
            <a:r>
              <a:rPr lang="en-US" sz="2200" dirty="0" smtClean="0"/>
              <a:t>Constant </a:t>
            </a:r>
            <a:r>
              <a:rPr lang="en-US" sz="2200" dirty="0"/>
              <a:t>power over all speed ranges</a:t>
            </a:r>
          </a:p>
          <a:p>
            <a:pPr lvl="2"/>
            <a:r>
              <a:rPr lang="en-US" sz="2200" dirty="0" smtClean="0"/>
              <a:t>Constant </a:t>
            </a:r>
            <a:r>
              <a:rPr lang="en-US" sz="2200" dirty="0"/>
              <a:t>torque at low speeds needed for </a:t>
            </a:r>
            <a:r>
              <a:rPr lang="en-US" sz="2200" dirty="0" smtClean="0"/>
              <a:t>acceleration</a:t>
            </a:r>
          </a:p>
          <a:p>
            <a:pPr lvl="2"/>
            <a:r>
              <a:rPr lang="en-US" sz="2200" dirty="0" smtClean="0"/>
              <a:t>Constant </a:t>
            </a:r>
            <a:r>
              <a:rPr lang="en-US" sz="2200" dirty="0"/>
              <a:t>torque below base </a:t>
            </a:r>
            <a:r>
              <a:rPr lang="en-US" sz="2200" dirty="0" smtClean="0"/>
              <a:t>speed</a:t>
            </a:r>
          </a:p>
          <a:p>
            <a:pPr lvl="2"/>
            <a:r>
              <a:rPr lang="en-US" sz="2200" dirty="0" smtClean="0"/>
              <a:t>Constant </a:t>
            </a:r>
            <a:r>
              <a:rPr lang="en-US" sz="2200" dirty="0"/>
              <a:t>power above base </a:t>
            </a:r>
            <a:r>
              <a:rPr lang="en-US" sz="2200" dirty="0" smtClean="0"/>
              <a:t>speed</a:t>
            </a:r>
          </a:p>
          <a:p>
            <a:pPr lvl="2"/>
            <a:r>
              <a:rPr lang="en-US" sz="2200" dirty="0" smtClean="0"/>
              <a:t>Only </a:t>
            </a:r>
            <a:r>
              <a:rPr lang="en-US" sz="2200" dirty="0"/>
              <a:t>single gear or fixed gear </a:t>
            </a:r>
            <a:r>
              <a:rPr lang="en-US" sz="2200" dirty="0" smtClean="0"/>
              <a:t>needed </a:t>
            </a:r>
          </a:p>
          <a:p>
            <a:pPr lvl="3"/>
            <a:r>
              <a:rPr lang="en-US" sz="2200" dirty="0"/>
              <a:t>I</a:t>
            </a:r>
            <a:r>
              <a:rPr lang="en-US" sz="2200" dirty="0" smtClean="0"/>
              <a:t>n electric motor </a:t>
            </a:r>
            <a:r>
              <a:rPr lang="en-US" sz="2200" dirty="0"/>
              <a:t>transmission</a:t>
            </a:r>
          </a:p>
        </p:txBody>
      </p:sp>
      <p:sp>
        <p:nvSpPr>
          <p:cNvPr id="4" name="Slide Number Placeholder 3"/>
          <p:cNvSpPr>
            <a:spLocks noGrp="1"/>
          </p:cNvSpPr>
          <p:nvPr>
            <p:ph type="sldNum" sz="quarter" idx="12"/>
          </p:nvPr>
        </p:nvSpPr>
        <p:spPr/>
        <p:txBody>
          <a:bodyPr/>
          <a:lstStyle/>
          <a:p>
            <a:fld id="{200B2350-5261-4F5C-9DF5-EF0D264FC8D2}" type="slidenum">
              <a:rPr lang="en-US" smtClean="0"/>
              <a:pPr/>
              <a:t>42</a:t>
            </a:fld>
            <a:endParaRPr lang="en-US" dirty="0"/>
          </a:p>
        </p:txBody>
      </p:sp>
    </p:spTree>
    <p:extLst>
      <p:ext uri="{BB962C8B-B14F-4D97-AF65-F5344CB8AC3E}">
        <p14:creationId xmlns:p14="http://schemas.microsoft.com/office/powerpoint/2010/main" val="4115652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smtClean="0"/>
              <a:t>VEHICLES 1.</a:t>
            </a:r>
            <a:endParaRPr lang="en-US" dirty="0"/>
          </a:p>
        </p:txBody>
      </p:sp>
      <p:sp>
        <p:nvSpPr>
          <p:cNvPr id="3" name="Content Placeholder 2"/>
          <p:cNvSpPr>
            <a:spLocks noGrp="1"/>
          </p:cNvSpPr>
          <p:nvPr>
            <p:ph idx="1"/>
          </p:nvPr>
        </p:nvSpPr>
        <p:spPr>
          <a:xfrm>
            <a:off x="457200" y="1447801"/>
            <a:ext cx="8686800" cy="3352800"/>
          </a:xfrm>
        </p:spPr>
        <p:txBody>
          <a:bodyPr/>
          <a:lstStyle/>
          <a:p>
            <a:r>
              <a:rPr lang="en-US" b="1" dirty="0" smtClean="0"/>
              <a:t>Plug-in Hybrid Electric Vehicle (</a:t>
            </a:r>
            <a:r>
              <a:rPr lang="en-US" b="1" dirty="0"/>
              <a:t>PHEV</a:t>
            </a:r>
            <a:r>
              <a:rPr lang="en-US" b="1" dirty="0" smtClean="0"/>
              <a:t>)</a:t>
            </a:r>
          </a:p>
          <a:p>
            <a:pPr lvl="1"/>
            <a:r>
              <a:rPr lang="en-US" dirty="0" smtClean="0"/>
              <a:t>Plugged </a:t>
            </a:r>
            <a:r>
              <a:rPr lang="en-US" dirty="0"/>
              <a:t>into </a:t>
            </a:r>
            <a:r>
              <a:rPr lang="en-US" dirty="0" smtClean="0"/>
              <a:t>electrical </a:t>
            </a:r>
            <a:r>
              <a:rPr lang="en-US" dirty="0"/>
              <a:t>outlet at night </a:t>
            </a:r>
            <a:r>
              <a:rPr lang="en-US" dirty="0" smtClean="0"/>
              <a:t>to charge batteries </a:t>
            </a:r>
          </a:p>
          <a:p>
            <a:pPr lvl="2"/>
            <a:r>
              <a:rPr lang="en-US" dirty="0"/>
              <a:t>O</a:t>
            </a:r>
            <a:r>
              <a:rPr lang="en-US" dirty="0" smtClean="0"/>
              <a:t>perate </a:t>
            </a:r>
            <a:r>
              <a:rPr lang="en-US" dirty="0"/>
              <a:t>using electric power alone (stealth mode</a:t>
            </a:r>
            <a:r>
              <a:rPr lang="en-US" dirty="0" smtClean="0"/>
              <a:t>) </a:t>
            </a:r>
          </a:p>
          <a:p>
            <a:pPr lvl="2"/>
            <a:r>
              <a:rPr lang="en-US" dirty="0" smtClean="0"/>
              <a:t>Longer </a:t>
            </a:r>
            <a:r>
              <a:rPr lang="en-US" dirty="0"/>
              <a:t>time, thereby reducing </a:t>
            </a:r>
            <a:r>
              <a:rPr lang="en-US" dirty="0" smtClean="0"/>
              <a:t>use </a:t>
            </a:r>
            <a:r>
              <a:rPr lang="en-US" dirty="0"/>
              <a:t>of </a:t>
            </a:r>
            <a:r>
              <a:rPr lang="en-US" dirty="0" smtClean="0"/>
              <a:t>ICE</a:t>
            </a:r>
          </a:p>
          <a:p>
            <a:pPr lvl="2"/>
            <a:r>
              <a:rPr lang="en-US" dirty="0" smtClean="0"/>
              <a:t>Less </a:t>
            </a:r>
            <a:r>
              <a:rPr lang="en-US" dirty="0"/>
              <a:t>fuel </a:t>
            </a:r>
            <a:r>
              <a:rPr lang="en-US" dirty="0" smtClean="0"/>
              <a:t>consumed </a:t>
            </a:r>
            <a:r>
              <a:rPr lang="en-US" dirty="0"/>
              <a:t>and </a:t>
            </a:r>
            <a:r>
              <a:rPr lang="en-US" dirty="0" smtClean="0"/>
              <a:t>lower emissions</a:t>
            </a:r>
          </a:p>
          <a:p>
            <a:pPr lvl="2"/>
            <a:r>
              <a:rPr lang="en-US" dirty="0" smtClean="0"/>
              <a:t>Some offer option </a:t>
            </a:r>
            <a:r>
              <a:rPr lang="en-US" dirty="0"/>
              <a:t>to use the ICE first </a:t>
            </a:r>
            <a:r>
              <a:rPr lang="en-US" dirty="0" smtClean="0"/>
              <a:t>then switch </a:t>
            </a:r>
            <a:r>
              <a:rPr lang="en-US" dirty="0"/>
              <a:t>to </a:t>
            </a:r>
            <a:r>
              <a:rPr lang="en-US" dirty="0" smtClean="0"/>
              <a:t>EV</a:t>
            </a:r>
          </a:p>
          <a:p>
            <a:pPr lvl="2"/>
            <a:r>
              <a:rPr lang="en-US" dirty="0" smtClean="0"/>
              <a:t>ICE on highway &amp; electric in city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43</a:t>
            </a:fld>
            <a:endParaRPr lang="en-US" dirty="0"/>
          </a:p>
        </p:txBody>
      </p:sp>
      <p:pic>
        <p:nvPicPr>
          <p:cNvPr id="5" name="Picture 4"/>
          <p:cNvPicPr>
            <a:picLocks noChangeAspect="1"/>
          </p:cNvPicPr>
          <p:nvPr/>
        </p:nvPicPr>
        <p:blipFill>
          <a:blip r:embed="rId2"/>
          <a:stretch>
            <a:fillRect/>
          </a:stretch>
        </p:blipFill>
        <p:spPr>
          <a:xfrm>
            <a:off x="914400" y="5417862"/>
            <a:ext cx="682811" cy="682811"/>
          </a:xfrm>
          <a:prstGeom prst="rect">
            <a:avLst/>
          </a:prstGeom>
        </p:spPr>
      </p:pic>
      <p:sp>
        <p:nvSpPr>
          <p:cNvPr id="6" name="Rectangle 5"/>
          <p:cNvSpPr/>
          <p:nvPr/>
        </p:nvSpPr>
        <p:spPr>
          <a:xfrm>
            <a:off x="1619865" y="5389935"/>
            <a:ext cx="1403013"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PHEV: 1:55</a:t>
            </a:r>
            <a:endParaRPr lang="en-US" dirty="0"/>
          </a:p>
        </p:txBody>
      </p:sp>
    </p:spTree>
    <p:extLst>
      <p:ext uri="{BB962C8B-B14F-4D97-AF65-F5344CB8AC3E}">
        <p14:creationId xmlns:p14="http://schemas.microsoft.com/office/powerpoint/2010/main" val="229072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smtClean="0"/>
              <a:t>VEHICLES 2.</a:t>
            </a:r>
            <a:endParaRPr lang="en-US" dirty="0"/>
          </a:p>
        </p:txBody>
      </p:sp>
      <p:sp>
        <p:nvSpPr>
          <p:cNvPr id="3" name="Content Placeholder 2"/>
          <p:cNvSpPr>
            <a:spLocks noGrp="1"/>
          </p:cNvSpPr>
          <p:nvPr>
            <p:ph idx="1"/>
          </p:nvPr>
        </p:nvSpPr>
        <p:spPr/>
        <p:txBody>
          <a:bodyPr/>
          <a:lstStyle/>
          <a:p>
            <a:r>
              <a:rPr lang="en-US" b="1" dirty="0"/>
              <a:t>Identifying </a:t>
            </a:r>
            <a:r>
              <a:rPr lang="en-US" b="1" dirty="0" smtClean="0"/>
              <a:t>PHEV</a:t>
            </a:r>
            <a:endParaRPr lang="en-US" b="1" dirty="0"/>
          </a:p>
          <a:p>
            <a:pPr lvl="1"/>
            <a:r>
              <a:rPr lang="en-US" dirty="0"/>
              <a:t>Many </a:t>
            </a:r>
            <a:r>
              <a:rPr lang="en-US" dirty="0" smtClean="0"/>
              <a:t>PHEV use HEV configuration</a:t>
            </a:r>
          </a:p>
          <a:p>
            <a:pPr lvl="2"/>
            <a:r>
              <a:rPr lang="en-US" dirty="0" smtClean="0"/>
              <a:t>With added </a:t>
            </a:r>
            <a:r>
              <a:rPr lang="en-US" dirty="0"/>
              <a:t>battery </a:t>
            </a:r>
            <a:r>
              <a:rPr lang="en-US" dirty="0" smtClean="0"/>
              <a:t>capacity</a:t>
            </a:r>
          </a:p>
          <a:p>
            <a:pPr lvl="1"/>
            <a:r>
              <a:rPr lang="en-US" dirty="0" smtClean="0"/>
              <a:t>Some </a:t>
            </a:r>
            <a:r>
              <a:rPr lang="en-US" dirty="0"/>
              <a:t>PHEV may </a:t>
            </a:r>
            <a:r>
              <a:rPr lang="en-US" dirty="0" smtClean="0"/>
              <a:t>be difficult </a:t>
            </a:r>
            <a:r>
              <a:rPr lang="en-US" dirty="0"/>
              <a:t>to pick </a:t>
            </a:r>
            <a:r>
              <a:rPr lang="en-US" dirty="0" smtClean="0"/>
              <a:t>out</a:t>
            </a:r>
          </a:p>
          <a:p>
            <a:pPr lvl="2"/>
            <a:r>
              <a:rPr lang="en-US" dirty="0" smtClean="0"/>
              <a:t>Like plug-in </a:t>
            </a:r>
            <a:r>
              <a:rPr lang="en-US" dirty="0"/>
              <a:t>version of </a:t>
            </a:r>
            <a:r>
              <a:rPr lang="en-US" dirty="0" smtClean="0"/>
              <a:t>Prius</a:t>
            </a:r>
          </a:p>
          <a:p>
            <a:pPr lvl="1"/>
            <a:r>
              <a:rPr lang="en-US" dirty="0" smtClean="0"/>
              <a:t>Identification </a:t>
            </a:r>
            <a:r>
              <a:rPr lang="en-US" dirty="0"/>
              <a:t>of </a:t>
            </a:r>
            <a:r>
              <a:rPr lang="en-US" dirty="0" smtClean="0"/>
              <a:t>PHEV: </a:t>
            </a:r>
          </a:p>
          <a:p>
            <a:pPr lvl="2"/>
            <a:r>
              <a:rPr lang="en-US" dirty="0"/>
              <a:t>D</a:t>
            </a:r>
            <a:r>
              <a:rPr lang="en-US" dirty="0" smtClean="0"/>
              <a:t>ifferent </a:t>
            </a:r>
            <a:r>
              <a:rPr lang="en-US" dirty="0"/>
              <a:t>badges </a:t>
            </a:r>
            <a:r>
              <a:rPr lang="en-US" dirty="0" smtClean="0"/>
              <a:t>stated as PHEV</a:t>
            </a:r>
          </a:p>
          <a:p>
            <a:pPr lvl="2"/>
            <a:r>
              <a:rPr lang="en-US" dirty="0"/>
              <a:t>E</a:t>
            </a:r>
            <a:r>
              <a:rPr lang="en-US" dirty="0" smtClean="0"/>
              <a:t>lectrical </a:t>
            </a:r>
            <a:r>
              <a:rPr lang="en-US" dirty="0"/>
              <a:t>connection door and a door for fuel for </a:t>
            </a:r>
            <a:r>
              <a:rPr lang="en-US" dirty="0" smtClean="0"/>
              <a:t>ICE</a:t>
            </a:r>
          </a:p>
          <a:p>
            <a:pPr lvl="3"/>
            <a:r>
              <a:rPr lang="en-US" b="1" dirty="0" smtClean="0">
                <a:solidFill>
                  <a:srgbClr val="0000FF"/>
                </a:solidFill>
              </a:rPr>
              <a:t>SEE FIGURE 7-3,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44</a:t>
            </a:fld>
            <a:endParaRPr lang="en-US" dirty="0"/>
          </a:p>
        </p:txBody>
      </p:sp>
    </p:spTree>
    <p:extLst>
      <p:ext uri="{BB962C8B-B14F-4D97-AF65-F5344CB8AC3E}">
        <p14:creationId xmlns:p14="http://schemas.microsoft.com/office/powerpoint/2010/main" val="1873627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305800" cy="1097280"/>
          </a:xfrm>
        </p:spPr>
        <p:txBody>
          <a:bodyPr/>
          <a:lstStyle/>
          <a:p>
            <a:r>
              <a:rPr lang="en-US" sz="2400" dirty="0"/>
              <a:t>Figure 7-3 (a) About the only way to tell a plug-in Prius from </a:t>
            </a:r>
            <a:r>
              <a:rPr lang="en-US" sz="2400" dirty="0" smtClean="0"/>
              <a:t>a regular </a:t>
            </a:r>
            <a:r>
              <a:rPr lang="en-US" sz="2400" dirty="0"/>
              <a:t>Prius is from the badge on </a:t>
            </a:r>
            <a:r>
              <a:rPr lang="en-US" sz="2400" dirty="0" smtClean="0"/>
              <a:t>sides </a:t>
            </a:r>
            <a:r>
              <a:rPr lang="en-US" sz="2400" dirty="0"/>
              <a:t>or (b) by </a:t>
            </a:r>
            <a:r>
              <a:rPr lang="en-US" sz="2400" dirty="0" smtClean="0"/>
              <a:t>charge port door </a:t>
            </a:r>
            <a:r>
              <a:rPr lang="en-US" sz="2400" dirty="0"/>
              <a:t>on </a:t>
            </a:r>
            <a:r>
              <a:rPr lang="en-US" sz="2400" dirty="0" smtClean="0"/>
              <a:t>passenger </a:t>
            </a:r>
            <a:r>
              <a:rPr lang="en-US" sz="2400" dirty="0"/>
              <a:t>side at the rear.</a:t>
            </a:r>
          </a:p>
        </p:txBody>
      </p:sp>
      <p:sp>
        <p:nvSpPr>
          <p:cNvPr id="4" name="Slide Number Placeholder 3"/>
          <p:cNvSpPr>
            <a:spLocks noGrp="1"/>
          </p:cNvSpPr>
          <p:nvPr>
            <p:ph type="sldNum" sz="quarter" idx="12"/>
          </p:nvPr>
        </p:nvSpPr>
        <p:spPr/>
        <p:txBody>
          <a:bodyPr/>
          <a:lstStyle/>
          <a:p>
            <a:fld id="{200B2350-5261-4F5C-9DF5-EF0D264FC8D2}" type="slidenum">
              <a:rPr lang="en-US" smtClean="0"/>
              <a:pPr/>
              <a:t>45</a:t>
            </a:fld>
            <a:endParaRPr lang="en-US" dirty="0"/>
          </a:p>
        </p:txBody>
      </p:sp>
      <p:pic>
        <p:nvPicPr>
          <p:cNvPr id="5" name="Picture 4"/>
          <p:cNvPicPr>
            <a:picLocks noChangeAspect="1"/>
          </p:cNvPicPr>
          <p:nvPr/>
        </p:nvPicPr>
        <p:blipFill>
          <a:blip r:embed="rId2"/>
          <a:stretch>
            <a:fillRect/>
          </a:stretch>
        </p:blipFill>
        <p:spPr>
          <a:xfrm>
            <a:off x="143648" y="1524000"/>
            <a:ext cx="5195684" cy="2421149"/>
          </a:xfrm>
          <a:prstGeom prst="rect">
            <a:avLst/>
          </a:prstGeom>
        </p:spPr>
      </p:pic>
      <p:pic>
        <p:nvPicPr>
          <p:cNvPr id="6" name="Picture 5"/>
          <p:cNvPicPr>
            <a:picLocks noChangeAspect="1"/>
          </p:cNvPicPr>
          <p:nvPr/>
        </p:nvPicPr>
        <p:blipFill>
          <a:blip r:embed="rId3"/>
          <a:stretch>
            <a:fillRect/>
          </a:stretch>
        </p:blipFill>
        <p:spPr>
          <a:xfrm>
            <a:off x="4303739" y="3945150"/>
            <a:ext cx="4821726" cy="2472463"/>
          </a:xfrm>
          <a:prstGeom prst="rect">
            <a:avLst/>
          </a:prstGeom>
        </p:spPr>
      </p:pic>
      <p:sp>
        <p:nvSpPr>
          <p:cNvPr id="7" name="Rectangle 6"/>
          <p:cNvSpPr/>
          <p:nvPr/>
        </p:nvSpPr>
        <p:spPr>
          <a:xfrm>
            <a:off x="3810000" y="1751219"/>
            <a:ext cx="595035" cy="369332"/>
          </a:xfrm>
          <a:prstGeom prst="rect">
            <a:avLst/>
          </a:prstGeom>
        </p:spPr>
        <p:txBody>
          <a:bodyPr wrap="none">
            <a:spAutoFit/>
          </a:bodyPr>
          <a:lstStyle/>
          <a:p>
            <a:r>
              <a:rPr lang="en-US" b="1" dirty="0"/>
              <a:t> (a) </a:t>
            </a:r>
          </a:p>
        </p:txBody>
      </p:sp>
      <p:sp>
        <p:nvSpPr>
          <p:cNvPr id="8" name="Rectangle 7"/>
          <p:cNvSpPr/>
          <p:nvPr/>
        </p:nvSpPr>
        <p:spPr>
          <a:xfrm>
            <a:off x="5685063" y="5791200"/>
            <a:ext cx="607859" cy="369332"/>
          </a:xfrm>
          <a:prstGeom prst="rect">
            <a:avLst/>
          </a:prstGeom>
        </p:spPr>
        <p:txBody>
          <a:bodyPr wrap="none">
            <a:spAutoFit/>
          </a:bodyPr>
          <a:lstStyle/>
          <a:p>
            <a:r>
              <a:rPr lang="en-US" b="1" dirty="0"/>
              <a:t> (b) </a:t>
            </a:r>
          </a:p>
        </p:txBody>
      </p:sp>
    </p:spTree>
    <p:extLst>
      <p:ext uri="{BB962C8B-B14F-4D97-AF65-F5344CB8AC3E}">
        <p14:creationId xmlns:p14="http://schemas.microsoft.com/office/powerpoint/2010/main" val="294266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smtClean="0"/>
              <a:t>VEHICLES 3.</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a:t>PHEV Battery Capacity</a:t>
            </a:r>
          </a:p>
          <a:p>
            <a:pPr lvl="1"/>
            <a:r>
              <a:rPr lang="en-US" dirty="0" smtClean="0"/>
              <a:t>Size </a:t>
            </a:r>
            <a:r>
              <a:rPr lang="en-US" dirty="0"/>
              <a:t>or capacity of </a:t>
            </a:r>
            <a:r>
              <a:rPr lang="en-US" dirty="0" smtClean="0"/>
              <a:t>battery </a:t>
            </a:r>
            <a:r>
              <a:rPr lang="en-US" dirty="0"/>
              <a:t>pack used </a:t>
            </a:r>
            <a:endParaRPr lang="en-US" dirty="0" smtClean="0"/>
          </a:p>
          <a:p>
            <a:pPr lvl="1"/>
            <a:r>
              <a:rPr lang="en-US" dirty="0" smtClean="0"/>
              <a:t>Determines how far vehicle </a:t>
            </a:r>
            <a:r>
              <a:rPr lang="en-US" dirty="0"/>
              <a:t>can travel </a:t>
            </a:r>
            <a:endParaRPr lang="en-US" dirty="0" smtClean="0"/>
          </a:p>
          <a:p>
            <a:pPr lvl="1"/>
            <a:r>
              <a:rPr lang="en-US" dirty="0" smtClean="0"/>
              <a:t>Without </a:t>
            </a:r>
            <a:r>
              <a:rPr lang="en-US" dirty="0"/>
              <a:t>using </a:t>
            </a:r>
            <a:r>
              <a:rPr lang="en-US" dirty="0" smtClean="0"/>
              <a:t>ICE</a:t>
            </a:r>
            <a:r>
              <a:rPr lang="en-US" dirty="0"/>
              <a:t>, </a:t>
            </a:r>
            <a:r>
              <a:rPr lang="en-US" dirty="0" smtClean="0"/>
              <a:t>called Electric Vehicle or </a:t>
            </a:r>
            <a:r>
              <a:rPr lang="en-US" dirty="0"/>
              <a:t>EV </a:t>
            </a:r>
            <a:r>
              <a:rPr lang="en-US" dirty="0" smtClean="0"/>
              <a:t>range </a:t>
            </a:r>
          </a:p>
          <a:p>
            <a:pPr lvl="1"/>
            <a:r>
              <a:rPr lang="en-US" dirty="0" smtClean="0"/>
              <a:t>Battery </a:t>
            </a:r>
            <a:r>
              <a:rPr lang="en-US" dirty="0"/>
              <a:t>capacity </a:t>
            </a:r>
            <a:r>
              <a:rPr lang="en-US" dirty="0" smtClean="0"/>
              <a:t>is measured </a:t>
            </a:r>
            <a:r>
              <a:rPr lang="en-US" dirty="0"/>
              <a:t>in kilowatt-hours</a:t>
            </a:r>
            <a:r>
              <a:rPr lang="en-US" dirty="0" smtClean="0"/>
              <a:t>, kWh</a:t>
            </a:r>
          </a:p>
          <a:p>
            <a:pPr lvl="1"/>
            <a:r>
              <a:rPr lang="en-US" dirty="0" smtClean="0"/>
              <a:t>Kilowatt </a:t>
            </a:r>
            <a:r>
              <a:rPr lang="en-US" dirty="0"/>
              <a:t>is </a:t>
            </a:r>
            <a:r>
              <a:rPr lang="en-US" dirty="0" smtClean="0"/>
              <a:t>a 1,000 watts</a:t>
            </a:r>
          </a:p>
          <a:p>
            <a:pPr lvl="2"/>
            <a:r>
              <a:rPr lang="en-US" dirty="0" smtClean="0"/>
              <a:t>Watt </a:t>
            </a:r>
            <a:r>
              <a:rPr lang="en-US" dirty="0"/>
              <a:t>is a volt times an ampere </a:t>
            </a:r>
            <a:endParaRPr lang="en-US" dirty="0" smtClean="0"/>
          </a:p>
          <a:p>
            <a:pPr lvl="2"/>
            <a:r>
              <a:rPr lang="en-US" dirty="0" smtClean="0"/>
              <a:t>Measurement </a:t>
            </a:r>
            <a:r>
              <a:rPr lang="en-US" dirty="0"/>
              <a:t>of electrical </a:t>
            </a:r>
            <a:r>
              <a:rPr lang="en-US" dirty="0" smtClean="0"/>
              <a:t>power</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46</a:t>
            </a:fld>
            <a:endParaRPr lang="en-US" dirty="0"/>
          </a:p>
        </p:txBody>
      </p:sp>
    </p:spTree>
    <p:extLst>
      <p:ext uri="{BB962C8B-B14F-4D97-AF65-F5344CB8AC3E}">
        <p14:creationId xmlns:p14="http://schemas.microsoft.com/office/powerpoint/2010/main" val="2488370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smtClean="0"/>
              <a:t>VEHICLES 4.</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HIGHER kWh Rating of Battery</a:t>
            </a:r>
          </a:p>
          <a:p>
            <a:pPr lvl="1"/>
            <a:r>
              <a:rPr lang="en-US" dirty="0" smtClean="0"/>
              <a:t>More </a:t>
            </a:r>
            <a:r>
              <a:rPr lang="en-US" dirty="0"/>
              <a:t>electrical energy it can </a:t>
            </a:r>
            <a:r>
              <a:rPr lang="en-US" dirty="0" smtClean="0"/>
              <a:t>store</a:t>
            </a:r>
          </a:p>
          <a:p>
            <a:pPr lvl="1"/>
            <a:r>
              <a:rPr lang="en-US" dirty="0"/>
              <a:t>L</a:t>
            </a:r>
            <a:r>
              <a:rPr lang="en-US" dirty="0" smtClean="0"/>
              <a:t>ower </a:t>
            </a:r>
            <a:r>
              <a:rPr lang="en-US" dirty="0"/>
              <a:t>kilowatt-hour (kWh) rated battery weighs </a:t>
            </a:r>
            <a:r>
              <a:rPr lang="en-US" dirty="0" smtClean="0"/>
              <a:t>less</a:t>
            </a:r>
          </a:p>
          <a:p>
            <a:pPr lvl="2"/>
            <a:r>
              <a:rPr lang="en-US" dirty="0" smtClean="0"/>
              <a:t>Less </a:t>
            </a:r>
            <a:r>
              <a:rPr lang="en-US" dirty="0"/>
              <a:t>expensive but </a:t>
            </a:r>
            <a:r>
              <a:rPr lang="en-US" dirty="0" smtClean="0"/>
              <a:t>range is </a:t>
            </a:r>
            <a:r>
              <a:rPr lang="en-US" dirty="0"/>
              <a:t>limited</a:t>
            </a:r>
          </a:p>
          <a:p>
            <a:pPr lvl="1"/>
            <a:r>
              <a:rPr lang="en-US" dirty="0" smtClean="0"/>
              <a:t>Higher </a:t>
            </a:r>
            <a:r>
              <a:rPr lang="en-US" dirty="0"/>
              <a:t>kWh rating battery means </a:t>
            </a:r>
            <a:endParaRPr lang="en-US" dirty="0" smtClean="0"/>
          </a:p>
          <a:p>
            <a:pPr lvl="2"/>
            <a:r>
              <a:rPr lang="en-US" dirty="0" smtClean="0"/>
              <a:t>Battery can propel vehicle </a:t>
            </a:r>
            <a:r>
              <a:rPr lang="en-US" dirty="0"/>
              <a:t>for </a:t>
            </a:r>
            <a:r>
              <a:rPr lang="en-US" dirty="0" smtClean="0"/>
              <a:t>greater distance </a:t>
            </a:r>
          </a:p>
          <a:p>
            <a:pPr lvl="2"/>
            <a:r>
              <a:rPr lang="en-US" dirty="0"/>
              <a:t>B</a:t>
            </a:r>
            <a:r>
              <a:rPr lang="en-US" dirty="0" smtClean="0"/>
              <a:t>efore ICE </a:t>
            </a:r>
            <a:r>
              <a:rPr lang="en-US" dirty="0"/>
              <a:t>is used. R</a:t>
            </a:r>
            <a:r>
              <a:rPr lang="en-US" dirty="0" smtClean="0"/>
              <a:t>educes fuel used </a:t>
            </a:r>
          </a:p>
          <a:p>
            <a:pPr lvl="2"/>
            <a:r>
              <a:rPr lang="en-US" dirty="0" smtClean="0"/>
              <a:t>Larger </a:t>
            </a:r>
            <a:r>
              <a:rPr lang="en-US" dirty="0"/>
              <a:t>battery weighs and costs </a:t>
            </a:r>
            <a:r>
              <a:rPr lang="en-US" dirty="0" smtClean="0"/>
              <a:t>more</a:t>
            </a:r>
          </a:p>
          <a:p>
            <a:pPr lvl="1"/>
            <a:r>
              <a:rPr lang="en-US" dirty="0" smtClean="0"/>
              <a:t>PHEV is compromise between cost &amp; weight </a:t>
            </a:r>
            <a:r>
              <a:rPr lang="en-US" dirty="0"/>
              <a:t>of </a:t>
            </a:r>
            <a:r>
              <a:rPr lang="en-US" dirty="0" smtClean="0"/>
              <a:t>battery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47</a:t>
            </a:fld>
            <a:endParaRPr lang="en-US" dirty="0"/>
          </a:p>
        </p:txBody>
      </p:sp>
    </p:spTree>
    <p:extLst>
      <p:ext uri="{BB962C8B-B14F-4D97-AF65-F5344CB8AC3E}">
        <p14:creationId xmlns:p14="http://schemas.microsoft.com/office/powerpoint/2010/main" val="94749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smtClean="0"/>
              <a:t>VEHICLES 5.</a:t>
            </a:r>
            <a:endParaRPr lang="en-US" dirty="0"/>
          </a:p>
        </p:txBody>
      </p:sp>
      <p:sp>
        <p:nvSpPr>
          <p:cNvPr id="3" name="Content Placeholder 2"/>
          <p:cNvSpPr>
            <a:spLocks noGrp="1"/>
          </p:cNvSpPr>
          <p:nvPr>
            <p:ph idx="1"/>
          </p:nvPr>
        </p:nvSpPr>
        <p:spPr>
          <a:xfrm>
            <a:off x="457200" y="1447801"/>
            <a:ext cx="8229600" cy="3429000"/>
          </a:xfrm>
        </p:spPr>
        <p:txBody>
          <a:bodyPr/>
          <a:lstStyle/>
          <a:p>
            <a:r>
              <a:rPr lang="en-US" b="1" dirty="0"/>
              <a:t>PHEV Examples</a:t>
            </a:r>
          </a:p>
          <a:p>
            <a:pPr lvl="1"/>
            <a:r>
              <a:rPr lang="en-US" dirty="0" smtClean="0"/>
              <a:t>STD Toyota </a:t>
            </a:r>
            <a:r>
              <a:rPr lang="en-US" dirty="0"/>
              <a:t>Prius has a 1.3 kWh battery </a:t>
            </a:r>
            <a:r>
              <a:rPr lang="en-US" dirty="0" smtClean="0"/>
              <a:t>pack</a:t>
            </a:r>
          </a:p>
          <a:p>
            <a:pPr lvl="1"/>
            <a:r>
              <a:rPr lang="en-US" dirty="0" smtClean="0"/>
              <a:t>PHEV has larger </a:t>
            </a:r>
            <a:r>
              <a:rPr lang="en-US" dirty="0"/>
              <a:t>4.4 kWh battery </a:t>
            </a:r>
            <a:endParaRPr lang="en-US" dirty="0" smtClean="0"/>
          </a:p>
          <a:p>
            <a:pPr lvl="2"/>
            <a:r>
              <a:rPr lang="en-US" dirty="0" smtClean="0"/>
              <a:t>Allowing electric </a:t>
            </a:r>
            <a:r>
              <a:rPr lang="en-US" dirty="0"/>
              <a:t>only travel of </a:t>
            </a:r>
            <a:r>
              <a:rPr lang="en-US" dirty="0" smtClean="0"/>
              <a:t>10 </a:t>
            </a:r>
            <a:r>
              <a:rPr lang="en-US" dirty="0"/>
              <a:t>miles before the ICE is </a:t>
            </a:r>
            <a:r>
              <a:rPr lang="en-US" dirty="0" smtClean="0"/>
              <a:t>used</a:t>
            </a:r>
          </a:p>
          <a:p>
            <a:pPr lvl="1"/>
            <a:r>
              <a:rPr lang="en-US" dirty="0" smtClean="0"/>
              <a:t>When battery </a:t>
            </a:r>
            <a:r>
              <a:rPr lang="en-US" dirty="0"/>
              <a:t>pack </a:t>
            </a:r>
            <a:r>
              <a:rPr lang="en-US" dirty="0" smtClean="0"/>
              <a:t>SOC depleted</a:t>
            </a:r>
          </a:p>
          <a:p>
            <a:pPr lvl="1"/>
            <a:r>
              <a:rPr lang="en-US" dirty="0" smtClean="0"/>
              <a:t>Vehicle </a:t>
            </a:r>
            <a:r>
              <a:rPr lang="en-US" dirty="0"/>
              <a:t>operates as a standard HEV </a:t>
            </a:r>
            <a:endParaRPr lang="en-US" dirty="0" smtClean="0"/>
          </a:p>
          <a:p>
            <a:pPr lvl="2"/>
            <a:r>
              <a:rPr lang="en-US" dirty="0" smtClean="0"/>
              <a:t>With ICE &amp; electric </a:t>
            </a:r>
            <a:r>
              <a:rPr lang="en-US" dirty="0"/>
              <a:t>motor both </a:t>
            </a:r>
            <a:r>
              <a:rPr lang="en-US" dirty="0" smtClean="0"/>
              <a:t>propel vehicle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48</a:t>
            </a:fld>
            <a:endParaRPr lang="en-US" dirty="0"/>
          </a:p>
        </p:txBody>
      </p:sp>
      <p:sp>
        <p:nvSpPr>
          <p:cNvPr id="5" name="Rectangle 4"/>
          <p:cNvSpPr/>
          <p:nvPr/>
        </p:nvSpPr>
        <p:spPr>
          <a:xfrm>
            <a:off x="3124200" y="5562600"/>
            <a:ext cx="2031325" cy="369332"/>
          </a:xfrm>
          <a:prstGeom prst="rect">
            <a:avLst/>
          </a:prstGeom>
        </p:spPr>
        <p:txBody>
          <a:bodyPr wrap="none">
            <a:spAutoFit/>
          </a:bodyPr>
          <a:lstStyle/>
          <a:p>
            <a:r>
              <a:rPr lang="en-US" b="1" dirty="0">
                <a:solidFill>
                  <a:srgbClr val="E09900"/>
                </a:solidFill>
                <a:latin typeface="Arial" panose="020B0604020202020204" pitchFamily="34" charset="0"/>
                <a:hlinkClick r:id="rId2"/>
              </a:rPr>
              <a:t>EV Basics: 24:47</a:t>
            </a:r>
            <a:endParaRPr lang="en-US" dirty="0"/>
          </a:p>
        </p:txBody>
      </p:sp>
      <p:pic>
        <p:nvPicPr>
          <p:cNvPr id="6" name="Picture 5"/>
          <p:cNvPicPr>
            <a:picLocks noChangeAspect="1"/>
          </p:cNvPicPr>
          <p:nvPr/>
        </p:nvPicPr>
        <p:blipFill>
          <a:blip r:embed="rId3"/>
          <a:stretch>
            <a:fillRect/>
          </a:stretch>
        </p:blipFill>
        <p:spPr>
          <a:xfrm>
            <a:off x="2362200" y="5579076"/>
            <a:ext cx="682811" cy="682811"/>
          </a:xfrm>
          <a:prstGeom prst="rect">
            <a:avLst/>
          </a:prstGeom>
        </p:spPr>
      </p:pic>
    </p:spTree>
    <p:extLst>
      <p:ext uri="{BB962C8B-B14F-4D97-AF65-F5344CB8AC3E}">
        <p14:creationId xmlns:p14="http://schemas.microsoft.com/office/powerpoint/2010/main" val="3646575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a:t>VEHICLES </a:t>
            </a:r>
            <a:r>
              <a:rPr lang="en-US" dirty="0" smtClean="0"/>
              <a:t>6.</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PHEV </a:t>
            </a:r>
            <a:r>
              <a:rPr lang="en-US" b="1" dirty="0" smtClean="0"/>
              <a:t>Examples</a:t>
            </a:r>
          </a:p>
          <a:p>
            <a:pPr lvl="1"/>
            <a:r>
              <a:rPr lang="en-US" dirty="0" smtClean="0"/>
              <a:t>Chevrolet </a:t>
            </a:r>
            <a:r>
              <a:rPr lang="en-US" dirty="0"/>
              <a:t>Volt has </a:t>
            </a:r>
            <a:r>
              <a:rPr lang="en-US" dirty="0" smtClean="0"/>
              <a:t>16 </a:t>
            </a:r>
            <a:r>
              <a:rPr lang="en-US" dirty="0"/>
              <a:t>kWh battery </a:t>
            </a:r>
            <a:r>
              <a:rPr lang="en-US" dirty="0" smtClean="0"/>
              <a:t>pack</a:t>
            </a:r>
          </a:p>
          <a:p>
            <a:pPr lvl="2"/>
            <a:r>
              <a:rPr lang="en-US" dirty="0" smtClean="0"/>
              <a:t>Can </a:t>
            </a:r>
            <a:r>
              <a:rPr lang="en-US" dirty="0"/>
              <a:t>travel over 30 miles on electric power alone,</a:t>
            </a:r>
          </a:p>
          <a:p>
            <a:pPr lvl="2"/>
            <a:r>
              <a:rPr lang="en-US" dirty="0" smtClean="0"/>
              <a:t>W/O using ICE </a:t>
            </a:r>
            <a:r>
              <a:rPr lang="en-US" dirty="0"/>
              <a:t>until </a:t>
            </a:r>
            <a:r>
              <a:rPr lang="en-US" dirty="0" smtClean="0"/>
              <a:t>battery discharged to about </a:t>
            </a:r>
            <a:r>
              <a:rPr lang="en-US" dirty="0"/>
              <a:t>25% to 35%. </a:t>
            </a:r>
            <a:endParaRPr lang="en-US" dirty="0" smtClean="0"/>
          </a:p>
          <a:p>
            <a:pPr lvl="2"/>
            <a:r>
              <a:rPr lang="en-US" dirty="0" smtClean="0"/>
              <a:t>ICE </a:t>
            </a:r>
            <a:r>
              <a:rPr lang="en-US" dirty="0"/>
              <a:t>is operated to </a:t>
            </a:r>
            <a:r>
              <a:rPr lang="en-US" dirty="0" smtClean="0"/>
              <a:t>keep battery </a:t>
            </a:r>
            <a:r>
              <a:rPr lang="en-US" dirty="0"/>
              <a:t>pack </a:t>
            </a:r>
            <a:r>
              <a:rPr lang="en-US" dirty="0" smtClean="0"/>
              <a:t>a </a:t>
            </a:r>
            <a:r>
              <a:rPr lang="en-US" dirty="0"/>
              <a:t>level high </a:t>
            </a:r>
            <a:r>
              <a:rPr lang="en-US" dirty="0" smtClean="0"/>
              <a:t>enough</a:t>
            </a:r>
          </a:p>
          <a:p>
            <a:pPr lvl="2"/>
            <a:r>
              <a:rPr lang="en-US" dirty="0" smtClean="0"/>
              <a:t>Keep propelling vehicle </a:t>
            </a:r>
            <a:r>
              <a:rPr lang="en-US" b="1" dirty="0">
                <a:solidFill>
                  <a:srgbClr val="0000FF"/>
                </a:solidFill>
              </a:rPr>
              <a:t>SEE FIGURE </a:t>
            </a:r>
            <a:r>
              <a:rPr lang="en-US" b="1" dirty="0" smtClean="0">
                <a:solidFill>
                  <a:srgbClr val="0000FF"/>
                </a:solidFill>
              </a:rPr>
              <a:t>7-4, NEXT SLIDE</a:t>
            </a:r>
            <a:endParaRPr lang="en-US" b="1" dirty="0">
              <a:solidFill>
                <a:srgbClr val="0000FF"/>
              </a:solidFill>
            </a:endParaRP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49</a:t>
            </a:fld>
            <a:endParaRPr lang="en-US" dirty="0"/>
          </a:p>
        </p:txBody>
      </p:sp>
    </p:spTree>
    <p:extLst>
      <p:ext uri="{BB962C8B-B14F-4D97-AF65-F5344CB8AC3E}">
        <p14:creationId xmlns:p14="http://schemas.microsoft.com/office/powerpoint/2010/main" val="351628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2.</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smtClean="0"/>
              <a:t>Electric Vehicle Mechanical Controller </a:t>
            </a:r>
          </a:p>
          <a:p>
            <a:pPr lvl="1"/>
            <a:r>
              <a:rPr lang="en-US" dirty="0" smtClean="0"/>
              <a:t>Able to </a:t>
            </a:r>
            <a:r>
              <a:rPr lang="en-US" dirty="0"/>
              <a:t>switch all </a:t>
            </a:r>
            <a:r>
              <a:rPr lang="en-US" dirty="0" smtClean="0"/>
              <a:t>6 batteries </a:t>
            </a:r>
            <a:r>
              <a:rPr lang="en-US" dirty="0"/>
              <a:t>in various </a:t>
            </a:r>
            <a:r>
              <a:rPr lang="en-US" dirty="0" smtClean="0"/>
              <a:t>combinations</a:t>
            </a:r>
          </a:p>
          <a:p>
            <a:pPr lvl="2"/>
            <a:r>
              <a:rPr lang="en-US" dirty="0" smtClean="0"/>
              <a:t>Series </a:t>
            </a:r>
            <a:r>
              <a:rPr lang="en-US" dirty="0" smtClean="0"/>
              <a:t>&amp; parallel </a:t>
            </a:r>
            <a:r>
              <a:rPr lang="en-US" dirty="0"/>
              <a:t>configurations </a:t>
            </a:r>
            <a:r>
              <a:rPr lang="en-US" dirty="0" smtClean="0"/>
              <a:t>to </a:t>
            </a:r>
            <a:r>
              <a:rPr lang="en-US" dirty="0"/>
              <a:t>achieve </a:t>
            </a:r>
            <a:endParaRPr lang="en-US" dirty="0" smtClean="0"/>
          </a:p>
          <a:p>
            <a:pPr lvl="2"/>
            <a:r>
              <a:rPr lang="en-US" dirty="0" smtClean="0"/>
              <a:t>Lower </a:t>
            </a:r>
            <a:r>
              <a:rPr lang="en-US" dirty="0"/>
              <a:t>voltage </a:t>
            </a:r>
            <a:r>
              <a:rPr lang="en-US" dirty="0" smtClean="0"/>
              <a:t>for slow </a:t>
            </a:r>
            <a:r>
              <a:rPr lang="en-US" dirty="0" smtClean="0"/>
              <a:t>speeds/Higher </a:t>
            </a:r>
            <a:r>
              <a:rPr lang="en-US" dirty="0"/>
              <a:t>voltages for higher </a:t>
            </a:r>
            <a:r>
              <a:rPr lang="en-US" dirty="0" smtClean="0"/>
              <a:t>speeds</a:t>
            </a:r>
          </a:p>
          <a:p>
            <a:pPr lvl="3"/>
            <a:r>
              <a:rPr lang="en-US" dirty="0" smtClean="0"/>
              <a:t>Did </a:t>
            </a:r>
            <a:r>
              <a:rPr lang="en-US" dirty="0"/>
              <a:t>not have a long range </a:t>
            </a:r>
            <a:endParaRPr lang="en-US" dirty="0" smtClean="0"/>
          </a:p>
          <a:p>
            <a:pPr lvl="3"/>
            <a:r>
              <a:rPr lang="en-US" dirty="0" smtClean="0"/>
              <a:t>Batteries </a:t>
            </a:r>
            <a:r>
              <a:rPr lang="en-US" dirty="0"/>
              <a:t>charged </a:t>
            </a:r>
            <a:r>
              <a:rPr lang="en-US" dirty="0" smtClean="0"/>
              <a:t>regularly</a:t>
            </a:r>
          </a:p>
          <a:p>
            <a:pPr lvl="3"/>
            <a:r>
              <a:rPr lang="en-US" dirty="0" smtClean="0"/>
              <a:t>Only </a:t>
            </a:r>
            <a:r>
              <a:rPr lang="en-US" dirty="0"/>
              <a:t>be used for short </a:t>
            </a:r>
            <a:r>
              <a:rPr lang="en-US" dirty="0" smtClean="0"/>
              <a:t>distances</a:t>
            </a:r>
          </a:p>
          <a:p>
            <a:pPr lvl="3"/>
            <a:r>
              <a:rPr lang="en-US" dirty="0" smtClean="0"/>
              <a:t>More </a:t>
            </a:r>
            <a:r>
              <a:rPr lang="en-US" dirty="0"/>
              <a:t>popular than steam power in </a:t>
            </a:r>
            <a:r>
              <a:rPr lang="en-US" dirty="0" smtClean="0"/>
              <a:t>1900 </a:t>
            </a:r>
          </a:p>
          <a:p>
            <a:pPr lvl="3"/>
            <a:r>
              <a:rPr lang="en-US" dirty="0" smtClean="0"/>
              <a:t>Steam </a:t>
            </a:r>
            <a:r>
              <a:rPr lang="en-US" dirty="0"/>
              <a:t>had 40% of the sales and electric had 38% of </a:t>
            </a:r>
            <a:r>
              <a:rPr lang="en-US" dirty="0" smtClean="0"/>
              <a:t>sales</a:t>
            </a:r>
          </a:p>
          <a:p>
            <a:pPr lvl="3"/>
            <a:r>
              <a:rPr lang="en-US" dirty="0" smtClean="0"/>
              <a:t>Gasoline-powered </a:t>
            </a:r>
            <a:r>
              <a:rPr lang="en-US" dirty="0"/>
              <a:t>cars represented only 22% </a:t>
            </a:r>
            <a:r>
              <a:rPr lang="en-US" dirty="0" smtClean="0"/>
              <a:t>of vehicles sold</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a:t>
            </a:fld>
            <a:endParaRPr lang="en-US" dirty="0"/>
          </a:p>
        </p:txBody>
      </p:sp>
    </p:spTree>
    <p:extLst>
      <p:ext uri="{BB962C8B-B14F-4D97-AF65-F5344CB8AC3E}">
        <p14:creationId xmlns:p14="http://schemas.microsoft.com/office/powerpoint/2010/main" val="393138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686800" cy="1160252"/>
          </a:xfrm>
        </p:spPr>
        <p:txBody>
          <a:bodyPr/>
          <a:lstStyle/>
          <a:p>
            <a:r>
              <a:rPr lang="en-US" sz="1800" dirty="0"/>
              <a:t>Figure 7-4 After </a:t>
            </a:r>
            <a:r>
              <a:rPr lang="en-US" sz="1800" dirty="0" smtClean="0"/>
              <a:t>Chevrolet </a:t>
            </a:r>
            <a:r>
              <a:rPr lang="en-US" sz="1800" dirty="0"/>
              <a:t>Volt has been charged it uses </a:t>
            </a:r>
            <a:r>
              <a:rPr lang="en-US" sz="1800" dirty="0" smtClean="0"/>
              <a:t>electrical </a:t>
            </a:r>
            <a:r>
              <a:rPr lang="en-US" sz="1800" dirty="0"/>
              <a:t>power stored in </a:t>
            </a:r>
            <a:r>
              <a:rPr lang="en-US" sz="1800" dirty="0" smtClean="0"/>
              <a:t>high-voltage </a:t>
            </a:r>
            <a:r>
              <a:rPr lang="en-US" sz="1800" dirty="0"/>
              <a:t>battery to propel </a:t>
            </a:r>
            <a:r>
              <a:rPr lang="en-US" sz="1800" dirty="0" smtClean="0"/>
              <a:t>vehicle &amp; provide </a:t>
            </a:r>
            <a:r>
              <a:rPr lang="en-US" sz="1800" dirty="0"/>
              <a:t>heating and cooling for </a:t>
            </a:r>
            <a:r>
              <a:rPr lang="en-US" sz="1800" dirty="0" smtClean="0"/>
              <a:t>25-50 miles. </a:t>
            </a:r>
            <a:r>
              <a:rPr lang="en-US" sz="1800" dirty="0"/>
              <a:t>Then </a:t>
            </a:r>
            <a:r>
              <a:rPr lang="en-US" sz="1800" dirty="0" smtClean="0"/>
              <a:t>gasoline </a:t>
            </a:r>
            <a:r>
              <a:rPr lang="en-US" sz="1800" dirty="0"/>
              <a:t>engine </a:t>
            </a:r>
            <a:r>
              <a:rPr lang="en-US" sz="1800" dirty="0" smtClean="0"/>
              <a:t>starts, maintains SOC between </a:t>
            </a:r>
            <a:r>
              <a:rPr lang="en-US" sz="1800" dirty="0"/>
              <a:t>25</a:t>
            </a:r>
            <a:r>
              <a:rPr lang="en-US" sz="1800" dirty="0" smtClean="0"/>
              <a:t>%-35</a:t>
            </a:r>
            <a:r>
              <a:rPr lang="en-US" sz="1800" dirty="0"/>
              <a:t>%. </a:t>
            </a:r>
            <a:r>
              <a:rPr lang="en-US" sz="1800" dirty="0" smtClean="0"/>
              <a:t>Gasoline </a:t>
            </a:r>
            <a:r>
              <a:rPr lang="en-US" sz="1800" dirty="0"/>
              <a:t>engine cannot fully charge </a:t>
            </a:r>
            <a:r>
              <a:rPr lang="en-US" sz="1800" dirty="0" smtClean="0"/>
              <a:t>high-voltage batteries, rather vehicle plugged </a:t>
            </a:r>
            <a:r>
              <a:rPr lang="en-US" sz="1800" dirty="0"/>
              <a:t>in </a:t>
            </a:r>
            <a:r>
              <a:rPr lang="en-US" sz="1800" dirty="0" smtClean="0"/>
              <a:t>to provide higher </a:t>
            </a:r>
            <a:r>
              <a:rPr lang="en-US" sz="1800" dirty="0"/>
              <a:t>SOC level.</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50</a:t>
            </a:fld>
            <a:endParaRPr lang="en-US" dirty="0"/>
          </a:p>
        </p:txBody>
      </p:sp>
      <p:pic>
        <p:nvPicPr>
          <p:cNvPr id="5" name="Picture 4"/>
          <p:cNvPicPr>
            <a:picLocks noChangeAspect="1"/>
          </p:cNvPicPr>
          <p:nvPr/>
        </p:nvPicPr>
        <p:blipFill>
          <a:blip r:embed="rId2"/>
          <a:stretch>
            <a:fillRect/>
          </a:stretch>
        </p:blipFill>
        <p:spPr>
          <a:xfrm>
            <a:off x="1828800" y="1441622"/>
            <a:ext cx="5209521" cy="4959178"/>
          </a:xfrm>
          <a:prstGeom prst="rect">
            <a:avLst/>
          </a:prstGeom>
        </p:spPr>
      </p:pic>
    </p:spTree>
    <p:extLst>
      <p:ext uri="{BB962C8B-B14F-4D97-AF65-F5344CB8AC3E}">
        <p14:creationId xmlns:p14="http://schemas.microsoft.com/office/powerpoint/2010/main" val="209261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2400" dirty="0"/>
              <a:t>Chart </a:t>
            </a:r>
            <a:r>
              <a:rPr lang="en-US" sz="2400" dirty="0" smtClean="0"/>
              <a:t>7-1 higher </a:t>
            </a:r>
            <a:r>
              <a:rPr lang="en-US" sz="2400" dirty="0"/>
              <a:t>the capacity of </a:t>
            </a:r>
            <a:r>
              <a:rPr lang="en-US" sz="2400" dirty="0" smtClean="0"/>
              <a:t>HV </a:t>
            </a:r>
            <a:r>
              <a:rPr lang="en-US" sz="2400" dirty="0"/>
              <a:t>battery, </a:t>
            </a:r>
            <a:r>
              <a:rPr lang="en-US" sz="2400" dirty="0" smtClean="0"/>
              <a:t>further vehicle </a:t>
            </a:r>
            <a:r>
              <a:rPr lang="en-US" sz="2400" dirty="0"/>
              <a:t>can travel using electric power only but the longer it takes </a:t>
            </a:r>
            <a:r>
              <a:rPr lang="en-US" sz="2400" dirty="0" smtClean="0"/>
              <a:t>to be </a:t>
            </a:r>
            <a:r>
              <a:rPr lang="en-US" sz="2400" dirty="0"/>
              <a:t>fully charged when plugged into a charger.</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51</a:t>
            </a:fld>
            <a:endParaRPr lang="en-US" dirty="0"/>
          </a:p>
        </p:txBody>
      </p:sp>
      <p:pic>
        <p:nvPicPr>
          <p:cNvPr id="5" name="Picture 4"/>
          <p:cNvPicPr>
            <a:picLocks noChangeAspect="1"/>
          </p:cNvPicPr>
          <p:nvPr/>
        </p:nvPicPr>
        <p:blipFill>
          <a:blip r:embed="rId2"/>
          <a:stretch>
            <a:fillRect/>
          </a:stretch>
        </p:blipFill>
        <p:spPr>
          <a:xfrm>
            <a:off x="1599446" y="1600200"/>
            <a:ext cx="6192154" cy="3581400"/>
          </a:xfrm>
          <a:prstGeom prst="rect">
            <a:avLst/>
          </a:prstGeom>
        </p:spPr>
      </p:pic>
    </p:spTree>
    <p:extLst>
      <p:ext uri="{BB962C8B-B14F-4D97-AF65-F5344CB8AC3E}">
        <p14:creationId xmlns:p14="http://schemas.microsoft.com/office/powerpoint/2010/main" val="4124768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2: </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smtClean="0">
                <a:solidFill>
                  <a:srgbClr val="000000"/>
                </a:solidFill>
              </a:rPr>
              <a:t>The </a:t>
            </a:r>
            <a:r>
              <a:rPr lang="en-US" sz="3600" dirty="0">
                <a:solidFill>
                  <a:srgbClr val="000000"/>
                </a:solidFill>
              </a:rPr>
              <a:t>storage capacity of HV batteries are rated in______.</a:t>
            </a:r>
          </a:p>
          <a:p>
            <a:r>
              <a:rPr lang="en-US" sz="3600" dirty="0">
                <a:solidFill>
                  <a:srgbClr val="000000"/>
                </a:solidFill>
              </a:rPr>
              <a:t>a. Volts</a:t>
            </a:r>
          </a:p>
          <a:p>
            <a:r>
              <a:rPr lang="en-US" sz="3600" dirty="0">
                <a:solidFill>
                  <a:srgbClr val="000000"/>
                </a:solidFill>
              </a:rPr>
              <a:t>b. Li-Ion</a:t>
            </a:r>
          </a:p>
          <a:p>
            <a:r>
              <a:rPr lang="en-US" sz="3600" dirty="0">
                <a:solidFill>
                  <a:srgbClr val="000000"/>
                </a:solidFill>
              </a:rPr>
              <a:t>c. kWh</a:t>
            </a:r>
          </a:p>
          <a:p>
            <a:r>
              <a:rPr lang="en-US" sz="3600" dirty="0">
                <a:solidFill>
                  <a:srgbClr val="000000"/>
                </a:solidFill>
              </a:rPr>
              <a:t>d. Watts</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52</a:t>
            </a:fld>
            <a:endParaRPr lang="en-US" dirty="0"/>
          </a:p>
        </p:txBody>
      </p:sp>
    </p:spTree>
    <p:extLst>
      <p:ext uri="{BB962C8B-B14F-4D97-AF65-F5344CB8AC3E}">
        <p14:creationId xmlns:p14="http://schemas.microsoft.com/office/powerpoint/2010/main" val="4010317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2:</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kWh</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53</a:t>
            </a:fld>
            <a:endParaRPr lang="en-US" dirty="0"/>
          </a:p>
        </p:txBody>
      </p:sp>
    </p:spTree>
    <p:extLst>
      <p:ext uri="{BB962C8B-B14F-4D97-AF65-F5344CB8AC3E}">
        <p14:creationId xmlns:p14="http://schemas.microsoft.com/office/powerpoint/2010/main" val="323297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a:t>VEHICLES </a:t>
            </a:r>
            <a:r>
              <a:rPr lang="en-US" dirty="0" smtClean="0"/>
              <a:t>7.</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a:t>Charging </a:t>
            </a:r>
            <a:r>
              <a:rPr lang="en-US" b="1" dirty="0" smtClean="0"/>
              <a:t>PHEV</a:t>
            </a:r>
            <a:endParaRPr lang="en-US" b="1" dirty="0"/>
          </a:p>
          <a:p>
            <a:pPr lvl="1"/>
            <a:r>
              <a:rPr lang="en-US" dirty="0"/>
              <a:t>After </a:t>
            </a:r>
            <a:r>
              <a:rPr lang="en-US" dirty="0" smtClean="0"/>
              <a:t>battery </a:t>
            </a:r>
            <a:r>
              <a:rPr lang="en-US" dirty="0"/>
              <a:t>pack has been discharged </a:t>
            </a:r>
            <a:endParaRPr lang="en-US" dirty="0" smtClean="0"/>
          </a:p>
          <a:p>
            <a:pPr lvl="1"/>
            <a:r>
              <a:rPr lang="en-US" dirty="0" smtClean="0"/>
              <a:t>ICE used </a:t>
            </a:r>
            <a:r>
              <a:rPr lang="en-US" dirty="0"/>
              <a:t>to keep </a:t>
            </a:r>
            <a:r>
              <a:rPr lang="en-US" dirty="0" smtClean="0"/>
              <a:t>battery charged</a:t>
            </a:r>
          </a:p>
          <a:p>
            <a:pPr lvl="1"/>
            <a:r>
              <a:rPr lang="en-US" dirty="0" smtClean="0"/>
              <a:t>To Propel vehicle</a:t>
            </a:r>
            <a:r>
              <a:rPr lang="en-US" dirty="0"/>
              <a:t>, but </a:t>
            </a:r>
            <a:r>
              <a:rPr lang="en-US" dirty="0" smtClean="0"/>
              <a:t>does </a:t>
            </a:r>
            <a:r>
              <a:rPr lang="en-US" dirty="0"/>
              <a:t>not fully recharge </a:t>
            </a:r>
            <a:r>
              <a:rPr lang="en-US" dirty="0" smtClean="0"/>
              <a:t>battery</a:t>
            </a:r>
            <a:endParaRPr lang="en-US" dirty="0"/>
          </a:p>
          <a:p>
            <a:pPr lvl="1"/>
            <a:r>
              <a:rPr lang="en-US" dirty="0" smtClean="0"/>
              <a:t>To </a:t>
            </a:r>
            <a:r>
              <a:rPr lang="en-US" dirty="0"/>
              <a:t>fully charge </a:t>
            </a:r>
            <a:r>
              <a:rPr lang="en-US" dirty="0" smtClean="0"/>
              <a:t>high-voltage </a:t>
            </a:r>
            <a:r>
              <a:rPr lang="en-US" dirty="0"/>
              <a:t>battery pack </a:t>
            </a:r>
            <a:endParaRPr lang="en-US" dirty="0" smtClean="0"/>
          </a:p>
          <a:p>
            <a:pPr lvl="1"/>
            <a:r>
              <a:rPr lang="en-US" dirty="0" smtClean="0"/>
              <a:t>PHEV required to be plugged </a:t>
            </a:r>
            <a:r>
              <a:rPr lang="en-US" dirty="0"/>
              <a:t>into </a:t>
            </a:r>
            <a:r>
              <a:rPr lang="en-US" dirty="0" smtClean="0"/>
              <a:t>either</a:t>
            </a:r>
          </a:p>
          <a:p>
            <a:pPr lvl="2"/>
            <a:r>
              <a:rPr lang="en-US" dirty="0" smtClean="0"/>
              <a:t>120-volt </a:t>
            </a:r>
            <a:r>
              <a:rPr lang="en-US" dirty="0"/>
              <a:t>or a 240-volt outlet. </a:t>
            </a:r>
            <a:r>
              <a:rPr lang="en-US" b="1" dirty="0" smtClean="0">
                <a:solidFill>
                  <a:srgbClr val="0000FF"/>
                </a:solidFill>
              </a:rPr>
              <a:t>FIGURE 7-5,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54</a:t>
            </a:fld>
            <a:endParaRPr lang="en-US" dirty="0"/>
          </a:p>
        </p:txBody>
      </p:sp>
    </p:spTree>
    <p:extLst>
      <p:ext uri="{BB962C8B-B14F-4D97-AF65-F5344CB8AC3E}">
        <p14:creationId xmlns:p14="http://schemas.microsoft.com/office/powerpoint/2010/main" val="1960232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24400" y="3429000"/>
            <a:ext cx="4377226" cy="2939799"/>
          </a:xfrm>
          <a:prstGeom prst="rect">
            <a:avLst/>
          </a:prstGeom>
        </p:spPr>
      </p:pic>
      <p:sp>
        <p:nvSpPr>
          <p:cNvPr id="2" name="Title 1"/>
          <p:cNvSpPr>
            <a:spLocks noGrp="1"/>
          </p:cNvSpPr>
          <p:nvPr>
            <p:ph type="title"/>
          </p:nvPr>
        </p:nvSpPr>
        <p:spPr>
          <a:xfrm>
            <a:off x="76200" y="215372"/>
            <a:ext cx="8763000" cy="1097280"/>
          </a:xfrm>
        </p:spPr>
        <p:txBody>
          <a:bodyPr/>
          <a:lstStyle/>
          <a:p>
            <a:r>
              <a:rPr lang="en-US" sz="1800" dirty="0"/>
              <a:t>Figure 7-5 (a) </a:t>
            </a:r>
            <a:r>
              <a:rPr lang="en-US" sz="1800" dirty="0" smtClean="0"/>
              <a:t>Chevrolet </a:t>
            </a:r>
            <a:r>
              <a:rPr lang="en-US" sz="1800" dirty="0"/>
              <a:t>Volt is charged using a standard </a:t>
            </a:r>
            <a:r>
              <a:rPr lang="en-US" sz="1800" dirty="0" smtClean="0"/>
              <a:t>SAE 1772 </a:t>
            </a:r>
            <a:r>
              <a:rPr lang="en-US" sz="1800" dirty="0"/>
              <a:t>connector using either 110 or 220 volts. (b) After </a:t>
            </a:r>
            <a:r>
              <a:rPr lang="en-US" sz="1800" dirty="0" smtClean="0"/>
              <a:t>connecting charging </a:t>
            </a:r>
            <a:r>
              <a:rPr lang="en-US" sz="1800" dirty="0"/>
              <a:t>plug, a light on the top of the dash turns green and </a:t>
            </a:r>
            <a:r>
              <a:rPr lang="en-US" sz="1800" dirty="0" smtClean="0"/>
              <a:t>dash display </a:t>
            </a:r>
            <a:r>
              <a:rPr lang="en-US" sz="1800" dirty="0"/>
              <a:t>shows the estimated time when the high-voltage battery </a:t>
            </a:r>
            <a:r>
              <a:rPr lang="en-US" sz="1800" dirty="0" smtClean="0"/>
              <a:t>will be </a:t>
            </a:r>
            <a:r>
              <a:rPr lang="en-US" sz="1800" dirty="0"/>
              <a:t>fully charged and the estimated current range using battery </a:t>
            </a:r>
            <a:r>
              <a:rPr lang="en-US" sz="1800" dirty="0" smtClean="0"/>
              <a:t>power alone</a:t>
            </a:r>
            <a:r>
              <a:rPr lang="en-US" sz="1800" dirty="0"/>
              <a:t>.</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55</a:t>
            </a:fld>
            <a:endParaRPr lang="en-US" dirty="0"/>
          </a:p>
        </p:txBody>
      </p:sp>
      <p:pic>
        <p:nvPicPr>
          <p:cNvPr id="5" name="Picture 4"/>
          <p:cNvPicPr>
            <a:picLocks noChangeAspect="1"/>
          </p:cNvPicPr>
          <p:nvPr/>
        </p:nvPicPr>
        <p:blipFill>
          <a:blip r:embed="rId3"/>
          <a:stretch>
            <a:fillRect/>
          </a:stretch>
        </p:blipFill>
        <p:spPr>
          <a:xfrm>
            <a:off x="76200" y="1447800"/>
            <a:ext cx="4648200" cy="3346605"/>
          </a:xfrm>
          <a:prstGeom prst="rect">
            <a:avLst/>
          </a:prstGeom>
        </p:spPr>
      </p:pic>
      <p:sp>
        <p:nvSpPr>
          <p:cNvPr id="7" name="Rectangle 6"/>
          <p:cNvSpPr/>
          <p:nvPr/>
        </p:nvSpPr>
        <p:spPr>
          <a:xfrm>
            <a:off x="609600" y="2590800"/>
            <a:ext cx="530915" cy="369332"/>
          </a:xfrm>
          <a:prstGeom prst="rect">
            <a:avLst/>
          </a:prstGeom>
        </p:spPr>
        <p:txBody>
          <a:bodyPr wrap="none">
            <a:spAutoFit/>
          </a:bodyPr>
          <a:lstStyle/>
          <a:p>
            <a:r>
              <a:rPr lang="en-US" b="1" dirty="0">
                <a:solidFill>
                  <a:schemeClr val="bg1"/>
                </a:solidFill>
              </a:rPr>
              <a:t>(a) </a:t>
            </a:r>
          </a:p>
        </p:txBody>
      </p:sp>
      <p:sp>
        <p:nvSpPr>
          <p:cNvPr id="8" name="Rectangle 7"/>
          <p:cNvSpPr/>
          <p:nvPr/>
        </p:nvSpPr>
        <p:spPr>
          <a:xfrm>
            <a:off x="5181600" y="3733800"/>
            <a:ext cx="543739" cy="369332"/>
          </a:xfrm>
          <a:prstGeom prst="rect">
            <a:avLst/>
          </a:prstGeom>
        </p:spPr>
        <p:txBody>
          <a:bodyPr wrap="none">
            <a:spAutoFit/>
          </a:bodyPr>
          <a:lstStyle/>
          <a:p>
            <a:r>
              <a:rPr lang="en-US" b="1" dirty="0">
                <a:solidFill>
                  <a:schemeClr val="bg1"/>
                </a:solidFill>
              </a:rPr>
              <a:t>(b) </a:t>
            </a:r>
          </a:p>
        </p:txBody>
      </p:sp>
    </p:spTree>
    <p:extLst>
      <p:ext uri="{BB962C8B-B14F-4D97-AF65-F5344CB8AC3E}">
        <p14:creationId xmlns:p14="http://schemas.microsoft.com/office/powerpoint/2010/main" val="551600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to </a:t>
            </a:r>
            <a:r>
              <a:rPr lang="en-US" dirty="0" smtClean="0"/>
              <a:t>REMEMBER</a:t>
            </a:r>
            <a:endParaRPr lang="en-US" dirty="0"/>
          </a:p>
        </p:txBody>
      </p:sp>
      <p:sp>
        <p:nvSpPr>
          <p:cNvPr id="3" name="Content Placeholder 2"/>
          <p:cNvSpPr>
            <a:spLocks noGrp="1"/>
          </p:cNvSpPr>
          <p:nvPr>
            <p:ph idx="1"/>
          </p:nvPr>
        </p:nvSpPr>
        <p:spPr>
          <a:xfrm>
            <a:off x="457200" y="1447800"/>
            <a:ext cx="8610600" cy="4800600"/>
          </a:xfrm>
        </p:spPr>
        <p:txBody>
          <a:bodyPr/>
          <a:lstStyle/>
          <a:p>
            <a:r>
              <a:rPr lang="en-US" b="1" dirty="0" smtClean="0"/>
              <a:t>Batteries </a:t>
            </a:r>
            <a:r>
              <a:rPr lang="en-US" b="1" dirty="0"/>
              <a:t>like </a:t>
            </a:r>
            <a:r>
              <a:rPr lang="en-US" b="1" dirty="0" smtClean="0"/>
              <a:t>Same </a:t>
            </a:r>
            <a:r>
              <a:rPr lang="en-US" b="1" dirty="0"/>
              <a:t>Temperature Range </a:t>
            </a:r>
            <a:endParaRPr lang="en-US" b="1" dirty="0" smtClean="0"/>
          </a:p>
          <a:p>
            <a:pPr lvl="1"/>
            <a:r>
              <a:rPr lang="en-US" dirty="0"/>
              <a:t>A</a:t>
            </a:r>
            <a:r>
              <a:rPr lang="en-US" dirty="0" smtClean="0"/>
              <a:t>s Humans </a:t>
            </a:r>
          </a:p>
          <a:p>
            <a:pPr lvl="2"/>
            <a:r>
              <a:rPr lang="en-US" dirty="0" smtClean="0"/>
              <a:t>Batteries </a:t>
            </a:r>
            <a:r>
              <a:rPr lang="en-US" dirty="0"/>
              <a:t>work best when they are kept within </a:t>
            </a:r>
            <a:r>
              <a:rPr lang="en-US" dirty="0" smtClean="0"/>
              <a:t>temperature range </a:t>
            </a:r>
            <a:r>
              <a:rPr lang="en-US" dirty="0"/>
              <a:t>that is also </a:t>
            </a:r>
            <a:r>
              <a:rPr lang="en-US" dirty="0" smtClean="0"/>
              <a:t>most </a:t>
            </a:r>
            <a:r>
              <a:rPr lang="en-US" dirty="0"/>
              <a:t>comfortable for </a:t>
            </a:r>
            <a:r>
              <a:rPr lang="en-US" dirty="0" smtClean="0"/>
              <a:t>humans between:</a:t>
            </a:r>
            <a:endParaRPr lang="en-US" dirty="0"/>
          </a:p>
          <a:p>
            <a:pPr lvl="2"/>
            <a:r>
              <a:rPr lang="en-US" dirty="0"/>
              <a:t>68°F and 78°F (20°C and 26°C</a:t>
            </a:r>
            <a:r>
              <a:rPr lang="en-US" dirty="0" smtClean="0"/>
              <a:t>)</a:t>
            </a:r>
            <a:endParaRPr lang="en-US" dirty="0"/>
          </a:p>
          <a:p>
            <a:pPr lvl="2"/>
            <a:r>
              <a:rPr lang="en-US" dirty="0" smtClean="0"/>
              <a:t>Below </a:t>
            </a:r>
            <a:r>
              <a:rPr lang="en-US" dirty="0"/>
              <a:t>68°F (20°C), most people want </a:t>
            </a:r>
            <a:r>
              <a:rPr lang="en-US" dirty="0" smtClean="0"/>
              <a:t>heat</a:t>
            </a:r>
          </a:p>
          <a:p>
            <a:pPr lvl="2"/>
            <a:r>
              <a:rPr lang="en-US" dirty="0" smtClean="0"/>
              <a:t>Above </a:t>
            </a:r>
            <a:r>
              <a:rPr lang="en-US" dirty="0"/>
              <a:t>78°F (26°C), most people want </a:t>
            </a:r>
            <a:r>
              <a:rPr lang="en-US" dirty="0" smtClean="0"/>
              <a:t>cooling</a:t>
            </a:r>
          </a:p>
          <a:p>
            <a:pPr lvl="2"/>
            <a:r>
              <a:rPr lang="en-US" dirty="0" smtClean="0"/>
              <a:t>Batteries </a:t>
            </a:r>
            <a:r>
              <a:rPr lang="en-US" dirty="0"/>
              <a:t>perform best when they too are exposed </a:t>
            </a:r>
            <a:r>
              <a:rPr lang="en-US" dirty="0" smtClean="0"/>
              <a:t>to same </a:t>
            </a:r>
            <a:r>
              <a:rPr lang="en-US" dirty="0"/>
              <a:t>temperature range. </a:t>
            </a:r>
            <a:r>
              <a:rPr lang="en-US" dirty="0" smtClean="0"/>
              <a:t>Proper </a:t>
            </a:r>
            <a:r>
              <a:rPr lang="en-US" dirty="0"/>
              <a:t>heating </a:t>
            </a:r>
            <a:r>
              <a:rPr lang="en-US" dirty="0" smtClean="0"/>
              <a:t>and cooling </a:t>
            </a:r>
            <a:r>
              <a:rPr lang="en-US" dirty="0"/>
              <a:t>system must be used to keep </a:t>
            </a:r>
            <a:r>
              <a:rPr lang="en-US" dirty="0" smtClean="0"/>
              <a:t>batteries within this </a:t>
            </a:r>
            <a:r>
              <a:rPr lang="en-US" dirty="0"/>
              <a:t>fairly narrow </a:t>
            </a:r>
            <a:r>
              <a:rPr lang="en-US" dirty="0" smtClean="0"/>
              <a:t>temperature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56</a:t>
            </a:fld>
            <a:endParaRPr lang="en-US" dirty="0"/>
          </a:p>
        </p:txBody>
      </p:sp>
    </p:spTree>
    <p:extLst>
      <p:ext uri="{BB962C8B-B14F-4D97-AF65-F5344CB8AC3E}">
        <p14:creationId xmlns:p14="http://schemas.microsoft.com/office/powerpoint/2010/main" val="120554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a:t>VEHICLES </a:t>
            </a:r>
            <a:r>
              <a:rPr lang="en-US" dirty="0" smtClean="0"/>
              <a:t>8.</a:t>
            </a:r>
            <a:endParaRPr lang="en-US" dirty="0"/>
          </a:p>
        </p:txBody>
      </p:sp>
      <p:sp>
        <p:nvSpPr>
          <p:cNvPr id="3" name="Content Placeholder 2"/>
          <p:cNvSpPr>
            <a:spLocks noGrp="1"/>
          </p:cNvSpPr>
          <p:nvPr>
            <p:ph idx="1"/>
          </p:nvPr>
        </p:nvSpPr>
        <p:spPr>
          <a:xfrm>
            <a:off x="457200" y="1371600"/>
            <a:ext cx="8610600" cy="4525963"/>
          </a:xfrm>
        </p:spPr>
        <p:txBody>
          <a:bodyPr/>
          <a:lstStyle/>
          <a:p>
            <a:r>
              <a:rPr lang="en-US" b="1" dirty="0"/>
              <a:t>Hot-Weather Concerns</a:t>
            </a:r>
          </a:p>
          <a:p>
            <a:pPr lvl="1"/>
            <a:r>
              <a:rPr lang="en-US" dirty="0"/>
              <a:t>Batteries do not function well at high </a:t>
            </a:r>
            <a:r>
              <a:rPr lang="en-US" dirty="0" smtClean="0"/>
              <a:t>temperatures</a:t>
            </a:r>
          </a:p>
          <a:p>
            <a:pPr lvl="1"/>
            <a:r>
              <a:rPr lang="en-US" dirty="0" smtClean="0"/>
              <a:t>Battery </a:t>
            </a:r>
            <a:r>
              <a:rPr lang="en-US" dirty="0"/>
              <a:t>cooling </a:t>
            </a:r>
            <a:r>
              <a:rPr lang="en-US" dirty="0" smtClean="0"/>
              <a:t>system needed </a:t>
            </a:r>
          </a:p>
          <a:p>
            <a:pPr lvl="2"/>
            <a:r>
              <a:rPr lang="en-US" sz="2400" dirty="0" smtClean="0"/>
              <a:t>Results </a:t>
            </a:r>
            <a:r>
              <a:rPr lang="en-US" sz="2400" dirty="0"/>
              <a:t>in a reduction of vehicle </a:t>
            </a:r>
            <a:r>
              <a:rPr lang="en-US" sz="2400" dirty="0" smtClean="0"/>
              <a:t>range</a:t>
            </a:r>
            <a:endParaRPr lang="en-US" sz="2400" dirty="0"/>
          </a:p>
          <a:p>
            <a:pPr lvl="1"/>
            <a:r>
              <a:rPr lang="en-US" dirty="0" smtClean="0"/>
              <a:t>Batteries </a:t>
            </a:r>
            <a:r>
              <a:rPr lang="en-US" dirty="0"/>
              <a:t>also have to </a:t>
            </a:r>
            <a:r>
              <a:rPr lang="en-US" dirty="0" smtClean="0"/>
              <a:t>supply Power for A/C</a:t>
            </a:r>
          </a:p>
          <a:p>
            <a:pPr lvl="1"/>
            <a:r>
              <a:rPr lang="en-US" dirty="0" smtClean="0"/>
              <a:t>Combined </a:t>
            </a:r>
            <a:r>
              <a:rPr lang="en-US" dirty="0"/>
              <a:t>electrical loads </a:t>
            </a:r>
            <a:r>
              <a:rPr lang="en-US" dirty="0" smtClean="0"/>
              <a:t>represent </a:t>
            </a:r>
          </a:p>
          <a:p>
            <a:pPr lvl="2"/>
            <a:r>
              <a:rPr lang="en-US" dirty="0" smtClean="0"/>
              <a:t>Huge </a:t>
            </a:r>
            <a:r>
              <a:rPr lang="en-US" dirty="0"/>
              <a:t>battery drain and reduce vehicle </a:t>
            </a:r>
            <a:r>
              <a:rPr lang="en-US" dirty="0" smtClean="0"/>
              <a:t>range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57</a:t>
            </a:fld>
            <a:endParaRPr lang="en-US" dirty="0"/>
          </a:p>
        </p:txBody>
      </p:sp>
    </p:spTree>
    <p:extLst>
      <p:ext uri="{BB962C8B-B14F-4D97-AF65-F5344CB8AC3E}">
        <p14:creationId xmlns:p14="http://schemas.microsoft.com/office/powerpoint/2010/main" val="13578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Hybrid AC Compressor</a:t>
            </a:r>
          </a:p>
        </p:txBody>
      </p:sp>
      <p:pic>
        <p:nvPicPr>
          <p:cNvPr id="6" name="hybrid_ac_comp_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58</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2415511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a:t>VEHICLES </a:t>
            </a:r>
            <a:r>
              <a:rPr lang="en-US" dirty="0" smtClean="0"/>
              <a:t>9.</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a:t>Range</a:t>
            </a:r>
          </a:p>
          <a:p>
            <a:pPr lvl="1"/>
            <a:r>
              <a:rPr lang="en-US" dirty="0"/>
              <a:t>How far </a:t>
            </a:r>
            <a:r>
              <a:rPr lang="en-US" dirty="0" smtClean="0"/>
              <a:t>HEV travels </a:t>
            </a:r>
            <a:r>
              <a:rPr lang="en-US" dirty="0"/>
              <a:t>on a full battery </a:t>
            </a:r>
            <a:r>
              <a:rPr lang="en-US" dirty="0" smtClean="0"/>
              <a:t>charge, its range</a:t>
            </a:r>
          </a:p>
          <a:p>
            <a:pPr lvl="1"/>
            <a:r>
              <a:rPr lang="en-US" dirty="0" smtClean="0"/>
              <a:t>Range depends on </a:t>
            </a:r>
            <a:r>
              <a:rPr lang="en-US" dirty="0"/>
              <a:t>many factors, including:</a:t>
            </a:r>
          </a:p>
          <a:p>
            <a:pPr lvl="2"/>
            <a:r>
              <a:rPr lang="en-US" dirty="0" smtClean="0"/>
              <a:t>Battery </a:t>
            </a:r>
            <a:r>
              <a:rPr lang="en-US" dirty="0"/>
              <a:t>energy storage capacity</a:t>
            </a:r>
          </a:p>
          <a:p>
            <a:pPr lvl="2"/>
            <a:r>
              <a:rPr lang="en-US" dirty="0" smtClean="0"/>
              <a:t>Vehicle </a:t>
            </a:r>
            <a:r>
              <a:rPr lang="en-US" dirty="0"/>
              <a:t>weight</a:t>
            </a:r>
          </a:p>
          <a:p>
            <a:pPr lvl="2"/>
            <a:r>
              <a:rPr lang="en-US" dirty="0" smtClean="0"/>
              <a:t>Outside </a:t>
            </a:r>
            <a:r>
              <a:rPr lang="en-US" dirty="0"/>
              <a:t>temperature</a:t>
            </a:r>
          </a:p>
          <a:p>
            <a:pPr lvl="2"/>
            <a:r>
              <a:rPr lang="en-US" dirty="0" smtClean="0"/>
              <a:t>Terrain </a:t>
            </a:r>
          </a:p>
          <a:p>
            <a:pPr lvl="3"/>
            <a:r>
              <a:rPr lang="en-US" dirty="0" smtClean="0"/>
              <a:t>(</a:t>
            </a:r>
            <a:r>
              <a:rPr lang="en-US" dirty="0"/>
              <a:t>driving in hilly or mountainous areas </a:t>
            </a:r>
            <a:r>
              <a:rPr lang="en-US" dirty="0" smtClean="0"/>
              <a:t>requires more energy)</a:t>
            </a:r>
            <a:endParaRPr lang="en-US" dirty="0"/>
          </a:p>
          <a:p>
            <a:pPr lvl="2"/>
            <a:r>
              <a:rPr lang="en-US" dirty="0" smtClean="0"/>
              <a:t>Use </a:t>
            </a:r>
            <a:r>
              <a:rPr lang="en-US" dirty="0"/>
              <a:t>of air conditioning and other electrical devices</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59</a:t>
            </a:fld>
            <a:endParaRPr lang="en-US" dirty="0"/>
          </a:p>
        </p:txBody>
      </p:sp>
    </p:spTree>
    <p:extLst>
      <p:ext uri="{BB962C8B-B14F-4D97-AF65-F5344CB8AC3E}">
        <p14:creationId xmlns:p14="http://schemas.microsoft.com/office/powerpoint/2010/main" val="145893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3.</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smtClean="0"/>
              <a:t>Electric Vehicles </a:t>
            </a:r>
          </a:p>
          <a:p>
            <a:pPr lvl="1"/>
            <a:r>
              <a:rPr lang="en-US" dirty="0" smtClean="0"/>
              <a:t>Did </a:t>
            </a:r>
            <a:r>
              <a:rPr lang="en-US" dirty="0"/>
              <a:t>not have a long range </a:t>
            </a:r>
            <a:endParaRPr lang="en-US" dirty="0" smtClean="0"/>
          </a:p>
          <a:p>
            <a:pPr lvl="1"/>
            <a:r>
              <a:rPr lang="en-US" dirty="0" smtClean="0"/>
              <a:t>Batteries </a:t>
            </a:r>
            <a:r>
              <a:rPr lang="en-US" dirty="0"/>
              <a:t>charged </a:t>
            </a:r>
            <a:r>
              <a:rPr lang="en-US" dirty="0" smtClean="0"/>
              <a:t>regularly</a:t>
            </a:r>
          </a:p>
          <a:p>
            <a:pPr lvl="1"/>
            <a:r>
              <a:rPr lang="en-US" dirty="0" smtClean="0"/>
              <a:t>Only </a:t>
            </a:r>
            <a:r>
              <a:rPr lang="en-US" dirty="0"/>
              <a:t>be used for short </a:t>
            </a:r>
            <a:r>
              <a:rPr lang="en-US" dirty="0" smtClean="0"/>
              <a:t>distances</a:t>
            </a:r>
          </a:p>
          <a:p>
            <a:pPr lvl="1"/>
            <a:r>
              <a:rPr lang="en-US" dirty="0" smtClean="0"/>
              <a:t>More </a:t>
            </a:r>
            <a:r>
              <a:rPr lang="en-US" dirty="0"/>
              <a:t>popular than steam power in </a:t>
            </a:r>
            <a:r>
              <a:rPr lang="en-US" dirty="0" smtClean="0"/>
              <a:t>1900 </a:t>
            </a:r>
          </a:p>
          <a:p>
            <a:pPr lvl="1"/>
            <a:r>
              <a:rPr lang="en-US" dirty="0" smtClean="0"/>
              <a:t>Steam </a:t>
            </a:r>
            <a:r>
              <a:rPr lang="en-US" dirty="0"/>
              <a:t>had 40% of the sales and electric had 38% of </a:t>
            </a:r>
            <a:r>
              <a:rPr lang="en-US" dirty="0" smtClean="0"/>
              <a:t>sales</a:t>
            </a:r>
          </a:p>
          <a:p>
            <a:pPr lvl="1"/>
            <a:r>
              <a:rPr lang="en-US" dirty="0" smtClean="0"/>
              <a:t>Gasoline cars </a:t>
            </a:r>
            <a:r>
              <a:rPr lang="en-US" dirty="0"/>
              <a:t>represented only 22% </a:t>
            </a:r>
            <a:r>
              <a:rPr lang="en-US" dirty="0" smtClean="0"/>
              <a:t>of vehicles sold</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a:t>
            </a:fld>
            <a:endParaRPr lang="en-US" dirty="0"/>
          </a:p>
        </p:txBody>
      </p:sp>
    </p:spTree>
    <p:extLst>
      <p:ext uri="{BB962C8B-B14F-4D97-AF65-F5344CB8AC3E}">
        <p14:creationId xmlns:p14="http://schemas.microsoft.com/office/powerpoint/2010/main" val="20469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to REMEMBER</a:t>
            </a:r>
          </a:p>
        </p:txBody>
      </p:sp>
      <p:sp>
        <p:nvSpPr>
          <p:cNvPr id="3" name="Content Placeholder 2"/>
          <p:cNvSpPr>
            <a:spLocks noGrp="1"/>
          </p:cNvSpPr>
          <p:nvPr>
            <p:ph idx="1"/>
          </p:nvPr>
        </p:nvSpPr>
        <p:spPr>
          <a:xfrm>
            <a:off x="457200" y="1447800"/>
            <a:ext cx="8686800" cy="4525963"/>
          </a:xfrm>
        </p:spPr>
        <p:txBody>
          <a:bodyPr/>
          <a:lstStyle/>
          <a:p>
            <a:r>
              <a:rPr lang="en-US" b="1" dirty="0" smtClean="0"/>
              <a:t>Rule-Of-Thumb </a:t>
            </a:r>
            <a:r>
              <a:rPr lang="en-US" b="1" dirty="0"/>
              <a:t>Is 3</a:t>
            </a:r>
          </a:p>
          <a:p>
            <a:pPr lvl="1"/>
            <a:r>
              <a:rPr lang="en-US" dirty="0" smtClean="0"/>
              <a:t>Help </a:t>
            </a:r>
            <a:r>
              <a:rPr lang="en-US" dirty="0"/>
              <a:t>estimate </a:t>
            </a:r>
            <a:r>
              <a:rPr lang="en-US" dirty="0" smtClean="0"/>
              <a:t>range </a:t>
            </a:r>
            <a:r>
              <a:rPr lang="en-US" dirty="0"/>
              <a:t>of </a:t>
            </a:r>
            <a:r>
              <a:rPr lang="en-US" dirty="0" smtClean="0"/>
              <a:t>electric </a:t>
            </a:r>
            <a:r>
              <a:rPr lang="en-US" dirty="0"/>
              <a:t>vehicle (EV),</a:t>
            </a:r>
          </a:p>
          <a:p>
            <a:pPr lvl="1"/>
            <a:r>
              <a:rPr lang="en-US" dirty="0"/>
              <a:t>multiply </a:t>
            </a:r>
            <a:r>
              <a:rPr lang="en-US" dirty="0" smtClean="0"/>
              <a:t>battery </a:t>
            </a:r>
            <a:r>
              <a:rPr lang="en-US" dirty="0"/>
              <a:t>capacity in kilowatt-hours (kWh) </a:t>
            </a:r>
            <a:r>
              <a:rPr lang="en-US" dirty="0" smtClean="0"/>
              <a:t>by 3</a:t>
            </a:r>
            <a:endParaRPr lang="en-US" dirty="0"/>
          </a:p>
          <a:p>
            <a:pPr lvl="1"/>
            <a:r>
              <a:rPr lang="en-US" dirty="0" smtClean="0"/>
              <a:t>To </a:t>
            </a:r>
            <a:r>
              <a:rPr lang="en-US" dirty="0"/>
              <a:t>get a good idea as to </a:t>
            </a:r>
            <a:r>
              <a:rPr lang="en-US" dirty="0" smtClean="0"/>
              <a:t>vehicle range </a:t>
            </a:r>
          </a:p>
          <a:p>
            <a:pPr lvl="1"/>
            <a:r>
              <a:rPr lang="en-US" dirty="0" smtClean="0"/>
              <a:t>E.G. Nissan </a:t>
            </a:r>
            <a:r>
              <a:rPr lang="en-US" dirty="0"/>
              <a:t>Leaf has a battery capacity of 24 </a:t>
            </a:r>
            <a:r>
              <a:rPr lang="en-US" dirty="0" smtClean="0"/>
              <a:t>kWh</a:t>
            </a:r>
          </a:p>
          <a:p>
            <a:pPr lvl="1"/>
            <a:r>
              <a:rPr lang="en-US" dirty="0" smtClean="0"/>
              <a:t>When </a:t>
            </a:r>
            <a:r>
              <a:rPr lang="en-US" dirty="0"/>
              <a:t>multiplied by 3 equals 72 miles (24 x 3=72</a:t>
            </a:r>
            <a:r>
              <a:rPr lang="en-US" dirty="0" smtClean="0"/>
              <a:t>)</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60</a:t>
            </a:fld>
            <a:endParaRPr lang="en-US" dirty="0"/>
          </a:p>
        </p:txBody>
      </p:sp>
    </p:spTree>
    <p:extLst>
      <p:ext uri="{BB962C8B-B14F-4D97-AF65-F5344CB8AC3E}">
        <p14:creationId xmlns:p14="http://schemas.microsoft.com/office/powerpoint/2010/main" val="358871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7-2 Selected electric vehicles and their battery capacity </a:t>
            </a:r>
            <a:r>
              <a:rPr lang="en-US" dirty="0" smtClean="0"/>
              <a:t>and published </a:t>
            </a:r>
            <a:r>
              <a:rPr lang="en-US" dirty="0"/>
              <a:t>range.</a:t>
            </a:r>
          </a:p>
        </p:txBody>
      </p:sp>
      <p:sp>
        <p:nvSpPr>
          <p:cNvPr id="4" name="Slide Number Placeholder 3"/>
          <p:cNvSpPr>
            <a:spLocks noGrp="1"/>
          </p:cNvSpPr>
          <p:nvPr>
            <p:ph type="sldNum" sz="quarter" idx="12"/>
          </p:nvPr>
        </p:nvSpPr>
        <p:spPr/>
        <p:txBody>
          <a:bodyPr/>
          <a:lstStyle/>
          <a:p>
            <a:fld id="{200B2350-5261-4F5C-9DF5-EF0D264FC8D2}" type="slidenum">
              <a:rPr lang="en-US" smtClean="0"/>
              <a:pPr/>
              <a:t>61</a:t>
            </a:fld>
            <a:endParaRPr lang="en-US" dirty="0"/>
          </a:p>
        </p:txBody>
      </p:sp>
      <p:pic>
        <p:nvPicPr>
          <p:cNvPr id="5" name="Picture 4"/>
          <p:cNvPicPr>
            <a:picLocks noChangeAspect="1"/>
          </p:cNvPicPr>
          <p:nvPr/>
        </p:nvPicPr>
        <p:blipFill>
          <a:blip r:embed="rId2"/>
          <a:stretch>
            <a:fillRect/>
          </a:stretch>
        </p:blipFill>
        <p:spPr>
          <a:xfrm>
            <a:off x="1524000" y="1447800"/>
            <a:ext cx="5802088" cy="4456300"/>
          </a:xfrm>
          <a:prstGeom prst="rect">
            <a:avLst/>
          </a:prstGeom>
        </p:spPr>
      </p:pic>
    </p:spTree>
    <p:extLst>
      <p:ext uri="{BB962C8B-B14F-4D97-AF65-F5344CB8AC3E}">
        <p14:creationId xmlns:p14="http://schemas.microsoft.com/office/powerpoint/2010/main" val="4017871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991600" cy="38100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What is Range Anxiety?</a:t>
            </a:r>
          </a:p>
          <a:p>
            <a:pPr lvl="1"/>
            <a:r>
              <a:rPr lang="en-US" dirty="0"/>
              <a:t>Range anxiety is a feeling of many drivers </a:t>
            </a:r>
            <a:r>
              <a:rPr lang="en-US" dirty="0" smtClean="0"/>
              <a:t>experience when </a:t>
            </a:r>
            <a:r>
              <a:rPr lang="en-US" dirty="0"/>
              <a:t>driving an electric vehicle because they fear </a:t>
            </a:r>
            <a:r>
              <a:rPr lang="en-US" dirty="0" smtClean="0"/>
              <a:t>of running </a:t>
            </a:r>
            <a:r>
              <a:rPr lang="en-US" dirty="0"/>
              <a:t>out of electric battery energy before they </a:t>
            </a:r>
            <a:r>
              <a:rPr lang="en-US" dirty="0" smtClean="0"/>
              <a:t>reach their </a:t>
            </a:r>
            <a:r>
              <a:rPr lang="en-US" dirty="0"/>
              <a:t>destination. This condition is very common but</a:t>
            </a:r>
            <a:r>
              <a:rPr lang="en-US" dirty="0" smtClean="0"/>
              <a:t>, according </a:t>
            </a:r>
            <a:r>
              <a:rPr lang="en-US" dirty="0"/>
              <a:t>to studies, this feeling lasts about two </a:t>
            </a:r>
            <a:r>
              <a:rPr lang="en-US" dirty="0" smtClean="0"/>
              <a:t>weeks after </a:t>
            </a:r>
            <a:r>
              <a:rPr lang="en-US" dirty="0"/>
              <a:t>first getting an electric vehicle. Within those first </a:t>
            </a:r>
            <a:r>
              <a:rPr lang="en-US" dirty="0" smtClean="0"/>
              <a:t>two weeks</a:t>
            </a:r>
            <a:r>
              <a:rPr lang="en-US" dirty="0"/>
              <a:t>, the driver gets experience regarding how far </a:t>
            </a:r>
            <a:r>
              <a:rPr lang="en-US" dirty="0" smtClean="0"/>
              <a:t>the vehicle </a:t>
            </a:r>
            <a:r>
              <a:rPr lang="en-US" dirty="0"/>
              <a:t>can travel on a full charge and knows that their </a:t>
            </a:r>
            <a:r>
              <a:rPr lang="en-US" dirty="0" smtClean="0"/>
              <a:t>trip can </a:t>
            </a:r>
            <a:r>
              <a:rPr lang="en-US" dirty="0"/>
              <a:t>be completed without any issues.</a:t>
            </a:r>
            <a:endParaRPr lang="en-US" dirty="0" smtClean="0"/>
          </a:p>
        </p:txBody>
      </p:sp>
      <p:sp>
        <p:nvSpPr>
          <p:cNvPr id="5" name="Slide Number Placeholder 4"/>
          <p:cNvSpPr>
            <a:spLocks noGrp="1"/>
          </p:cNvSpPr>
          <p:nvPr>
            <p:ph type="sldNum" sz="quarter" idx="12"/>
          </p:nvPr>
        </p:nvSpPr>
        <p:spPr/>
        <p:txBody>
          <a:bodyPr/>
          <a:lstStyle/>
          <a:p>
            <a:fld id="{200B2350-5261-4F5C-9DF5-EF0D264FC8D2}" type="slidenum">
              <a:rPr lang="en-US" smtClean="0"/>
              <a:pPr/>
              <a:t>62</a:t>
            </a:fld>
            <a:endParaRPr lang="en-US" dirty="0"/>
          </a:p>
        </p:txBody>
      </p:sp>
      <p:sp>
        <p:nvSpPr>
          <p:cNvPr id="6" name="Rectangle 5"/>
          <p:cNvSpPr/>
          <p:nvPr/>
        </p:nvSpPr>
        <p:spPr>
          <a:xfrm>
            <a:off x="2835876" y="5867400"/>
            <a:ext cx="5638800"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Range Anxiety and How to Get Over it: 8:04</a:t>
            </a:r>
            <a:endParaRPr lang="en-US" dirty="0"/>
          </a:p>
        </p:txBody>
      </p:sp>
      <p:pic>
        <p:nvPicPr>
          <p:cNvPr id="7" name="Picture 6"/>
          <p:cNvPicPr>
            <a:picLocks noChangeAspect="1"/>
          </p:cNvPicPr>
          <p:nvPr/>
        </p:nvPicPr>
        <p:blipFill>
          <a:blip r:embed="rId4"/>
          <a:stretch>
            <a:fillRect/>
          </a:stretch>
        </p:blipFill>
        <p:spPr>
          <a:xfrm>
            <a:off x="2122173" y="5710660"/>
            <a:ext cx="682811" cy="682811"/>
          </a:xfrm>
          <a:prstGeom prst="rect">
            <a:avLst/>
          </a:prstGeom>
        </p:spPr>
      </p:pic>
    </p:spTree>
    <p:extLst>
      <p:ext uri="{BB962C8B-B14F-4D97-AF65-F5344CB8AC3E}">
        <p14:creationId xmlns:p14="http://schemas.microsoft.com/office/powerpoint/2010/main" val="2068890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PLUG-IN HYBRID ELECTRIC</a:t>
            </a:r>
            <a:br>
              <a:rPr lang="en-US" dirty="0"/>
            </a:br>
            <a:r>
              <a:rPr lang="en-US" dirty="0"/>
              <a:t>VEHICLES </a:t>
            </a:r>
            <a:r>
              <a:rPr lang="en-US" dirty="0" smtClean="0"/>
              <a:t>10.</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a:t>SAE Standard Charger Plug</a:t>
            </a:r>
          </a:p>
          <a:p>
            <a:pPr lvl="1"/>
            <a:r>
              <a:rPr lang="en-US" dirty="0"/>
              <a:t>Most </a:t>
            </a:r>
            <a:r>
              <a:rPr lang="en-US" dirty="0" smtClean="0"/>
              <a:t>HEVs, PHEVs, EVs </a:t>
            </a:r>
          </a:p>
          <a:p>
            <a:pPr lvl="2"/>
            <a:r>
              <a:rPr lang="en-US" sz="2400" dirty="0" smtClean="0"/>
              <a:t>Chevrolet </a:t>
            </a:r>
            <a:r>
              <a:rPr lang="en-US" sz="2400" dirty="0"/>
              <a:t>Volt and Toyota </a:t>
            </a:r>
            <a:r>
              <a:rPr lang="en-US" sz="2400" dirty="0" smtClean="0"/>
              <a:t>Prius</a:t>
            </a:r>
          </a:p>
          <a:p>
            <a:pPr lvl="2"/>
            <a:r>
              <a:rPr lang="en-US" sz="2400" dirty="0" smtClean="0"/>
              <a:t>Use standard charger plug</a:t>
            </a:r>
          </a:p>
          <a:p>
            <a:pPr lvl="2"/>
            <a:r>
              <a:rPr lang="en-US" sz="2400" dirty="0" smtClean="0"/>
              <a:t>Meets specification SAE </a:t>
            </a:r>
            <a:r>
              <a:rPr lang="en-US" sz="2400" dirty="0"/>
              <a:t>J1772 </a:t>
            </a:r>
            <a:r>
              <a:rPr lang="en-US" sz="2400" dirty="0" smtClean="0"/>
              <a:t>standard</a:t>
            </a:r>
          </a:p>
          <a:p>
            <a:pPr lvl="3"/>
            <a:r>
              <a:rPr lang="en-US" sz="2000" dirty="0" smtClean="0"/>
              <a:t>(</a:t>
            </a:r>
            <a:r>
              <a:rPr lang="en-US" sz="2000" dirty="0"/>
              <a:t>updated in 2009). </a:t>
            </a:r>
            <a:endParaRPr lang="en-US" sz="2000" dirty="0" smtClean="0"/>
          </a:p>
          <a:p>
            <a:pPr lvl="1"/>
            <a:r>
              <a:rPr lang="en-US" b="1" dirty="0" smtClean="0">
                <a:solidFill>
                  <a:srgbClr val="0000FF"/>
                </a:solidFill>
              </a:rPr>
              <a:t>SEE FIGURE 7–6,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63</a:t>
            </a:fld>
            <a:endParaRPr lang="en-US" dirty="0"/>
          </a:p>
        </p:txBody>
      </p:sp>
    </p:spTree>
    <p:extLst>
      <p:ext uri="{BB962C8B-B14F-4D97-AF65-F5344CB8AC3E}">
        <p14:creationId xmlns:p14="http://schemas.microsoft.com/office/powerpoint/2010/main" val="2903952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sz="2400" dirty="0"/>
              <a:t>Figure 7-6 </a:t>
            </a:r>
            <a:r>
              <a:rPr lang="en-US" sz="2400" dirty="0" smtClean="0"/>
              <a:t>SAE </a:t>
            </a:r>
            <a:r>
              <a:rPr lang="en-US" sz="2400" dirty="0"/>
              <a:t>J 1772 plug is used on most electric and </a:t>
            </a:r>
            <a:r>
              <a:rPr lang="en-US" sz="2400" dirty="0" smtClean="0"/>
              <a:t>plug-in hybrid </a:t>
            </a:r>
            <a:r>
              <a:rPr lang="en-US" sz="2400" dirty="0"/>
              <a:t>electric vehicles and is designed to work with Level </a:t>
            </a:r>
            <a:r>
              <a:rPr lang="en-US" sz="2400" dirty="0" smtClean="0"/>
              <a:t>1(110–120 </a:t>
            </a:r>
            <a:r>
              <a:rPr lang="en-US" sz="2400" dirty="0"/>
              <a:t>volt) and Level 2 (220–240 volt) charging.</a:t>
            </a:r>
          </a:p>
        </p:txBody>
      </p:sp>
      <p:sp>
        <p:nvSpPr>
          <p:cNvPr id="4" name="Slide Number Placeholder 3"/>
          <p:cNvSpPr>
            <a:spLocks noGrp="1"/>
          </p:cNvSpPr>
          <p:nvPr>
            <p:ph type="sldNum" sz="quarter" idx="12"/>
          </p:nvPr>
        </p:nvSpPr>
        <p:spPr/>
        <p:txBody>
          <a:bodyPr/>
          <a:lstStyle/>
          <a:p>
            <a:fld id="{200B2350-5261-4F5C-9DF5-EF0D264FC8D2}" type="slidenum">
              <a:rPr lang="en-US" smtClean="0"/>
              <a:pPr/>
              <a:t>64</a:t>
            </a:fld>
            <a:endParaRPr lang="en-US" dirty="0"/>
          </a:p>
        </p:txBody>
      </p:sp>
      <p:pic>
        <p:nvPicPr>
          <p:cNvPr id="5" name="Picture 4"/>
          <p:cNvPicPr>
            <a:picLocks noChangeAspect="1"/>
          </p:cNvPicPr>
          <p:nvPr/>
        </p:nvPicPr>
        <p:blipFill>
          <a:blip r:embed="rId2"/>
          <a:stretch>
            <a:fillRect/>
          </a:stretch>
        </p:blipFill>
        <p:spPr>
          <a:xfrm>
            <a:off x="1219200" y="1408995"/>
            <a:ext cx="6532351" cy="4915605"/>
          </a:xfrm>
          <a:prstGeom prst="rect">
            <a:avLst/>
          </a:prstGeom>
        </p:spPr>
      </p:pic>
    </p:spTree>
    <p:extLst>
      <p:ext uri="{BB962C8B-B14F-4D97-AF65-F5344CB8AC3E}">
        <p14:creationId xmlns:p14="http://schemas.microsoft.com/office/powerpoint/2010/main" val="196475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3: </a:t>
            </a:r>
            <a:endParaRPr lang="en-US" dirty="0">
              <a:solidFill>
                <a:srgbClr val="F8F9D3"/>
              </a:solidFill>
            </a:endParaRPr>
          </a:p>
        </p:txBody>
      </p:sp>
      <p:sp>
        <p:nvSpPr>
          <p:cNvPr id="3" name="Rectangle 2"/>
          <p:cNvSpPr/>
          <p:nvPr/>
        </p:nvSpPr>
        <p:spPr>
          <a:xfrm>
            <a:off x="152400" y="1447800"/>
            <a:ext cx="8991600" cy="3539430"/>
          </a:xfrm>
          <a:prstGeom prst="rect">
            <a:avLst/>
          </a:prstGeom>
        </p:spPr>
        <p:txBody>
          <a:bodyPr wrap="square">
            <a:spAutoFit/>
          </a:bodyPr>
          <a:lstStyle/>
          <a:p>
            <a:r>
              <a:rPr lang="en-US" sz="2800" dirty="0" smtClean="0">
                <a:solidFill>
                  <a:srgbClr val="000000"/>
                </a:solidFill>
              </a:rPr>
              <a:t>How </a:t>
            </a:r>
            <a:r>
              <a:rPr lang="en-US" sz="2800" dirty="0">
                <a:solidFill>
                  <a:srgbClr val="000000"/>
                </a:solidFill>
              </a:rPr>
              <a:t>is the high voltage (HV) battery charged in a </a:t>
            </a:r>
            <a:r>
              <a:rPr lang="en-US" sz="2800" dirty="0" smtClean="0">
                <a:solidFill>
                  <a:srgbClr val="000000"/>
                </a:solidFill>
              </a:rPr>
              <a:t>plug-in hybrid </a:t>
            </a:r>
            <a:r>
              <a:rPr lang="en-US" sz="2800" dirty="0">
                <a:solidFill>
                  <a:srgbClr val="000000"/>
                </a:solidFill>
              </a:rPr>
              <a:t>electric vehicle (PHEV)?</a:t>
            </a:r>
          </a:p>
          <a:p>
            <a:pPr indent="-365760"/>
            <a:r>
              <a:rPr lang="en-US" sz="2800" dirty="0">
                <a:solidFill>
                  <a:srgbClr val="000000"/>
                </a:solidFill>
              </a:rPr>
              <a:t>a. Using the ICE to turn the motor/generator to fully</a:t>
            </a:r>
          </a:p>
          <a:p>
            <a:pPr indent="-365760"/>
            <a:r>
              <a:rPr lang="en-US" sz="2800" dirty="0">
                <a:solidFill>
                  <a:srgbClr val="000000"/>
                </a:solidFill>
              </a:rPr>
              <a:t>charge the HV battery</a:t>
            </a:r>
          </a:p>
          <a:p>
            <a:pPr indent="-365760"/>
            <a:r>
              <a:rPr lang="en-US" sz="2800" dirty="0">
                <a:solidFill>
                  <a:srgbClr val="000000"/>
                </a:solidFill>
              </a:rPr>
              <a:t>b. Using an external charging station or electrical outlet</a:t>
            </a:r>
          </a:p>
          <a:p>
            <a:pPr indent="-365760"/>
            <a:r>
              <a:rPr lang="en-US" sz="2800" dirty="0">
                <a:solidFill>
                  <a:srgbClr val="000000"/>
                </a:solidFill>
              </a:rPr>
              <a:t>c. Can be charged to full capacity by using a special</a:t>
            </a:r>
          </a:p>
          <a:p>
            <a:pPr indent="-365760"/>
            <a:r>
              <a:rPr lang="en-US" sz="2800" dirty="0">
                <a:solidFill>
                  <a:srgbClr val="000000"/>
                </a:solidFill>
              </a:rPr>
              <a:t>dealer-only high voltage charger.</a:t>
            </a:r>
          </a:p>
          <a:p>
            <a:pPr indent="-365760"/>
            <a:r>
              <a:rPr lang="en-US" sz="2800" dirty="0">
                <a:solidFill>
                  <a:srgbClr val="000000"/>
                </a:solidFill>
              </a:rPr>
              <a:t>d. Operating the ICE at idle after returning from a trip</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65</a:t>
            </a:fld>
            <a:endParaRPr lang="en-US" dirty="0"/>
          </a:p>
        </p:txBody>
      </p:sp>
    </p:spTree>
    <p:extLst>
      <p:ext uri="{BB962C8B-B14F-4D97-AF65-F5344CB8AC3E}">
        <p14:creationId xmlns:p14="http://schemas.microsoft.com/office/powerpoint/2010/main" val="2070463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3:</a:t>
            </a:r>
            <a:endParaRPr lang="en-US" sz="3200" dirty="0">
              <a:solidFill>
                <a:srgbClr val="F8F9D3"/>
              </a:solidFill>
            </a:endParaRPr>
          </a:p>
        </p:txBody>
      </p:sp>
      <p:sp>
        <p:nvSpPr>
          <p:cNvPr id="6" name="Rectangle 5"/>
          <p:cNvSpPr/>
          <p:nvPr/>
        </p:nvSpPr>
        <p:spPr>
          <a:xfrm>
            <a:off x="286265" y="1855161"/>
            <a:ext cx="8534400" cy="1938992"/>
          </a:xfrm>
          <a:prstGeom prst="rect">
            <a:avLst/>
          </a:prstGeom>
        </p:spPr>
        <p:txBody>
          <a:bodyPr wrap="square">
            <a:spAutoFit/>
          </a:bodyPr>
          <a:lstStyle/>
          <a:p>
            <a:r>
              <a:rPr lang="en-US" sz="4000" dirty="0">
                <a:solidFill>
                  <a:srgbClr val="000000"/>
                </a:solidFill>
              </a:rPr>
              <a:t>Using an external charging station or electrical outlet</a:t>
            </a:r>
          </a:p>
          <a:p>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66</a:t>
            </a:fld>
            <a:endParaRPr lang="en-US" dirty="0"/>
          </a:p>
        </p:txBody>
      </p:sp>
    </p:spTree>
    <p:extLst>
      <p:ext uri="{BB962C8B-B14F-4D97-AF65-F5344CB8AC3E}">
        <p14:creationId xmlns:p14="http://schemas.microsoft.com/office/powerpoint/2010/main" val="77362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3.</a:t>
            </a:r>
            <a:endParaRPr lang="en-US" sz="3600" dirty="0"/>
          </a:p>
        </p:txBody>
      </p:sp>
      <p:sp>
        <p:nvSpPr>
          <p:cNvPr id="5" name="TextBox 4"/>
          <p:cNvSpPr txBox="1"/>
          <p:nvPr/>
        </p:nvSpPr>
        <p:spPr>
          <a:xfrm>
            <a:off x="381000" y="1676400"/>
            <a:ext cx="8305800" cy="523220"/>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HEV </a:t>
            </a:r>
            <a:r>
              <a:rPr lang="en-US" sz="2800" b="1" dirty="0"/>
              <a:t>Fuel </a:t>
            </a:r>
            <a:r>
              <a:rPr lang="en-US" sz="2800" b="1" dirty="0" smtClean="0"/>
              <a:t>Economy</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67</a:t>
            </a:fld>
            <a:endParaRPr lang="en-US" dirty="0"/>
          </a:p>
        </p:txBody>
      </p:sp>
    </p:spTree>
    <p:extLst>
      <p:ext uri="{BB962C8B-B14F-4D97-AF65-F5344CB8AC3E}">
        <p14:creationId xmlns:p14="http://schemas.microsoft.com/office/powerpoint/2010/main" val="354571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Electric Vehicle</a:t>
            </a:r>
          </a:p>
        </p:txBody>
      </p:sp>
      <p:pic>
        <p:nvPicPr>
          <p:cNvPr id="6" name="Electric_Vehic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68</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4231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Fuel Cell</a:t>
            </a:r>
          </a:p>
        </p:txBody>
      </p:sp>
      <p:pic>
        <p:nvPicPr>
          <p:cNvPr id="6" name="fuel_ce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69</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474404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dirty="0" smtClean="0"/>
              <a:t>EARLY HYBRID ELECTRIC VEHICLES 1.</a:t>
            </a:r>
            <a:endParaRPr lang="en-US" dirty="0"/>
          </a:p>
        </p:txBody>
      </p:sp>
      <p:sp>
        <p:nvSpPr>
          <p:cNvPr id="3" name="Content Placeholder 2"/>
          <p:cNvSpPr>
            <a:spLocks noGrp="1"/>
          </p:cNvSpPr>
          <p:nvPr>
            <p:ph idx="1"/>
          </p:nvPr>
        </p:nvSpPr>
        <p:spPr>
          <a:xfrm>
            <a:off x="457200" y="1447801"/>
            <a:ext cx="8686800" cy="4419600"/>
          </a:xfrm>
        </p:spPr>
        <p:txBody>
          <a:bodyPr/>
          <a:lstStyle/>
          <a:p>
            <a:r>
              <a:rPr lang="en-US" b="1" dirty="0" smtClean="0"/>
              <a:t>Hybrid Electric Vehicle (</a:t>
            </a:r>
            <a:r>
              <a:rPr lang="en-US" b="1" dirty="0"/>
              <a:t>HEV</a:t>
            </a:r>
            <a:r>
              <a:rPr lang="en-US" b="1" dirty="0" smtClean="0"/>
              <a:t>)</a:t>
            </a:r>
          </a:p>
          <a:p>
            <a:pPr lvl="1"/>
            <a:r>
              <a:rPr lang="en-US" dirty="0" smtClean="0"/>
              <a:t>2 Different </a:t>
            </a:r>
            <a:r>
              <a:rPr lang="en-US" dirty="0"/>
              <a:t>methods to propel </a:t>
            </a:r>
            <a:r>
              <a:rPr lang="en-US" dirty="0" smtClean="0"/>
              <a:t>vehicle</a:t>
            </a:r>
          </a:p>
          <a:p>
            <a:pPr lvl="1"/>
            <a:r>
              <a:rPr lang="en-US" dirty="0" smtClean="0"/>
              <a:t>Internal </a:t>
            </a:r>
            <a:r>
              <a:rPr lang="en-US" dirty="0"/>
              <a:t>combustion engine </a:t>
            </a:r>
            <a:r>
              <a:rPr lang="en-US" dirty="0" smtClean="0"/>
              <a:t>&amp; electric </a:t>
            </a:r>
            <a:r>
              <a:rPr lang="en-US" dirty="0"/>
              <a:t>motor</a:t>
            </a:r>
          </a:p>
          <a:p>
            <a:pPr lvl="2"/>
            <a:r>
              <a:rPr lang="en-US" dirty="0" smtClean="0"/>
              <a:t>In </a:t>
            </a:r>
            <a:r>
              <a:rPr lang="en-US" dirty="0"/>
              <a:t>1901, Ferdinand Porsche </a:t>
            </a:r>
            <a:r>
              <a:rPr lang="en-US" dirty="0" smtClean="0"/>
              <a:t>developed </a:t>
            </a:r>
          </a:p>
          <a:p>
            <a:pPr lvl="2"/>
            <a:r>
              <a:rPr lang="en-US" b="1" i="1" dirty="0" smtClean="0"/>
              <a:t>Lohner-Porsche </a:t>
            </a:r>
            <a:r>
              <a:rPr lang="en-US" b="1" i="1" dirty="0"/>
              <a:t>Mixte </a:t>
            </a:r>
            <a:r>
              <a:rPr lang="en-US" b="1" i="1" dirty="0" smtClean="0"/>
              <a:t>Hybrid</a:t>
            </a:r>
          </a:p>
          <a:p>
            <a:pPr lvl="2"/>
            <a:r>
              <a:rPr lang="en-US" dirty="0" smtClean="0"/>
              <a:t>First gasoline-electric hybrid </a:t>
            </a:r>
            <a:r>
              <a:rPr lang="en-US" dirty="0"/>
              <a:t>automobile in </a:t>
            </a:r>
            <a:r>
              <a:rPr lang="en-US" dirty="0" smtClean="0"/>
              <a:t>world</a:t>
            </a:r>
          </a:p>
          <a:p>
            <a:pPr lvl="2"/>
            <a:r>
              <a:rPr lang="en-US" dirty="0" smtClean="0"/>
              <a:t>Originally electric powered vehicle </a:t>
            </a:r>
          </a:p>
          <a:p>
            <a:pPr lvl="2"/>
            <a:r>
              <a:rPr lang="en-US" dirty="0" smtClean="0"/>
              <a:t>Gasoline </a:t>
            </a:r>
            <a:r>
              <a:rPr lang="en-US" dirty="0"/>
              <a:t>engine was added </a:t>
            </a:r>
            <a:r>
              <a:rPr lang="en-US" dirty="0" smtClean="0"/>
              <a:t>to recharge battery</a:t>
            </a:r>
          </a:p>
          <a:p>
            <a:pPr lvl="2"/>
            <a:r>
              <a:rPr lang="en-US" dirty="0"/>
              <a:t>F</a:t>
            </a:r>
            <a:r>
              <a:rPr lang="en-US" dirty="0" smtClean="0"/>
              <a:t>ailed </a:t>
            </a:r>
            <a:r>
              <a:rPr lang="en-US" dirty="0"/>
              <a:t>because </a:t>
            </a:r>
            <a:r>
              <a:rPr lang="en-US" dirty="0" smtClean="0"/>
              <a:t>fuel </a:t>
            </a:r>
            <a:r>
              <a:rPr lang="en-US" dirty="0"/>
              <a:t>economy </a:t>
            </a:r>
            <a:r>
              <a:rPr lang="en-US" dirty="0" smtClean="0"/>
              <a:t>was same </a:t>
            </a:r>
            <a:r>
              <a:rPr lang="en-US" dirty="0"/>
              <a:t>as </a:t>
            </a:r>
            <a:r>
              <a:rPr lang="en-US" dirty="0" smtClean="0"/>
              <a:t>conventional engine</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7</a:t>
            </a:fld>
            <a:endParaRPr lang="en-US" dirty="0"/>
          </a:p>
        </p:txBody>
      </p:sp>
    </p:spTree>
    <p:extLst>
      <p:ext uri="{BB962C8B-B14F-4D97-AF65-F5344CB8AC3E}">
        <p14:creationId xmlns:p14="http://schemas.microsoft.com/office/powerpoint/2010/main" val="34053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a:t>Fuel </a:t>
            </a:r>
            <a:r>
              <a:rPr lang="en-US" dirty="0" smtClean="0"/>
              <a:t>Cell Vehicle</a:t>
            </a:r>
            <a:endParaRPr lang="en-US" dirty="0"/>
          </a:p>
        </p:txBody>
      </p:sp>
      <p:pic>
        <p:nvPicPr>
          <p:cNvPr id="6" name="Fuel_Cell_Vehic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70</a:t>
            </a:fld>
            <a:endParaRPr lang="en-US" dirty="0"/>
          </a:p>
        </p:txBody>
      </p:sp>
      <p:pic>
        <p:nvPicPr>
          <p:cNvPr id="5" name="Picture 4"/>
          <p:cNvPicPr>
            <a:picLocks noChangeAspect="1"/>
          </p:cNvPicPr>
          <p:nvPr/>
        </p:nvPicPr>
        <p:blipFill>
          <a:blip r:embed="rId5"/>
          <a:stretch>
            <a:fillRect/>
          </a:stretch>
        </p:blipFill>
        <p:spPr>
          <a:xfrm>
            <a:off x="76200" y="304800"/>
            <a:ext cx="914400" cy="914400"/>
          </a:xfrm>
          <a:prstGeom prst="rect">
            <a:avLst/>
          </a:prstGeom>
        </p:spPr>
      </p:pic>
    </p:spTree>
    <p:extLst>
      <p:ext uri="{BB962C8B-B14F-4D97-AF65-F5344CB8AC3E}">
        <p14:creationId xmlns:p14="http://schemas.microsoft.com/office/powerpoint/2010/main" val="166225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 </a:t>
            </a:r>
            <a:r>
              <a:rPr lang="en-US" dirty="0" smtClean="0"/>
              <a:t>LEVELS 1.</a:t>
            </a:r>
            <a:endParaRPr lang="en-US" dirty="0"/>
          </a:p>
        </p:txBody>
      </p:sp>
      <p:sp>
        <p:nvSpPr>
          <p:cNvPr id="3" name="Content Placeholder 2"/>
          <p:cNvSpPr>
            <a:spLocks noGrp="1"/>
          </p:cNvSpPr>
          <p:nvPr>
            <p:ph idx="1"/>
          </p:nvPr>
        </p:nvSpPr>
        <p:spPr>
          <a:xfrm>
            <a:off x="457200" y="1447801"/>
            <a:ext cx="8229600" cy="2667000"/>
          </a:xfrm>
        </p:spPr>
        <p:txBody>
          <a:bodyPr/>
          <a:lstStyle/>
          <a:p>
            <a:r>
              <a:rPr lang="en-US" b="1" dirty="0" smtClean="0"/>
              <a:t>Three Levels of Chargers</a:t>
            </a:r>
          </a:p>
          <a:p>
            <a:pPr lvl="1"/>
            <a:r>
              <a:rPr lang="en-US" dirty="0" smtClean="0"/>
              <a:t>Charge PHEV </a:t>
            </a:r>
            <a:r>
              <a:rPr lang="en-US" dirty="0"/>
              <a:t>or </a:t>
            </a:r>
            <a:r>
              <a:rPr lang="en-US" dirty="0" smtClean="0"/>
              <a:t>EV</a:t>
            </a:r>
          </a:p>
          <a:p>
            <a:pPr lvl="2"/>
            <a:r>
              <a:rPr lang="en-US" sz="2400" b="1" dirty="0" smtClean="0"/>
              <a:t>Level 1</a:t>
            </a:r>
          </a:p>
          <a:p>
            <a:pPr lvl="2"/>
            <a:r>
              <a:rPr lang="en-US" sz="2400" b="1" dirty="0" smtClean="0"/>
              <a:t>Level 2</a:t>
            </a:r>
          </a:p>
          <a:p>
            <a:pPr lvl="2"/>
            <a:r>
              <a:rPr lang="en-US" sz="2400" b="1" dirty="0" smtClean="0"/>
              <a:t>Level 3</a:t>
            </a:r>
          </a:p>
          <a:p>
            <a:pPr lvl="1"/>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71</a:t>
            </a:fld>
            <a:endParaRPr lang="en-US" dirty="0"/>
          </a:p>
        </p:txBody>
      </p:sp>
      <p:pic>
        <p:nvPicPr>
          <p:cNvPr id="5" name="Picture 4"/>
          <p:cNvPicPr>
            <a:picLocks noChangeAspect="1"/>
          </p:cNvPicPr>
          <p:nvPr/>
        </p:nvPicPr>
        <p:blipFill>
          <a:blip r:embed="rId2"/>
          <a:stretch>
            <a:fillRect/>
          </a:stretch>
        </p:blipFill>
        <p:spPr>
          <a:xfrm>
            <a:off x="838200" y="5334000"/>
            <a:ext cx="682811" cy="682811"/>
          </a:xfrm>
          <a:prstGeom prst="rect">
            <a:avLst/>
          </a:prstGeom>
        </p:spPr>
      </p:pic>
      <p:sp>
        <p:nvSpPr>
          <p:cNvPr id="6" name="Rectangle 5"/>
          <p:cNvSpPr/>
          <p:nvPr/>
        </p:nvSpPr>
        <p:spPr>
          <a:xfrm>
            <a:off x="1543665" y="5336059"/>
            <a:ext cx="5849794"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Prius Battery Balancing and Charging: 5:26</a:t>
            </a:r>
            <a:endParaRPr lang="en-US" dirty="0"/>
          </a:p>
        </p:txBody>
      </p:sp>
    </p:spTree>
    <p:extLst>
      <p:ext uri="{BB962C8B-B14F-4D97-AF65-F5344CB8AC3E}">
        <p14:creationId xmlns:p14="http://schemas.microsoft.com/office/powerpoint/2010/main" val="3379418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 </a:t>
            </a:r>
            <a:r>
              <a:rPr lang="en-US" dirty="0" smtClean="0"/>
              <a:t>LEVELS 2.</a:t>
            </a:r>
            <a:endParaRPr lang="en-US" dirty="0"/>
          </a:p>
        </p:txBody>
      </p:sp>
      <p:sp>
        <p:nvSpPr>
          <p:cNvPr id="3" name="Content Placeholder 2"/>
          <p:cNvSpPr>
            <a:spLocks noGrp="1"/>
          </p:cNvSpPr>
          <p:nvPr>
            <p:ph idx="1"/>
          </p:nvPr>
        </p:nvSpPr>
        <p:spPr>
          <a:xfrm>
            <a:off x="457200" y="1447801"/>
            <a:ext cx="8534400" cy="3429000"/>
          </a:xfrm>
        </p:spPr>
        <p:txBody>
          <a:bodyPr/>
          <a:lstStyle/>
          <a:p>
            <a:r>
              <a:rPr lang="en-US" b="1" dirty="0" smtClean="0"/>
              <a:t>Level 1 Charger</a:t>
            </a:r>
          </a:p>
          <a:p>
            <a:pPr lvl="1"/>
            <a:r>
              <a:rPr lang="en-US" dirty="0" smtClean="0"/>
              <a:t>110- </a:t>
            </a:r>
            <a:r>
              <a:rPr lang="en-US" dirty="0"/>
              <a:t>to 120-volt standard electric outlet (20 </a:t>
            </a:r>
            <a:r>
              <a:rPr lang="en-US" dirty="0" smtClean="0"/>
              <a:t>amps) </a:t>
            </a:r>
          </a:p>
          <a:p>
            <a:pPr lvl="1"/>
            <a:r>
              <a:rPr lang="en-US" dirty="0"/>
              <a:t>C</a:t>
            </a:r>
            <a:r>
              <a:rPr lang="en-US" dirty="0" smtClean="0"/>
              <a:t>harging a Volt in </a:t>
            </a:r>
            <a:r>
              <a:rPr lang="en-US" dirty="0"/>
              <a:t>10 hours or </a:t>
            </a:r>
            <a:r>
              <a:rPr lang="en-US" dirty="0" smtClean="0"/>
              <a:t>more</a:t>
            </a:r>
          </a:p>
          <a:p>
            <a:pPr lvl="1"/>
            <a:r>
              <a:rPr lang="en-US" dirty="0" smtClean="0"/>
              <a:t>Long length of </a:t>
            </a:r>
            <a:r>
              <a:rPr lang="en-US" dirty="0"/>
              <a:t>time usually </a:t>
            </a:r>
            <a:r>
              <a:rPr lang="en-US" dirty="0" smtClean="0"/>
              <a:t>means</a:t>
            </a:r>
          </a:p>
          <a:p>
            <a:pPr lvl="2"/>
            <a:r>
              <a:rPr lang="en-US" dirty="0" smtClean="0"/>
              <a:t>Best </a:t>
            </a:r>
            <a:r>
              <a:rPr lang="en-US" dirty="0"/>
              <a:t>to allow overnight </a:t>
            </a:r>
            <a:r>
              <a:rPr lang="en-US" dirty="0" smtClean="0"/>
              <a:t>to charge vehicle </a:t>
            </a:r>
            <a:r>
              <a:rPr lang="en-US" dirty="0"/>
              <a:t>so it is </a:t>
            </a:r>
            <a:r>
              <a:rPr lang="en-US" dirty="0" smtClean="0"/>
              <a:t>ready</a:t>
            </a:r>
          </a:p>
          <a:p>
            <a:pPr lvl="2"/>
            <a:r>
              <a:rPr lang="en-US" dirty="0" smtClean="0"/>
              <a:t>Little installation </a:t>
            </a:r>
            <a:r>
              <a:rPr lang="en-US" dirty="0"/>
              <a:t>cost as </a:t>
            </a:r>
            <a:r>
              <a:rPr lang="en-US" dirty="0" smtClean="0"/>
              <a:t>most houses use 110/120 volts</a:t>
            </a:r>
          </a:p>
          <a:p>
            <a:pPr lvl="2"/>
            <a:r>
              <a:rPr lang="en-US" b="1" dirty="0" smtClean="0">
                <a:solidFill>
                  <a:srgbClr val="0000FF"/>
                </a:solidFill>
              </a:rPr>
              <a:t>SEE FIGURE 7-7,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72</a:t>
            </a:fld>
            <a:endParaRPr lang="en-US" dirty="0"/>
          </a:p>
        </p:txBody>
      </p:sp>
      <p:pic>
        <p:nvPicPr>
          <p:cNvPr id="5" name="Picture 4"/>
          <p:cNvPicPr>
            <a:picLocks noChangeAspect="1"/>
          </p:cNvPicPr>
          <p:nvPr/>
        </p:nvPicPr>
        <p:blipFill>
          <a:blip r:embed="rId2"/>
          <a:stretch>
            <a:fillRect/>
          </a:stretch>
        </p:blipFill>
        <p:spPr>
          <a:xfrm>
            <a:off x="838200" y="5334000"/>
            <a:ext cx="682811" cy="682811"/>
          </a:xfrm>
          <a:prstGeom prst="rect">
            <a:avLst/>
          </a:prstGeom>
        </p:spPr>
      </p:pic>
      <p:sp>
        <p:nvSpPr>
          <p:cNvPr id="6" name="Rectangle 5"/>
          <p:cNvSpPr/>
          <p:nvPr/>
        </p:nvSpPr>
        <p:spPr>
          <a:xfrm>
            <a:off x="1504535" y="5334000"/>
            <a:ext cx="3621504"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Charging you EV at Home: 6:03</a:t>
            </a:r>
            <a:endParaRPr lang="en-US" dirty="0"/>
          </a:p>
        </p:txBody>
      </p:sp>
    </p:spTree>
    <p:extLst>
      <p:ext uri="{BB962C8B-B14F-4D97-AF65-F5344CB8AC3E}">
        <p14:creationId xmlns:p14="http://schemas.microsoft.com/office/powerpoint/2010/main" val="976831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236452"/>
          </a:xfrm>
        </p:spPr>
        <p:txBody>
          <a:bodyPr/>
          <a:lstStyle/>
          <a:p>
            <a:r>
              <a:rPr lang="en-US" sz="1800" dirty="0"/>
              <a:t>Figure 7-7 (a) </a:t>
            </a:r>
            <a:r>
              <a:rPr lang="en-US" sz="1800" dirty="0" smtClean="0"/>
              <a:t>Volt </a:t>
            </a:r>
            <a:r>
              <a:rPr lang="en-US" sz="1800" dirty="0"/>
              <a:t>being charged using the </a:t>
            </a:r>
            <a:r>
              <a:rPr lang="en-US" sz="1800" dirty="0" smtClean="0"/>
              <a:t>supplied 100 </a:t>
            </a:r>
            <a:r>
              <a:rPr lang="en-US" sz="1800" dirty="0"/>
              <a:t>volt charger. (b) Always lay out </a:t>
            </a:r>
            <a:r>
              <a:rPr lang="en-US" sz="1800" dirty="0" smtClean="0"/>
              <a:t>entire </a:t>
            </a:r>
            <a:r>
              <a:rPr lang="en-US" sz="1800" dirty="0"/>
              <a:t>length of </a:t>
            </a:r>
            <a:r>
              <a:rPr lang="en-US" sz="1800" dirty="0" smtClean="0"/>
              <a:t>charging cord </a:t>
            </a:r>
            <a:r>
              <a:rPr lang="en-US" sz="1800" dirty="0"/>
              <a:t>before plugging </a:t>
            </a:r>
            <a:r>
              <a:rPr lang="en-US" sz="1800" dirty="0" smtClean="0"/>
              <a:t>vehicle </a:t>
            </a:r>
            <a:r>
              <a:rPr lang="en-US" sz="1800" dirty="0"/>
              <a:t>into </a:t>
            </a:r>
            <a:r>
              <a:rPr lang="en-US" sz="1800" dirty="0" smtClean="0"/>
              <a:t>outlet</a:t>
            </a:r>
            <a:r>
              <a:rPr lang="en-US" sz="1800" dirty="0"/>
              <a:t>. If </a:t>
            </a:r>
            <a:r>
              <a:rPr lang="en-US" sz="1800" dirty="0" smtClean="0"/>
              <a:t>cord </a:t>
            </a:r>
            <a:r>
              <a:rPr lang="en-US" sz="1800" dirty="0"/>
              <a:t>is not </a:t>
            </a:r>
            <a:r>
              <a:rPr lang="en-US" sz="1800" dirty="0" smtClean="0"/>
              <a:t>kept straight</a:t>
            </a:r>
            <a:r>
              <a:rPr lang="en-US" sz="1800" dirty="0"/>
              <a:t>, </a:t>
            </a:r>
            <a:r>
              <a:rPr lang="en-US" sz="1800" dirty="0" smtClean="0"/>
              <a:t>current </a:t>
            </a:r>
            <a:r>
              <a:rPr lang="en-US" sz="1800" dirty="0"/>
              <a:t>flow can not only create a coil but the flow </a:t>
            </a:r>
            <a:r>
              <a:rPr lang="en-US" sz="1800" dirty="0" smtClean="0"/>
              <a:t>of current </a:t>
            </a:r>
            <a:r>
              <a:rPr lang="en-US" sz="1800" dirty="0"/>
              <a:t>can overheat the wires and in some cases can actually </a:t>
            </a:r>
            <a:r>
              <a:rPr lang="en-US" sz="1800" dirty="0" smtClean="0"/>
              <a:t>cause the </a:t>
            </a:r>
            <a:r>
              <a:rPr lang="en-US" sz="1800" dirty="0"/>
              <a:t>insulation to melt.</a:t>
            </a:r>
          </a:p>
        </p:txBody>
      </p:sp>
      <p:sp>
        <p:nvSpPr>
          <p:cNvPr id="4" name="Slide Number Placeholder 3"/>
          <p:cNvSpPr>
            <a:spLocks noGrp="1"/>
          </p:cNvSpPr>
          <p:nvPr>
            <p:ph type="sldNum" sz="quarter" idx="12"/>
          </p:nvPr>
        </p:nvSpPr>
        <p:spPr/>
        <p:txBody>
          <a:bodyPr/>
          <a:lstStyle/>
          <a:p>
            <a:fld id="{200B2350-5261-4F5C-9DF5-EF0D264FC8D2}" type="slidenum">
              <a:rPr lang="en-US" smtClean="0"/>
              <a:pPr/>
              <a:t>73</a:t>
            </a:fld>
            <a:endParaRPr lang="en-US" dirty="0"/>
          </a:p>
        </p:txBody>
      </p:sp>
      <p:pic>
        <p:nvPicPr>
          <p:cNvPr id="5" name="Picture 4"/>
          <p:cNvPicPr>
            <a:picLocks noChangeAspect="1"/>
          </p:cNvPicPr>
          <p:nvPr/>
        </p:nvPicPr>
        <p:blipFill>
          <a:blip r:embed="rId2"/>
          <a:stretch>
            <a:fillRect/>
          </a:stretch>
        </p:blipFill>
        <p:spPr>
          <a:xfrm>
            <a:off x="152401" y="1413566"/>
            <a:ext cx="4495800" cy="2523922"/>
          </a:xfrm>
          <a:prstGeom prst="rect">
            <a:avLst/>
          </a:prstGeom>
        </p:spPr>
      </p:pic>
      <p:pic>
        <p:nvPicPr>
          <p:cNvPr id="6" name="Picture 5"/>
          <p:cNvPicPr>
            <a:picLocks noChangeAspect="1"/>
          </p:cNvPicPr>
          <p:nvPr/>
        </p:nvPicPr>
        <p:blipFill>
          <a:blip r:embed="rId3"/>
          <a:stretch>
            <a:fillRect/>
          </a:stretch>
        </p:blipFill>
        <p:spPr>
          <a:xfrm>
            <a:off x="4631924" y="2209800"/>
            <a:ext cx="4512076" cy="4162404"/>
          </a:xfrm>
          <a:prstGeom prst="rect">
            <a:avLst/>
          </a:prstGeom>
        </p:spPr>
      </p:pic>
      <p:sp>
        <p:nvSpPr>
          <p:cNvPr id="7" name="Rectangle 6"/>
          <p:cNvSpPr/>
          <p:nvPr/>
        </p:nvSpPr>
        <p:spPr>
          <a:xfrm>
            <a:off x="1143000" y="1676400"/>
            <a:ext cx="530915" cy="369332"/>
          </a:xfrm>
          <a:prstGeom prst="rect">
            <a:avLst/>
          </a:prstGeom>
        </p:spPr>
        <p:txBody>
          <a:bodyPr wrap="none">
            <a:spAutoFit/>
          </a:bodyPr>
          <a:lstStyle/>
          <a:p>
            <a:r>
              <a:rPr lang="en-US" b="1" dirty="0">
                <a:solidFill>
                  <a:srgbClr val="0000FF"/>
                </a:solidFill>
              </a:rPr>
              <a:t>(a) </a:t>
            </a:r>
          </a:p>
        </p:txBody>
      </p:sp>
      <p:sp>
        <p:nvSpPr>
          <p:cNvPr id="8" name="Rectangle 7"/>
          <p:cNvSpPr/>
          <p:nvPr/>
        </p:nvSpPr>
        <p:spPr>
          <a:xfrm>
            <a:off x="5943600" y="2438400"/>
            <a:ext cx="543739" cy="369332"/>
          </a:xfrm>
          <a:prstGeom prst="rect">
            <a:avLst/>
          </a:prstGeom>
        </p:spPr>
        <p:txBody>
          <a:bodyPr wrap="none">
            <a:spAutoFit/>
          </a:bodyPr>
          <a:lstStyle/>
          <a:p>
            <a:r>
              <a:rPr lang="en-US" b="1" dirty="0">
                <a:solidFill>
                  <a:srgbClr val="0000FF"/>
                </a:solidFill>
              </a:rPr>
              <a:t>(b) </a:t>
            </a:r>
          </a:p>
        </p:txBody>
      </p:sp>
    </p:spTree>
    <p:extLst>
      <p:ext uri="{BB962C8B-B14F-4D97-AF65-F5344CB8AC3E}">
        <p14:creationId xmlns:p14="http://schemas.microsoft.com/office/powerpoint/2010/main" val="17992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 </a:t>
            </a:r>
            <a:r>
              <a:rPr lang="en-US" dirty="0" smtClean="0"/>
              <a:t>LEVELS 3.</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Level 2 Charger</a:t>
            </a:r>
          </a:p>
          <a:p>
            <a:pPr lvl="1"/>
            <a:r>
              <a:rPr lang="en-US" dirty="0" smtClean="0"/>
              <a:t>220-240 </a:t>
            </a:r>
            <a:r>
              <a:rPr lang="en-US" dirty="0"/>
              <a:t>volts to charge </a:t>
            </a:r>
            <a:r>
              <a:rPr lang="en-US" dirty="0" smtClean="0"/>
              <a:t>same vehicle </a:t>
            </a:r>
            <a:r>
              <a:rPr lang="en-US" dirty="0"/>
              <a:t>in about 4 </a:t>
            </a:r>
            <a:r>
              <a:rPr lang="en-US" dirty="0" smtClean="0"/>
              <a:t>hours</a:t>
            </a:r>
          </a:p>
          <a:p>
            <a:pPr lvl="1"/>
            <a:r>
              <a:rPr lang="en-US" dirty="0" smtClean="0"/>
              <a:t>Added to house, </a:t>
            </a:r>
            <a:r>
              <a:rPr lang="en-US" dirty="0"/>
              <a:t>making recharging faster </a:t>
            </a:r>
            <a:r>
              <a:rPr lang="en-US" dirty="0" smtClean="0"/>
              <a:t>(80 amps)</a:t>
            </a:r>
            <a:endParaRPr lang="en-US" dirty="0"/>
          </a:p>
          <a:p>
            <a:pPr lvl="1"/>
            <a:r>
              <a:rPr lang="en-US" dirty="0" smtClean="0"/>
              <a:t>Most charging stations at </a:t>
            </a:r>
            <a:r>
              <a:rPr lang="en-US" dirty="0"/>
              <a:t>stores and </a:t>
            </a:r>
            <a:r>
              <a:rPr lang="en-US" dirty="0" smtClean="0"/>
              <a:t>colleges</a:t>
            </a:r>
          </a:p>
          <a:p>
            <a:pPr lvl="1"/>
            <a:r>
              <a:rPr lang="en-US" dirty="0" smtClean="0"/>
              <a:t>Adding </a:t>
            </a:r>
            <a:r>
              <a:rPr lang="en-US" dirty="0"/>
              <a:t>a level </a:t>
            </a:r>
            <a:r>
              <a:rPr lang="en-US" dirty="0" smtClean="0"/>
              <a:t>2 charging </a:t>
            </a:r>
            <a:r>
              <a:rPr lang="en-US" dirty="0"/>
              <a:t>outlet </a:t>
            </a:r>
            <a:r>
              <a:rPr lang="en-US" dirty="0" smtClean="0"/>
              <a:t>cost $</a:t>
            </a:r>
            <a:r>
              <a:rPr lang="en-US" dirty="0"/>
              <a:t>2,000 or more </a:t>
            </a:r>
            <a:endParaRPr lang="en-US" dirty="0" smtClean="0"/>
          </a:p>
          <a:p>
            <a:pPr lvl="2"/>
            <a:r>
              <a:rPr lang="en-US" b="1" dirty="0" smtClean="0">
                <a:solidFill>
                  <a:srgbClr val="0000FF"/>
                </a:solidFill>
              </a:rPr>
              <a:t>SEE </a:t>
            </a:r>
            <a:r>
              <a:rPr lang="en-US" b="1" dirty="0">
                <a:solidFill>
                  <a:srgbClr val="0000FF"/>
                </a:solidFill>
              </a:rPr>
              <a:t>FIGURE </a:t>
            </a:r>
            <a:r>
              <a:rPr lang="en-US" b="1" dirty="0" smtClean="0">
                <a:solidFill>
                  <a:srgbClr val="0000FF"/>
                </a:solidFill>
              </a:rPr>
              <a:t>7-8,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74</a:t>
            </a:fld>
            <a:endParaRPr lang="en-US" dirty="0"/>
          </a:p>
        </p:txBody>
      </p:sp>
    </p:spTree>
    <p:extLst>
      <p:ext uri="{BB962C8B-B14F-4D97-AF65-F5344CB8AC3E}">
        <p14:creationId xmlns:p14="http://schemas.microsoft.com/office/powerpoint/2010/main" val="276176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763000" cy="1097280"/>
          </a:xfrm>
        </p:spPr>
        <p:txBody>
          <a:bodyPr/>
          <a:lstStyle/>
          <a:p>
            <a:r>
              <a:rPr lang="en-US" sz="3200" dirty="0"/>
              <a:t>Figure 7-8 </a:t>
            </a:r>
            <a:r>
              <a:rPr lang="en-US" sz="3200" dirty="0" smtClean="0"/>
              <a:t>Nissan </a:t>
            </a:r>
            <a:r>
              <a:rPr lang="en-US" sz="3200" dirty="0"/>
              <a:t>Leaf plugged into a charging station at a college</a:t>
            </a:r>
            <a:r>
              <a:rPr lang="en-US" sz="3200" dirty="0" smtClean="0"/>
              <a:t>.</a:t>
            </a:r>
            <a:endParaRPr lang="en-US" sz="32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75</a:t>
            </a:fld>
            <a:endParaRPr lang="en-US" dirty="0"/>
          </a:p>
        </p:txBody>
      </p:sp>
      <p:pic>
        <p:nvPicPr>
          <p:cNvPr id="5" name="Picture 4"/>
          <p:cNvPicPr>
            <a:picLocks noChangeAspect="1"/>
          </p:cNvPicPr>
          <p:nvPr/>
        </p:nvPicPr>
        <p:blipFill>
          <a:blip r:embed="rId2"/>
          <a:stretch>
            <a:fillRect/>
          </a:stretch>
        </p:blipFill>
        <p:spPr>
          <a:xfrm>
            <a:off x="1371600" y="1517727"/>
            <a:ext cx="6231751" cy="4719447"/>
          </a:xfrm>
          <a:prstGeom prst="rect">
            <a:avLst/>
          </a:prstGeom>
        </p:spPr>
      </p:pic>
    </p:spTree>
    <p:extLst>
      <p:ext uri="{BB962C8B-B14F-4D97-AF65-F5344CB8AC3E}">
        <p14:creationId xmlns:p14="http://schemas.microsoft.com/office/powerpoint/2010/main" val="829975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 </a:t>
            </a:r>
            <a:r>
              <a:rPr lang="en-US" dirty="0" smtClean="0"/>
              <a:t>LEVELS 4.</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Level 3 Charger</a:t>
            </a:r>
          </a:p>
          <a:p>
            <a:pPr lvl="1"/>
            <a:r>
              <a:rPr lang="en-US" dirty="0" smtClean="0"/>
              <a:t>440 </a:t>
            </a:r>
            <a:r>
              <a:rPr lang="en-US" dirty="0"/>
              <a:t>volts and can </a:t>
            </a:r>
            <a:r>
              <a:rPr lang="en-US" dirty="0" smtClean="0"/>
              <a:t>charge </a:t>
            </a:r>
            <a:r>
              <a:rPr lang="en-US" dirty="0"/>
              <a:t>to 80% charge </a:t>
            </a:r>
            <a:r>
              <a:rPr lang="en-US" dirty="0" smtClean="0"/>
              <a:t>&lt; 30 </a:t>
            </a:r>
            <a:r>
              <a:rPr lang="en-US" dirty="0"/>
              <a:t>minutes. </a:t>
            </a:r>
            <a:endParaRPr lang="en-US" dirty="0" smtClean="0"/>
          </a:p>
          <a:p>
            <a:pPr lvl="2"/>
            <a:r>
              <a:rPr lang="en-US" dirty="0" smtClean="0"/>
              <a:t>High-charge </a:t>
            </a:r>
            <a:r>
              <a:rPr lang="en-US" dirty="0"/>
              <a:t>rate may be harmful to battery </a:t>
            </a:r>
            <a:r>
              <a:rPr lang="en-US" dirty="0" smtClean="0"/>
              <a:t>life</a:t>
            </a:r>
          </a:p>
          <a:p>
            <a:pPr lvl="1"/>
            <a:r>
              <a:rPr lang="en-US" dirty="0" smtClean="0"/>
              <a:t>Always follow </a:t>
            </a:r>
            <a:r>
              <a:rPr lang="en-US" dirty="0"/>
              <a:t>owner’s manual </a:t>
            </a:r>
            <a:r>
              <a:rPr lang="en-US" dirty="0" smtClean="0"/>
              <a:t>charging instructions</a:t>
            </a:r>
          </a:p>
          <a:p>
            <a:pPr lvl="1"/>
            <a:r>
              <a:rPr lang="en-US" dirty="0" smtClean="0"/>
              <a:t>Use Direct Current </a:t>
            </a:r>
            <a:r>
              <a:rPr lang="en-US" dirty="0"/>
              <a:t>(DC) u</a:t>
            </a:r>
            <a:r>
              <a:rPr lang="en-US" dirty="0" smtClean="0"/>
              <a:t>p </a:t>
            </a:r>
            <a:r>
              <a:rPr lang="en-US" dirty="0"/>
              <a:t>to 125 </a:t>
            </a:r>
            <a:r>
              <a:rPr lang="en-US" dirty="0" smtClean="0"/>
              <a:t>amps</a:t>
            </a:r>
          </a:p>
          <a:p>
            <a:pPr lvl="1"/>
            <a:r>
              <a:rPr lang="en-US" dirty="0" smtClean="0"/>
              <a:t>Called </a:t>
            </a:r>
            <a:r>
              <a:rPr lang="en-US" dirty="0"/>
              <a:t>a </a:t>
            </a:r>
            <a:r>
              <a:rPr lang="en-US" dirty="0" smtClean="0"/>
              <a:t>DC Quick </a:t>
            </a:r>
            <a:r>
              <a:rPr lang="en-US" dirty="0"/>
              <a:t>Charger (DCQC) </a:t>
            </a:r>
            <a:endParaRPr lang="en-US" dirty="0" smtClean="0"/>
          </a:p>
          <a:p>
            <a:pPr lvl="2"/>
            <a:r>
              <a:rPr lang="en-US" dirty="0" smtClean="0"/>
              <a:t>Can </a:t>
            </a:r>
            <a:r>
              <a:rPr lang="en-US" dirty="0"/>
              <a:t>often charge </a:t>
            </a:r>
            <a:r>
              <a:rPr lang="en-US" dirty="0" smtClean="0"/>
              <a:t>EV battery to </a:t>
            </a:r>
            <a:r>
              <a:rPr lang="en-US" dirty="0"/>
              <a:t>80% capacity in </a:t>
            </a:r>
            <a:r>
              <a:rPr lang="en-US" dirty="0" smtClean="0"/>
              <a:t>30 minutes</a:t>
            </a:r>
          </a:p>
          <a:p>
            <a:pPr lvl="2"/>
            <a:r>
              <a:rPr lang="en-US" dirty="0" smtClean="0"/>
              <a:t>Station </a:t>
            </a:r>
            <a:r>
              <a:rPr lang="en-US" dirty="0"/>
              <a:t>can cost $50,000 or </a:t>
            </a:r>
            <a:r>
              <a:rPr lang="en-US" dirty="0" smtClean="0"/>
              <a:t>more</a:t>
            </a:r>
          </a:p>
          <a:p>
            <a:pPr lvl="2"/>
            <a:r>
              <a:rPr lang="en-US" dirty="0" smtClean="0"/>
              <a:t>Most </a:t>
            </a:r>
            <a:r>
              <a:rPr lang="en-US" dirty="0"/>
              <a:t>suitable where facilities will be selling </a:t>
            </a:r>
            <a:r>
              <a:rPr lang="en-US" dirty="0" smtClean="0"/>
              <a:t>rapid charging</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76</a:t>
            </a:fld>
            <a:endParaRPr lang="en-US" dirty="0"/>
          </a:p>
        </p:txBody>
      </p:sp>
    </p:spTree>
    <p:extLst>
      <p:ext uri="{BB962C8B-B14F-4D97-AF65-F5344CB8AC3E}">
        <p14:creationId xmlns:p14="http://schemas.microsoft.com/office/powerpoint/2010/main" val="36740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 </a:t>
            </a:r>
            <a:r>
              <a:rPr lang="en-US" dirty="0" smtClean="0"/>
              <a:t>LEVELS 5.</a:t>
            </a:r>
            <a:endParaRPr lang="en-US" dirty="0"/>
          </a:p>
        </p:txBody>
      </p:sp>
      <p:sp>
        <p:nvSpPr>
          <p:cNvPr id="3" name="Content Placeholder 2"/>
          <p:cNvSpPr>
            <a:spLocks noGrp="1"/>
          </p:cNvSpPr>
          <p:nvPr>
            <p:ph idx="1"/>
          </p:nvPr>
        </p:nvSpPr>
        <p:spPr/>
        <p:txBody>
          <a:bodyPr/>
          <a:lstStyle/>
          <a:p>
            <a:r>
              <a:rPr lang="en-US" b="1" dirty="0" smtClean="0"/>
              <a:t>Three Level 3 Charger Designs:</a:t>
            </a:r>
            <a:endParaRPr lang="en-US" b="1" dirty="0"/>
          </a:p>
          <a:p>
            <a:pPr marL="914400" lvl="1" indent="-457200">
              <a:buFont typeface="+mj-lt"/>
              <a:buAutoNum type="arabicPeriod"/>
            </a:pPr>
            <a:r>
              <a:rPr lang="en-US" dirty="0" smtClean="0"/>
              <a:t>Tesla </a:t>
            </a:r>
            <a:r>
              <a:rPr lang="en-US" dirty="0"/>
              <a:t>“superchargers” are </a:t>
            </a:r>
            <a:r>
              <a:rPr lang="en-US" dirty="0" smtClean="0"/>
              <a:t>free </a:t>
            </a:r>
            <a:r>
              <a:rPr lang="en-US" dirty="0"/>
              <a:t>to use by Tesla owners </a:t>
            </a:r>
            <a:endParaRPr lang="en-US" dirty="0" smtClean="0"/>
          </a:p>
          <a:p>
            <a:pPr marL="1314450" lvl="2" indent="-457200"/>
            <a:r>
              <a:rPr lang="en-US" dirty="0" smtClean="0"/>
              <a:t>Use </a:t>
            </a:r>
            <a:r>
              <a:rPr lang="en-US" dirty="0"/>
              <a:t>a unique </a:t>
            </a:r>
            <a:r>
              <a:rPr lang="en-US" dirty="0" smtClean="0"/>
              <a:t>to Tesla </a:t>
            </a:r>
            <a:r>
              <a:rPr lang="en-US" dirty="0"/>
              <a:t>only </a:t>
            </a:r>
            <a:r>
              <a:rPr lang="en-US" dirty="0" smtClean="0"/>
              <a:t>connector</a:t>
            </a:r>
          </a:p>
          <a:p>
            <a:pPr marL="1314450" lvl="2" indent="-457200"/>
            <a:r>
              <a:rPr lang="en-US" dirty="0" smtClean="0"/>
              <a:t>Unique </a:t>
            </a:r>
            <a:r>
              <a:rPr lang="en-US" dirty="0"/>
              <a:t>plug and supply adaptors </a:t>
            </a:r>
            <a:endParaRPr lang="en-US" dirty="0" smtClean="0"/>
          </a:p>
          <a:p>
            <a:pPr marL="1314450" lvl="2" indent="-457200"/>
            <a:r>
              <a:rPr lang="en-US" dirty="0" smtClean="0"/>
              <a:t>if </a:t>
            </a:r>
            <a:r>
              <a:rPr lang="en-US" dirty="0"/>
              <a:t>they are going to </a:t>
            </a:r>
            <a:r>
              <a:rPr lang="en-US" dirty="0" smtClean="0"/>
              <a:t>be connected </a:t>
            </a:r>
            <a:r>
              <a:rPr lang="en-US" dirty="0"/>
              <a:t>to a </a:t>
            </a:r>
            <a:endParaRPr lang="en-US" dirty="0" smtClean="0"/>
          </a:p>
          <a:p>
            <a:pPr marL="1314450" lvl="2" indent="-457200"/>
            <a:r>
              <a:rPr lang="en-US" dirty="0" smtClean="0"/>
              <a:t>Standard </a:t>
            </a:r>
            <a:r>
              <a:rPr lang="en-US" dirty="0"/>
              <a:t>SAE J1772 charging station </a:t>
            </a:r>
            <a:r>
              <a:rPr lang="en-US" dirty="0" smtClean="0"/>
              <a:t>plug or </a:t>
            </a:r>
            <a:r>
              <a:rPr lang="en-US" dirty="0"/>
              <a:t>110 volt </a:t>
            </a:r>
            <a:r>
              <a:rPr lang="en-US" dirty="0" smtClean="0"/>
              <a:t>outlet</a:t>
            </a:r>
          </a:p>
          <a:p>
            <a:pPr lvl="2"/>
            <a:r>
              <a:rPr lang="en-US" b="1" dirty="0" smtClean="0">
                <a:solidFill>
                  <a:srgbClr val="0000FF"/>
                </a:solidFill>
              </a:rPr>
              <a:t>SEE </a:t>
            </a:r>
            <a:r>
              <a:rPr lang="en-US" b="1" dirty="0">
                <a:solidFill>
                  <a:srgbClr val="0000FF"/>
                </a:solidFill>
              </a:rPr>
              <a:t>FIGURE </a:t>
            </a:r>
            <a:r>
              <a:rPr lang="en-US" b="1" dirty="0" smtClean="0">
                <a:solidFill>
                  <a:srgbClr val="0000FF"/>
                </a:solidFill>
              </a:rPr>
              <a:t>7-9,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77</a:t>
            </a:fld>
            <a:endParaRPr lang="en-US" dirty="0"/>
          </a:p>
        </p:txBody>
      </p:sp>
    </p:spTree>
    <p:extLst>
      <p:ext uri="{BB962C8B-B14F-4D97-AF65-F5344CB8AC3E}">
        <p14:creationId xmlns:p14="http://schemas.microsoft.com/office/powerpoint/2010/main" val="2946581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sz="2200" dirty="0"/>
              <a:t>Figure 7-9 Tesla uses </a:t>
            </a:r>
            <a:r>
              <a:rPr lang="en-US" sz="2200" dirty="0" smtClean="0"/>
              <a:t>unique </a:t>
            </a:r>
            <a:r>
              <a:rPr lang="en-US" sz="2200" dirty="0"/>
              <a:t>plug but also supplies adapter </a:t>
            </a:r>
            <a:r>
              <a:rPr lang="en-US" sz="2200" dirty="0" smtClean="0"/>
              <a:t>so vehicle </a:t>
            </a:r>
            <a:r>
              <a:rPr lang="en-US" sz="2200" dirty="0"/>
              <a:t>owner can plug into a SAE J1772 station or a 220 </a:t>
            </a:r>
            <a:r>
              <a:rPr lang="en-US" sz="2200" dirty="0" smtClean="0"/>
              <a:t>volt conventional </a:t>
            </a:r>
            <a:r>
              <a:rPr lang="en-US" sz="2200" dirty="0"/>
              <a:t>outlet (right) or even to a conventional 110 volt outlet (left).</a:t>
            </a:r>
          </a:p>
        </p:txBody>
      </p:sp>
      <p:sp>
        <p:nvSpPr>
          <p:cNvPr id="4" name="Slide Number Placeholder 3"/>
          <p:cNvSpPr>
            <a:spLocks noGrp="1"/>
          </p:cNvSpPr>
          <p:nvPr>
            <p:ph type="sldNum" sz="quarter" idx="12"/>
          </p:nvPr>
        </p:nvSpPr>
        <p:spPr/>
        <p:txBody>
          <a:bodyPr/>
          <a:lstStyle/>
          <a:p>
            <a:fld id="{200B2350-5261-4F5C-9DF5-EF0D264FC8D2}" type="slidenum">
              <a:rPr lang="en-US" smtClean="0"/>
              <a:pPr/>
              <a:t>78</a:t>
            </a:fld>
            <a:endParaRPr lang="en-US" dirty="0"/>
          </a:p>
        </p:txBody>
      </p:sp>
      <p:pic>
        <p:nvPicPr>
          <p:cNvPr id="5" name="Picture 4"/>
          <p:cNvPicPr>
            <a:picLocks noChangeAspect="1"/>
          </p:cNvPicPr>
          <p:nvPr/>
        </p:nvPicPr>
        <p:blipFill>
          <a:blip r:embed="rId2"/>
          <a:stretch>
            <a:fillRect/>
          </a:stretch>
        </p:blipFill>
        <p:spPr>
          <a:xfrm>
            <a:off x="154124" y="1558716"/>
            <a:ext cx="8835751" cy="3740567"/>
          </a:xfrm>
          <a:prstGeom prst="rect">
            <a:avLst/>
          </a:prstGeom>
        </p:spPr>
      </p:pic>
    </p:spTree>
    <p:extLst>
      <p:ext uri="{BB962C8B-B14F-4D97-AF65-F5344CB8AC3E}">
        <p14:creationId xmlns:p14="http://schemas.microsoft.com/office/powerpoint/2010/main" val="1297965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 </a:t>
            </a:r>
            <a:r>
              <a:rPr lang="en-US" dirty="0" smtClean="0"/>
              <a:t>LEVELS 6.</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Three Level 3 Charger Designs:</a:t>
            </a:r>
          </a:p>
          <a:p>
            <a:pPr marL="914400" lvl="1" indent="-457200">
              <a:buFont typeface="+mj-lt"/>
              <a:buAutoNum type="arabicPeriod" startAt="2"/>
            </a:pPr>
            <a:r>
              <a:rPr lang="en-US" dirty="0" smtClean="0"/>
              <a:t>CHAdeMO: Japanese </a:t>
            </a:r>
            <a:r>
              <a:rPr lang="en-US" dirty="0"/>
              <a:t>trade name </a:t>
            </a:r>
            <a:r>
              <a:rPr lang="en-US" dirty="0" smtClean="0"/>
              <a:t>of a </a:t>
            </a:r>
            <a:r>
              <a:rPr lang="en-US" dirty="0"/>
              <a:t>quick charging </a:t>
            </a:r>
            <a:endParaRPr lang="en-US" dirty="0" smtClean="0"/>
          </a:p>
          <a:p>
            <a:pPr marL="1314450" lvl="2" indent="-457200"/>
            <a:r>
              <a:rPr lang="en-US" dirty="0" smtClean="0"/>
              <a:t>Method </a:t>
            </a:r>
            <a:r>
              <a:rPr lang="en-US" dirty="0"/>
              <a:t>for level 3 charging using </a:t>
            </a:r>
            <a:r>
              <a:rPr lang="en-US" dirty="0" smtClean="0"/>
              <a:t>DC at high rate</a:t>
            </a:r>
          </a:p>
          <a:p>
            <a:pPr lvl="1"/>
            <a:r>
              <a:rPr lang="en-US" dirty="0" smtClean="0"/>
              <a:t> </a:t>
            </a:r>
            <a:r>
              <a:rPr lang="en-US" dirty="0"/>
              <a:t>“CHAdeMO” is </a:t>
            </a:r>
            <a:r>
              <a:rPr lang="en-US" dirty="0" smtClean="0"/>
              <a:t>abbreviation of </a:t>
            </a:r>
            <a:r>
              <a:rPr lang="en-US" dirty="0"/>
              <a:t>“CHArge de </a:t>
            </a:r>
            <a:r>
              <a:rPr lang="en-US" dirty="0" smtClean="0"/>
              <a:t>Move,” </a:t>
            </a:r>
          </a:p>
          <a:p>
            <a:pPr lvl="2"/>
            <a:r>
              <a:rPr lang="en-US" dirty="0" smtClean="0"/>
              <a:t>Translated </a:t>
            </a:r>
            <a:r>
              <a:rPr lang="en-US" dirty="0"/>
              <a:t>to </a:t>
            </a:r>
            <a:r>
              <a:rPr lang="en-US" dirty="0" smtClean="0"/>
              <a:t>mean “</a:t>
            </a:r>
            <a:r>
              <a:rPr lang="en-US" dirty="0"/>
              <a:t>charge for </a:t>
            </a:r>
            <a:r>
              <a:rPr lang="en-US" dirty="0" smtClean="0"/>
              <a:t>moving” </a:t>
            </a:r>
          </a:p>
          <a:p>
            <a:pPr lvl="2"/>
            <a:r>
              <a:rPr lang="en-US" b="1" dirty="0" smtClean="0">
                <a:solidFill>
                  <a:srgbClr val="0000FF"/>
                </a:solidFill>
              </a:rPr>
              <a:t>SEE </a:t>
            </a:r>
            <a:r>
              <a:rPr lang="en-US" b="1" dirty="0">
                <a:solidFill>
                  <a:srgbClr val="0000FF"/>
                </a:solidFill>
              </a:rPr>
              <a:t>FIGURE </a:t>
            </a:r>
            <a:r>
              <a:rPr lang="en-US" b="1" dirty="0" smtClean="0">
                <a:solidFill>
                  <a:srgbClr val="0000FF"/>
                </a:solidFill>
              </a:rPr>
              <a:t>7-10, NEXT SLIDE</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79</a:t>
            </a:fld>
            <a:endParaRPr lang="en-US" dirty="0"/>
          </a:p>
        </p:txBody>
      </p:sp>
    </p:spTree>
    <p:extLst>
      <p:ext uri="{BB962C8B-B14F-4D97-AF65-F5344CB8AC3E}">
        <p14:creationId xmlns:p14="http://schemas.microsoft.com/office/powerpoint/2010/main" val="200581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458200" cy="1097280"/>
          </a:xfrm>
        </p:spPr>
        <p:txBody>
          <a:bodyPr/>
          <a:lstStyle/>
          <a:p>
            <a:r>
              <a:rPr lang="en-US" dirty="0"/>
              <a:t>EARLY HYBRID ELECTRIC </a:t>
            </a:r>
            <a:r>
              <a:rPr lang="en-US" dirty="0" smtClean="0"/>
              <a:t>VEHICLES 2.</a:t>
            </a:r>
            <a:endParaRPr lang="en-US" dirty="0"/>
          </a:p>
        </p:txBody>
      </p:sp>
      <p:sp>
        <p:nvSpPr>
          <p:cNvPr id="3" name="Content Placeholder 2"/>
          <p:cNvSpPr>
            <a:spLocks noGrp="1"/>
          </p:cNvSpPr>
          <p:nvPr>
            <p:ph idx="1"/>
          </p:nvPr>
        </p:nvSpPr>
        <p:spPr/>
        <p:txBody>
          <a:bodyPr/>
          <a:lstStyle/>
          <a:p>
            <a:r>
              <a:rPr lang="en-US" b="1" dirty="0"/>
              <a:t>Newer Electric Vehicles</a:t>
            </a:r>
          </a:p>
          <a:p>
            <a:pPr lvl="1"/>
            <a:r>
              <a:rPr lang="en-US" dirty="0"/>
              <a:t>Due to </a:t>
            </a:r>
            <a:r>
              <a:rPr lang="en-US" dirty="0" smtClean="0"/>
              <a:t>oil </a:t>
            </a:r>
            <a:r>
              <a:rPr lang="en-US" dirty="0"/>
              <a:t>embargo of </a:t>
            </a:r>
            <a:r>
              <a:rPr lang="en-US" dirty="0" smtClean="0"/>
              <a:t>1973, increased </a:t>
            </a:r>
            <a:r>
              <a:rPr lang="en-US" dirty="0"/>
              <a:t>demand </a:t>
            </a:r>
            <a:endParaRPr lang="en-US" dirty="0" smtClean="0"/>
          </a:p>
          <a:p>
            <a:pPr lvl="1"/>
            <a:r>
              <a:rPr lang="en-US" dirty="0" smtClean="0"/>
              <a:t>For alternative </a:t>
            </a:r>
            <a:r>
              <a:rPr lang="en-US" dirty="0"/>
              <a:t>energy </a:t>
            </a:r>
            <a:r>
              <a:rPr lang="en-US" dirty="0" smtClean="0"/>
              <a:t>sources</a:t>
            </a:r>
          </a:p>
          <a:p>
            <a:pPr lvl="1"/>
            <a:r>
              <a:rPr lang="en-US" dirty="0" smtClean="0"/>
              <a:t>Congress </a:t>
            </a:r>
            <a:r>
              <a:rPr lang="en-US" dirty="0"/>
              <a:t>enacted </a:t>
            </a:r>
            <a:r>
              <a:rPr lang="en-US" b="1" u="sng" dirty="0"/>
              <a:t>Public Law </a:t>
            </a:r>
            <a:r>
              <a:rPr lang="en-US" b="1" u="sng" dirty="0" smtClean="0"/>
              <a:t>94-413</a:t>
            </a:r>
          </a:p>
          <a:p>
            <a:pPr lvl="1"/>
            <a:r>
              <a:rPr lang="en-US" b="1" i="1" dirty="0" smtClean="0"/>
              <a:t>Electric </a:t>
            </a:r>
            <a:r>
              <a:rPr lang="en-US" b="1" i="1" dirty="0"/>
              <a:t>and Hybrid Vehicle Research, Development</a:t>
            </a:r>
            <a:r>
              <a:rPr lang="en-US" b="1" i="1" dirty="0" smtClean="0"/>
              <a:t>, and </a:t>
            </a:r>
            <a:r>
              <a:rPr lang="en-US" b="1" i="1" dirty="0"/>
              <a:t>Demonstration Act of </a:t>
            </a:r>
            <a:r>
              <a:rPr lang="en-US" b="1" i="1" dirty="0" smtClean="0"/>
              <a:t>1976</a:t>
            </a:r>
          </a:p>
          <a:p>
            <a:pPr lvl="1"/>
            <a:r>
              <a:rPr lang="en-US" dirty="0" smtClean="0"/>
              <a:t>Designed to promote </a:t>
            </a:r>
            <a:r>
              <a:rPr lang="en-US" dirty="0"/>
              <a:t>new </a:t>
            </a:r>
            <a:r>
              <a:rPr lang="en-US" dirty="0" smtClean="0"/>
              <a:t>technologies</a:t>
            </a:r>
            <a:endParaRPr lang="en-US" dirty="0"/>
          </a:p>
        </p:txBody>
      </p:sp>
      <p:sp>
        <p:nvSpPr>
          <p:cNvPr id="4" name="Slide Number Placeholder 3"/>
          <p:cNvSpPr>
            <a:spLocks noGrp="1"/>
          </p:cNvSpPr>
          <p:nvPr>
            <p:ph type="sldNum" sz="quarter" idx="12"/>
          </p:nvPr>
        </p:nvSpPr>
        <p:spPr/>
        <p:txBody>
          <a:bodyPr/>
          <a:lstStyle/>
          <a:p>
            <a:r>
              <a:rPr lang="en-US" dirty="0" smtClean="0"/>
              <a:t> </a:t>
            </a:r>
            <a:fld id="{200B2350-5261-4F5C-9DF5-EF0D264FC8D2}" type="slidenum">
              <a:rPr lang="en-US" smtClean="0"/>
              <a:pPr/>
              <a:t>8</a:t>
            </a:fld>
            <a:endParaRPr lang="en-US" dirty="0"/>
          </a:p>
        </p:txBody>
      </p:sp>
    </p:spTree>
    <p:extLst>
      <p:ext uri="{BB962C8B-B14F-4D97-AF65-F5344CB8AC3E}">
        <p14:creationId xmlns:p14="http://schemas.microsoft.com/office/powerpoint/2010/main" val="3754359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7-10 A Nissan Leaf electric vehicle charging ports located </a:t>
            </a:r>
            <a:r>
              <a:rPr lang="en-US" sz="2800" dirty="0" smtClean="0"/>
              <a:t>at front </a:t>
            </a:r>
            <a:r>
              <a:rPr lang="en-US" sz="2800" dirty="0"/>
              <a:t>of </a:t>
            </a:r>
            <a:r>
              <a:rPr lang="en-US" sz="2800" dirty="0" smtClean="0"/>
              <a:t>vehicle </a:t>
            </a:r>
            <a:r>
              <a:rPr lang="en-US" sz="2800" dirty="0"/>
              <a:t>under a hinged door for easy access.</a:t>
            </a:r>
          </a:p>
        </p:txBody>
      </p:sp>
      <p:sp>
        <p:nvSpPr>
          <p:cNvPr id="4" name="Slide Number Placeholder 3"/>
          <p:cNvSpPr>
            <a:spLocks noGrp="1"/>
          </p:cNvSpPr>
          <p:nvPr>
            <p:ph type="sldNum" sz="quarter" idx="12"/>
          </p:nvPr>
        </p:nvSpPr>
        <p:spPr/>
        <p:txBody>
          <a:bodyPr/>
          <a:lstStyle/>
          <a:p>
            <a:fld id="{200B2350-5261-4F5C-9DF5-EF0D264FC8D2}" type="slidenum">
              <a:rPr lang="en-US" smtClean="0"/>
              <a:pPr/>
              <a:t>80</a:t>
            </a:fld>
            <a:endParaRPr lang="en-US" dirty="0"/>
          </a:p>
        </p:txBody>
      </p:sp>
      <p:pic>
        <p:nvPicPr>
          <p:cNvPr id="5" name="Picture 4"/>
          <p:cNvPicPr>
            <a:picLocks noChangeAspect="1"/>
          </p:cNvPicPr>
          <p:nvPr/>
        </p:nvPicPr>
        <p:blipFill>
          <a:blip r:embed="rId2"/>
          <a:stretch>
            <a:fillRect/>
          </a:stretch>
        </p:blipFill>
        <p:spPr>
          <a:xfrm>
            <a:off x="0" y="1471655"/>
            <a:ext cx="9144000" cy="4700545"/>
          </a:xfrm>
          <a:prstGeom prst="rect">
            <a:avLst/>
          </a:prstGeom>
        </p:spPr>
      </p:pic>
    </p:spTree>
    <p:extLst>
      <p:ext uri="{BB962C8B-B14F-4D97-AF65-F5344CB8AC3E}">
        <p14:creationId xmlns:p14="http://schemas.microsoft.com/office/powerpoint/2010/main" val="2472452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CHARGING LEVELS </a:t>
            </a:r>
            <a:r>
              <a:rPr lang="en-US" dirty="0" smtClean="0"/>
              <a:t>7.</a:t>
            </a:r>
            <a:endParaRPr lang="en-US" dirty="0"/>
          </a:p>
        </p:txBody>
      </p:sp>
      <p:sp>
        <p:nvSpPr>
          <p:cNvPr id="3" name="Content Placeholder 2"/>
          <p:cNvSpPr>
            <a:spLocks noGrp="1"/>
          </p:cNvSpPr>
          <p:nvPr>
            <p:ph idx="1"/>
          </p:nvPr>
        </p:nvSpPr>
        <p:spPr/>
        <p:txBody>
          <a:bodyPr/>
          <a:lstStyle/>
          <a:p>
            <a:r>
              <a:rPr lang="en-US" b="1" dirty="0"/>
              <a:t>Three Level 3 Charger Designs:</a:t>
            </a:r>
          </a:p>
          <a:p>
            <a:pPr marL="914400" lvl="1" indent="-457200">
              <a:buFont typeface="+mj-lt"/>
              <a:buAutoNum type="arabicPeriod" startAt="3"/>
            </a:pPr>
            <a:r>
              <a:rPr lang="en-US" dirty="0" smtClean="0"/>
              <a:t>SAE </a:t>
            </a:r>
            <a:r>
              <a:rPr lang="en-US" dirty="0"/>
              <a:t>Combo Plug- </a:t>
            </a:r>
            <a:r>
              <a:rPr lang="en-US" dirty="0" smtClean="0"/>
              <a:t>SAE </a:t>
            </a:r>
            <a:r>
              <a:rPr lang="en-US" dirty="0"/>
              <a:t>version under J1772 </a:t>
            </a:r>
            <a:endParaRPr lang="en-US" dirty="0" smtClean="0"/>
          </a:p>
          <a:p>
            <a:pPr lvl="2"/>
            <a:r>
              <a:rPr lang="en-US" sz="2400" dirty="0" smtClean="0"/>
              <a:t>Combined Charging System (</a:t>
            </a:r>
            <a:r>
              <a:rPr lang="en-US" sz="2400" dirty="0"/>
              <a:t>CCS</a:t>
            </a:r>
            <a:r>
              <a:rPr lang="en-US" sz="2400" dirty="0" smtClean="0"/>
              <a:t>)</a:t>
            </a:r>
          </a:p>
          <a:p>
            <a:pPr lvl="2"/>
            <a:r>
              <a:rPr lang="en-US" sz="2400" dirty="0" smtClean="0"/>
              <a:t>Used by VW</a:t>
            </a:r>
            <a:r>
              <a:rPr lang="en-US" sz="2400" dirty="0"/>
              <a:t>, BMW and some other EVs since </a:t>
            </a:r>
            <a:r>
              <a:rPr lang="en-US" sz="2400" dirty="0" smtClean="0"/>
              <a:t>2012</a:t>
            </a:r>
          </a:p>
          <a:p>
            <a:pPr lvl="2"/>
            <a:r>
              <a:rPr lang="en-US" sz="2400" b="1" dirty="0" smtClean="0">
                <a:solidFill>
                  <a:srgbClr val="0000FF"/>
                </a:solidFill>
              </a:rPr>
              <a:t>SEE FIGURE 7-11, NEXT SLIDE </a:t>
            </a:r>
            <a:endParaRPr lang="en-US" sz="2400" b="1" dirty="0">
              <a:solidFill>
                <a:srgbClr val="0000FF"/>
              </a:solidFill>
            </a:endParaRP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81</a:t>
            </a:fld>
            <a:endParaRPr lang="en-US" dirty="0"/>
          </a:p>
        </p:txBody>
      </p:sp>
    </p:spTree>
    <p:extLst>
      <p:ext uri="{BB962C8B-B14F-4D97-AF65-F5344CB8AC3E}">
        <p14:creationId xmlns:p14="http://schemas.microsoft.com/office/powerpoint/2010/main" val="290953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2400" dirty="0"/>
              <a:t>Figure 7-11 </a:t>
            </a:r>
            <a:r>
              <a:rPr lang="en-US" sz="2400" dirty="0" smtClean="0"/>
              <a:t>Level </a:t>
            </a:r>
            <a:r>
              <a:rPr lang="en-US" sz="2400" dirty="0"/>
              <a:t>3 SAE </a:t>
            </a:r>
            <a:r>
              <a:rPr lang="en-US" sz="2400" dirty="0" smtClean="0"/>
              <a:t>Compatible Charging System (</a:t>
            </a:r>
            <a:r>
              <a:rPr lang="en-US" sz="2400" dirty="0"/>
              <a:t>CCS</a:t>
            </a:r>
            <a:r>
              <a:rPr lang="en-US" sz="2400" dirty="0" smtClean="0"/>
              <a:t>) station </a:t>
            </a:r>
            <a:r>
              <a:rPr lang="en-US" sz="2400" dirty="0"/>
              <a:t>located at the Great Smokey Mountains National park </a:t>
            </a:r>
            <a:r>
              <a:rPr lang="en-US" sz="2400" dirty="0" smtClean="0"/>
              <a:t>ranger station</a:t>
            </a:r>
            <a:r>
              <a:rPr lang="en-US" sz="2400" dirty="0"/>
              <a:t>. There is a charge to use this charger.</a:t>
            </a:r>
          </a:p>
        </p:txBody>
      </p:sp>
      <p:sp>
        <p:nvSpPr>
          <p:cNvPr id="4" name="Slide Number Placeholder 3"/>
          <p:cNvSpPr>
            <a:spLocks noGrp="1"/>
          </p:cNvSpPr>
          <p:nvPr>
            <p:ph type="sldNum" sz="quarter" idx="12"/>
          </p:nvPr>
        </p:nvSpPr>
        <p:spPr/>
        <p:txBody>
          <a:bodyPr/>
          <a:lstStyle/>
          <a:p>
            <a:fld id="{200B2350-5261-4F5C-9DF5-EF0D264FC8D2}" type="slidenum">
              <a:rPr lang="en-US" smtClean="0"/>
              <a:pPr/>
              <a:t>82</a:t>
            </a:fld>
            <a:endParaRPr lang="en-US" dirty="0"/>
          </a:p>
        </p:txBody>
      </p:sp>
      <p:pic>
        <p:nvPicPr>
          <p:cNvPr id="5" name="Picture 4"/>
          <p:cNvPicPr>
            <a:picLocks noChangeAspect="1"/>
          </p:cNvPicPr>
          <p:nvPr/>
        </p:nvPicPr>
        <p:blipFill>
          <a:blip r:embed="rId2"/>
          <a:stretch>
            <a:fillRect/>
          </a:stretch>
        </p:blipFill>
        <p:spPr>
          <a:xfrm>
            <a:off x="1676400" y="1447799"/>
            <a:ext cx="5394960" cy="4913312"/>
          </a:xfrm>
          <a:prstGeom prst="rect">
            <a:avLst/>
          </a:prstGeom>
        </p:spPr>
      </p:pic>
    </p:spTree>
    <p:extLst>
      <p:ext uri="{BB962C8B-B14F-4D97-AF65-F5344CB8AC3E}">
        <p14:creationId xmlns:p14="http://schemas.microsoft.com/office/powerpoint/2010/main" val="186182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4.</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Charging an EV, HEV, or PHEV</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83</a:t>
            </a:fld>
            <a:endParaRPr lang="en-US" dirty="0"/>
          </a:p>
        </p:txBody>
      </p:sp>
    </p:spTree>
    <p:extLst>
      <p:ext uri="{BB962C8B-B14F-4D97-AF65-F5344CB8AC3E}">
        <p14:creationId xmlns:p14="http://schemas.microsoft.com/office/powerpoint/2010/main" val="26819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4: </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a:solidFill>
                  <a:srgbClr val="000000"/>
                </a:solidFill>
              </a:rPr>
              <a:t>Which type (level) of charger may be harmful to </a:t>
            </a:r>
            <a:r>
              <a:rPr lang="en-US" sz="3600" dirty="0" smtClean="0">
                <a:solidFill>
                  <a:srgbClr val="000000"/>
                </a:solidFill>
              </a:rPr>
              <a:t>the battery</a:t>
            </a:r>
            <a:r>
              <a:rPr lang="en-US" sz="3600" dirty="0">
                <a:solidFill>
                  <a:srgbClr val="000000"/>
                </a:solidFill>
              </a:rPr>
              <a:t>?</a:t>
            </a:r>
          </a:p>
          <a:p>
            <a:r>
              <a:rPr lang="en-US" sz="3600" dirty="0">
                <a:solidFill>
                  <a:srgbClr val="000000"/>
                </a:solidFill>
              </a:rPr>
              <a:t>a. Level 1</a:t>
            </a:r>
          </a:p>
          <a:p>
            <a:r>
              <a:rPr lang="en-US" sz="3600" dirty="0">
                <a:solidFill>
                  <a:srgbClr val="000000"/>
                </a:solidFill>
              </a:rPr>
              <a:t>b. Level 2</a:t>
            </a:r>
          </a:p>
          <a:p>
            <a:r>
              <a:rPr lang="en-US" sz="3600" dirty="0">
                <a:solidFill>
                  <a:srgbClr val="000000"/>
                </a:solidFill>
              </a:rPr>
              <a:t>c. Level 3</a:t>
            </a:r>
          </a:p>
          <a:p>
            <a:r>
              <a:rPr lang="en-US" sz="3600" dirty="0">
                <a:solidFill>
                  <a:srgbClr val="000000"/>
                </a:solidFill>
              </a:rPr>
              <a:t>d. J1772</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84</a:t>
            </a:fld>
            <a:endParaRPr lang="en-US" dirty="0"/>
          </a:p>
        </p:txBody>
      </p:sp>
    </p:spTree>
    <p:extLst>
      <p:ext uri="{BB962C8B-B14F-4D97-AF65-F5344CB8AC3E}">
        <p14:creationId xmlns:p14="http://schemas.microsoft.com/office/powerpoint/2010/main" val="1583001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4:</a:t>
            </a:r>
            <a:endParaRPr lang="en-US" sz="3200" dirty="0">
              <a:solidFill>
                <a:srgbClr val="F8F9D3"/>
              </a:solidFill>
            </a:endParaRPr>
          </a:p>
        </p:txBody>
      </p:sp>
      <p:sp>
        <p:nvSpPr>
          <p:cNvPr id="6" name="Rectangle 5"/>
          <p:cNvSpPr/>
          <p:nvPr/>
        </p:nvSpPr>
        <p:spPr>
          <a:xfrm>
            <a:off x="486032" y="1657737"/>
            <a:ext cx="8534400" cy="707886"/>
          </a:xfrm>
          <a:prstGeom prst="rect">
            <a:avLst/>
          </a:prstGeom>
        </p:spPr>
        <p:txBody>
          <a:bodyPr wrap="square">
            <a:spAutoFit/>
          </a:bodyPr>
          <a:lstStyle/>
          <a:p>
            <a:r>
              <a:rPr lang="en-US" sz="4000" dirty="0">
                <a:solidFill>
                  <a:srgbClr val="000000"/>
                </a:solidFill>
              </a:rPr>
              <a:t>Level 3</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85</a:t>
            </a:fld>
            <a:endParaRPr lang="en-US" dirty="0"/>
          </a:p>
        </p:txBody>
      </p:sp>
    </p:spTree>
    <p:extLst>
      <p:ext uri="{BB962C8B-B14F-4D97-AF65-F5344CB8AC3E}">
        <p14:creationId xmlns:p14="http://schemas.microsoft.com/office/powerpoint/2010/main" val="60511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3)</a:t>
            </a:r>
            <a:endParaRPr lang="en-US" sz="3600" dirty="0"/>
          </a:p>
        </p:txBody>
      </p:sp>
      <p:sp>
        <p:nvSpPr>
          <p:cNvPr id="46083" name="Content Placeholder 2"/>
          <p:cNvSpPr>
            <a:spLocks noGrp="1"/>
          </p:cNvSpPr>
          <p:nvPr>
            <p:ph idx="1"/>
          </p:nvPr>
        </p:nvSpPr>
        <p:spPr>
          <a:xfrm>
            <a:off x="228600" y="1371600"/>
            <a:ext cx="8839200" cy="4876800"/>
          </a:xfrm>
        </p:spPr>
        <p:txBody>
          <a:bodyPr/>
          <a:lstStyle/>
          <a:p>
            <a:pPr marL="457200" indent="-457200">
              <a:buFont typeface="+mj-lt"/>
              <a:buAutoNum type="arabicPeriod"/>
            </a:pPr>
            <a:r>
              <a:rPr lang="en-US" sz="2400" dirty="0" smtClean="0"/>
              <a:t>Common </a:t>
            </a:r>
            <a:r>
              <a:rPr lang="en-US" sz="2400" dirty="0"/>
              <a:t>features of </a:t>
            </a:r>
            <a:r>
              <a:rPr lang="en-US" sz="2400" dirty="0" smtClean="0"/>
              <a:t>hybrid </a:t>
            </a:r>
            <a:r>
              <a:rPr lang="en-US" sz="2400" dirty="0"/>
              <a:t>electric </a:t>
            </a:r>
            <a:r>
              <a:rPr lang="en-US" sz="2400" dirty="0" smtClean="0"/>
              <a:t>vehicles (</a:t>
            </a:r>
            <a:r>
              <a:rPr lang="en-US" sz="2400" dirty="0"/>
              <a:t>HEVs) include:</a:t>
            </a:r>
          </a:p>
          <a:p>
            <a:pPr marL="944118" lvl="1" indent="-457200"/>
            <a:r>
              <a:rPr lang="en-US" sz="2000" dirty="0" smtClean="0"/>
              <a:t>Idle </a:t>
            </a:r>
            <a:r>
              <a:rPr lang="en-US" sz="2000" dirty="0"/>
              <a:t>stop</a:t>
            </a:r>
          </a:p>
          <a:p>
            <a:pPr marL="944118" lvl="1" indent="-457200"/>
            <a:r>
              <a:rPr lang="en-US" sz="2000" dirty="0" smtClean="0"/>
              <a:t>Regenerative </a:t>
            </a:r>
            <a:r>
              <a:rPr lang="en-US" sz="2000" dirty="0"/>
              <a:t>braking</a:t>
            </a:r>
          </a:p>
          <a:p>
            <a:pPr marL="944118" lvl="1" indent="-457200"/>
            <a:r>
              <a:rPr lang="en-US" sz="2000" dirty="0" smtClean="0"/>
              <a:t>Power </a:t>
            </a:r>
            <a:r>
              <a:rPr lang="en-US" sz="2000" dirty="0"/>
              <a:t>assist</a:t>
            </a:r>
          </a:p>
          <a:p>
            <a:pPr marL="457200" indent="-457200">
              <a:buFont typeface="+mj-lt"/>
              <a:buAutoNum type="arabicPeriod"/>
            </a:pPr>
            <a:r>
              <a:rPr lang="en-US" sz="2400" dirty="0" smtClean="0"/>
              <a:t>Levels </a:t>
            </a:r>
            <a:r>
              <a:rPr lang="en-US" sz="2400" dirty="0"/>
              <a:t>of hybrid include mild, medium and full (strong</a:t>
            </a:r>
            <a:r>
              <a:rPr lang="en-US" sz="2400" dirty="0" smtClean="0"/>
              <a:t>) hybrids</a:t>
            </a:r>
            <a:endParaRPr lang="en-US" sz="2400" dirty="0"/>
          </a:p>
          <a:p>
            <a:pPr marL="457200" indent="-457200">
              <a:buFont typeface="+mj-lt"/>
              <a:buAutoNum type="arabicPeriod"/>
            </a:pPr>
            <a:r>
              <a:rPr lang="en-US" sz="2400" dirty="0" smtClean="0"/>
              <a:t>A </a:t>
            </a:r>
            <a:r>
              <a:rPr lang="en-US" sz="2400" dirty="0"/>
              <a:t>plug-in hybrid electric vehicle (PHEV) is a vehicle that </a:t>
            </a:r>
            <a:r>
              <a:rPr lang="en-US" sz="2400" dirty="0" smtClean="0"/>
              <a:t>is designed </a:t>
            </a:r>
            <a:r>
              <a:rPr lang="en-US" sz="2400" dirty="0"/>
              <a:t>to be plugged into an electrical outlet at night </a:t>
            </a:r>
            <a:r>
              <a:rPr lang="en-US" sz="2400" dirty="0" smtClean="0"/>
              <a:t>to charge </a:t>
            </a:r>
            <a:r>
              <a:rPr lang="en-US" sz="2400" dirty="0"/>
              <a:t>the batteries</a:t>
            </a:r>
            <a:r>
              <a:rPr lang="en-US" sz="2400" dirty="0" smtClean="0"/>
              <a:t>.</a:t>
            </a:r>
          </a:p>
          <a:p>
            <a:pPr marL="457200" indent="-457200">
              <a:buFont typeface="+mj-lt"/>
              <a:buAutoNum type="arabicPeriod"/>
            </a:pPr>
            <a:r>
              <a:rPr lang="en-US" sz="2400" dirty="0"/>
              <a:t>The size or capacity of the battery pack used </a:t>
            </a:r>
            <a:r>
              <a:rPr lang="en-US" sz="2400" dirty="0" smtClean="0"/>
              <a:t>determines how </a:t>
            </a:r>
            <a:r>
              <a:rPr lang="en-US" sz="2400" dirty="0"/>
              <a:t>far that the vehicle can travel without using the ICE</a:t>
            </a:r>
            <a:r>
              <a:rPr lang="en-US" sz="2400" dirty="0" smtClean="0"/>
              <a:t>, commonly </a:t>
            </a:r>
            <a:r>
              <a:rPr lang="en-US" sz="2400" dirty="0"/>
              <a:t>called the electric vehicle or EV range.</a:t>
            </a:r>
          </a:p>
        </p:txBody>
      </p:sp>
      <p:sp>
        <p:nvSpPr>
          <p:cNvPr id="3" name="Slide Number Placeholder 2"/>
          <p:cNvSpPr>
            <a:spLocks noGrp="1"/>
          </p:cNvSpPr>
          <p:nvPr>
            <p:ph type="sldNum" sz="quarter" idx="12"/>
          </p:nvPr>
        </p:nvSpPr>
        <p:spPr/>
        <p:txBody>
          <a:bodyPr/>
          <a:lstStyle/>
          <a:p>
            <a:fld id="{200B2350-5261-4F5C-9DF5-EF0D264FC8D2}" type="slidenum">
              <a:rPr lang="en-US" smtClean="0"/>
              <a:pPr/>
              <a:t>86</a:t>
            </a:fld>
            <a:endParaRPr lang="en-US" dirty="0"/>
          </a:p>
        </p:txBody>
      </p:sp>
    </p:spTree>
    <p:extLst>
      <p:ext uri="{BB962C8B-B14F-4D97-AF65-F5344CB8AC3E}">
        <p14:creationId xmlns:p14="http://schemas.microsoft.com/office/powerpoint/2010/main" val="39390694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3)</a:t>
            </a:r>
            <a:endParaRPr lang="en-US" sz="3600" dirty="0"/>
          </a:p>
        </p:txBody>
      </p:sp>
      <p:sp>
        <p:nvSpPr>
          <p:cNvPr id="47107" name="Content Placeholder 2"/>
          <p:cNvSpPr>
            <a:spLocks noGrp="1"/>
          </p:cNvSpPr>
          <p:nvPr>
            <p:ph idx="1"/>
          </p:nvPr>
        </p:nvSpPr>
        <p:spPr>
          <a:xfrm>
            <a:off x="228600" y="1447800"/>
            <a:ext cx="8839200" cy="4800600"/>
          </a:xfrm>
        </p:spPr>
        <p:txBody>
          <a:bodyPr/>
          <a:lstStyle/>
          <a:p>
            <a:pPr marL="514350" indent="-514350">
              <a:buFont typeface="+mj-lt"/>
              <a:buAutoNum type="arabicPeriod" startAt="5"/>
            </a:pPr>
            <a:r>
              <a:rPr lang="en-US" sz="2400" dirty="0" smtClean="0"/>
              <a:t>A </a:t>
            </a:r>
            <a:r>
              <a:rPr lang="en-US" sz="2400" dirty="0"/>
              <a:t>lower kilowatt-hour (kWh) rated battery weighs less </a:t>
            </a:r>
            <a:r>
              <a:rPr lang="en-US" sz="2400" dirty="0" smtClean="0"/>
              <a:t>and is </a:t>
            </a:r>
            <a:r>
              <a:rPr lang="en-US" sz="2400" dirty="0"/>
              <a:t>less expensive but the range that the vehicle can </a:t>
            </a:r>
            <a:r>
              <a:rPr lang="en-US" sz="2400" dirty="0" smtClean="0"/>
              <a:t>travel on </a:t>
            </a:r>
            <a:r>
              <a:rPr lang="en-US" sz="2400" dirty="0"/>
              <a:t>battery power alone is limited</a:t>
            </a:r>
          </a:p>
          <a:p>
            <a:pPr marL="514350" indent="-514350">
              <a:buFont typeface="+mj-lt"/>
              <a:buAutoNum type="arabicPeriod" startAt="5"/>
            </a:pPr>
            <a:r>
              <a:rPr lang="en-US" sz="2400" dirty="0" smtClean="0"/>
              <a:t>A </a:t>
            </a:r>
            <a:r>
              <a:rPr lang="en-US" sz="2400" dirty="0"/>
              <a:t>higher kWh rating battery means that the battery </a:t>
            </a:r>
            <a:r>
              <a:rPr lang="en-US" sz="2400" dirty="0" smtClean="0"/>
              <a:t>is capable </a:t>
            </a:r>
            <a:r>
              <a:rPr lang="en-US" sz="2400" dirty="0"/>
              <a:t>of propelling the vehicle for a greater </a:t>
            </a:r>
            <a:r>
              <a:rPr lang="en-US" sz="2400" dirty="0" smtClean="0"/>
              <a:t>distance before </a:t>
            </a:r>
            <a:r>
              <a:rPr lang="en-US" sz="2400" dirty="0"/>
              <a:t>the ICE is used. This reduces the fuel used but </a:t>
            </a:r>
            <a:r>
              <a:rPr lang="en-US" sz="2400" dirty="0" smtClean="0"/>
              <a:t>the larger </a:t>
            </a:r>
            <a:r>
              <a:rPr lang="en-US" sz="2400" dirty="0"/>
              <a:t>battery weighs and costs more</a:t>
            </a:r>
            <a:r>
              <a:rPr lang="en-US" sz="2400" dirty="0" smtClean="0"/>
              <a:t>.</a:t>
            </a:r>
          </a:p>
          <a:p>
            <a:pPr marL="514350" indent="-514350">
              <a:buFont typeface="+mj-lt"/>
              <a:buAutoNum type="arabicPeriod" startAt="5"/>
            </a:pPr>
            <a:r>
              <a:rPr lang="en-US" sz="2400" dirty="0"/>
              <a:t>Electric vehicles (EV) use </a:t>
            </a:r>
            <a:r>
              <a:rPr lang="en-US" sz="2400" dirty="0" smtClean="0"/>
              <a:t>high-voltage </a:t>
            </a:r>
            <a:r>
              <a:rPr lang="en-US" sz="2400" dirty="0"/>
              <a:t>battery pack </a:t>
            </a:r>
            <a:r>
              <a:rPr lang="en-US" sz="2400" dirty="0" smtClean="0"/>
              <a:t>to supply </a:t>
            </a:r>
            <a:r>
              <a:rPr lang="en-US" sz="2400" dirty="0"/>
              <a:t>electrical energy to </a:t>
            </a:r>
            <a:r>
              <a:rPr lang="en-US" sz="2400" dirty="0" smtClean="0"/>
              <a:t>electric </a:t>
            </a:r>
            <a:r>
              <a:rPr lang="en-US" sz="2400" dirty="0"/>
              <a:t>motor(s) to </a:t>
            </a:r>
            <a:r>
              <a:rPr lang="en-US" sz="2400" dirty="0" smtClean="0"/>
              <a:t>propel vehicle </a:t>
            </a:r>
            <a:r>
              <a:rPr lang="en-US" sz="2400" dirty="0"/>
              <a:t>under all driving conditions. The capacity </a:t>
            </a:r>
            <a:r>
              <a:rPr lang="en-US" sz="2400" dirty="0" smtClean="0"/>
              <a:t>of battery </a:t>
            </a:r>
            <a:r>
              <a:rPr lang="en-US" sz="2400" dirty="0"/>
              <a:t>pack in kilowatt-hours (kWh) </a:t>
            </a:r>
            <a:r>
              <a:rPr lang="en-US" sz="2400" dirty="0" smtClean="0"/>
              <a:t>determines range </a:t>
            </a:r>
            <a:r>
              <a:rPr lang="en-US" sz="2400" dirty="0"/>
              <a:t>of </a:t>
            </a:r>
            <a:r>
              <a:rPr lang="en-US" sz="2400" dirty="0" smtClean="0"/>
              <a:t>vehicle </a:t>
            </a:r>
            <a:r>
              <a:rPr lang="en-US" sz="2400" dirty="0"/>
              <a:t>and then has to be plugged in </a:t>
            </a:r>
            <a:r>
              <a:rPr lang="en-US" sz="2400" dirty="0" smtClean="0"/>
              <a:t>to recharge battery </a:t>
            </a:r>
            <a:r>
              <a:rPr lang="en-US" sz="2400" dirty="0"/>
              <a:t>before it can be driven further.</a:t>
            </a:r>
            <a:endParaRPr lang="en-US" sz="2400" dirty="0" smtClean="0"/>
          </a:p>
          <a:p>
            <a:pPr marL="514350" indent="-514350">
              <a:buFont typeface="+mj-lt"/>
              <a:buAutoNum type="arabicPeriod" startAt="5"/>
            </a:pPr>
            <a:endParaRPr lang="en-US" sz="24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87</a:t>
            </a:fld>
            <a:endParaRPr lang="en-US" dirty="0"/>
          </a:p>
        </p:txBody>
      </p:sp>
    </p:spTree>
    <p:extLst>
      <p:ext uri="{BB962C8B-B14F-4D97-AF65-F5344CB8AC3E}">
        <p14:creationId xmlns:p14="http://schemas.microsoft.com/office/powerpoint/2010/main" val="6164730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3)</a:t>
            </a:r>
            <a:endParaRPr lang="en-US" sz="3600" dirty="0"/>
          </a:p>
        </p:txBody>
      </p:sp>
      <p:sp>
        <p:nvSpPr>
          <p:cNvPr id="47107" name="Content Placeholder 2"/>
          <p:cNvSpPr>
            <a:spLocks noGrp="1"/>
          </p:cNvSpPr>
          <p:nvPr>
            <p:ph idx="1"/>
          </p:nvPr>
        </p:nvSpPr>
        <p:spPr>
          <a:xfrm>
            <a:off x="228600" y="1524000"/>
            <a:ext cx="8732108" cy="4525963"/>
          </a:xfrm>
        </p:spPr>
        <p:txBody>
          <a:bodyPr/>
          <a:lstStyle/>
          <a:p>
            <a:pPr marL="457200" indent="-457200">
              <a:buFont typeface="+mj-lt"/>
              <a:buAutoNum type="arabicPeriod" startAt="8"/>
            </a:pPr>
            <a:r>
              <a:rPr lang="en-US" sz="2400" dirty="0"/>
              <a:t>Most electric vehicles and plug-in hybrid electric vehicles</a:t>
            </a:r>
            <a:r>
              <a:rPr lang="en-US" sz="2400" dirty="0" smtClean="0"/>
              <a:t>, such </a:t>
            </a:r>
            <a:r>
              <a:rPr lang="en-US" sz="2400" dirty="0"/>
              <a:t>as the Chevrolet Volt and Toyota Prius, use </a:t>
            </a:r>
            <a:r>
              <a:rPr lang="en-US" sz="2400" dirty="0" smtClean="0"/>
              <a:t>a standard </a:t>
            </a:r>
            <a:r>
              <a:rPr lang="en-US" sz="2400" dirty="0"/>
              <a:t>charger plug. The standard charger plug </a:t>
            </a:r>
            <a:r>
              <a:rPr lang="en-US" sz="2400" dirty="0" smtClean="0"/>
              <a:t>meets the </a:t>
            </a:r>
            <a:r>
              <a:rPr lang="en-US" sz="2400" dirty="0"/>
              <a:t>specification as designated by SAE standard J1772 .</a:t>
            </a:r>
          </a:p>
          <a:p>
            <a:pPr marL="457200" indent="-457200">
              <a:buFont typeface="+mj-lt"/>
              <a:buAutoNum type="arabicPeriod" startAt="8"/>
            </a:pPr>
            <a:r>
              <a:rPr lang="en-US" sz="2400" dirty="0" smtClean="0"/>
              <a:t>Range </a:t>
            </a:r>
            <a:r>
              <a:rPr lang="en-US" sz="2400" dirty="0"/>
              <a:t>anxiety is the fear of running out of battery </a:t>
            </a:r>
            <a:r>
              <a:rPr lang="en-US" sz="2400" dirty="0" smtClean="0"/>
              <a:t>power before </a:t>
            </a:r>
            <a:r>
              <a:rPr lang="en-US" sz="2400" dirty="0"/>
              <a:t>you reach your destination and a place to </a:t>
            </a:r>
            <a:r>
              <a:rPr lang="en-US" sz="2400" dirty="0" smtClean="0"/>
              <a:t>recharge the </a:t>
            </a:r>
            <a:r>
              <a:rPr lang="en-US" sz="2400" dirty="0"/>
              <a:t>HV battery.</a:t>
            </a:r>
          </a:p>
          <a:p>
            <a:pPr marL="457200" indent="-457200">
              <a:buFont typeface="+mj-lt"/>
              <a:buAutoNum type="arabicPeriod" startAt="8"/>
            </a:pPr>
            <a:r>
              <a:rPr lang="en-US" sz="2400" dirty="0" smtClean="0"/>
              <a:t>There </a:t>
            </a:r>
            <a:r>
              <a:rPr lang="en-US" sz="2400" dirty="0"/>
              <a:t>are three levels of chargers that can be used </a:t>
            </a:r>
            <a:r>
              <a:rPr lang="en-US" sz="2400" dirty="0" smtClean="0"/>
              <a:t>to charge </a:t>
            </a:r>
            <a:r>
              <a:rPr lang="en-US" sz="2400" dirty="0"/>
              <a:t>a plug-in hybrid electric vehicle (PHEV) or </a:t>
            </a:r>
            <a:r>
              <a:rPr lang="en-US" sz="2400" dirty="0" smtClean="0"/>
              <a:t>electric vehicle </a:t>
            </a:r>
            <a:r>
              <a:rPr lang="en-US" sz="2400" dirty="0"/>
              <a:t>(EV).</a:t>
            </a:r>
          </a:p>
        </p:txBody>
      </p:sp>
      <p:sp>
        <p:nvSpPr>
          <p:cNvPr id="3" name="Slide Number Placeholder 2"/>
          <p:cNvSpPr>
            <a:spLocks noGrp="1"/>
          </p:cNvSpPr>
          <p:nvPr>
            <p:ph type="sldNum" sz="quarter" idx="12"/>
          </p:nvPr>
        </p:nvSpPr>
        <p:spPr/>
        <p:txBody>
          <a:bodyPr/>
          <a:lstStyle/>
          <a:p>
            <a:fld id="{200B2350-5261-4F5C-9DF5-EF0D264FC8D2}" type="slidenum">
              <a:rPr lang="en-US" smtClean="0"/>
              <a:pPr/>
              <a:t>88</a:t>
            </a:fld>
            <a:endParaRPr lang="en-US" dirty="0"/>
          </a:p>
        </p:txBody>
      </p:sp>
    </p:spTree>
    <p:extLst>
      <p:ext uri="{BB962C8B-B14F-4D97-AF65-F5344CB8AC3E}">
        <p14:creationId xmlns:p14="http://schemas.microsoft.com/office/powerpoint/2010/main" val="23777393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458200" cy="1097280"/>
          </a:xfrm>
        </p:spPr>
        <p:txBody>
          <a:bodyPr/>
          <a:lstStyle/>
          <a:p>
            <a:r>
              <a:rPr lang="en-US" dirty="0"/>
              <a:t>EARLY HYBRID ELECTRIC </a:t>
            </a:r>
            <a:r>
              <a:rPr lang="en-US" dirty="0" smtClean="0"/>
              <a:t>VEHICLES 3.</a:t>
            </a:r>
            <a:endParaRPr lang="en-US" dirty="0"/>
          </a:p>
        </p:txBody>
      </p:sp>
      <p:sp>
        <p:nvSpPr>
          <p:cNvPr id="3" name="Content Placeholder 2"/>
          <p:cNvSpPr>
            <a:spLocks noGrp="1"/>
          </p:cNvSpPr>
          <p:nvPr>
            <p:ph idx="1"/>
          </p:nvPr>
        </p:nvSpPr>
        <p:spPr/>
        <p:txBody>
          <a:bodyPr/>
          <a:lstStyle/>
          <a:p>
            <a:r>
              <a:rPr lang="en-US" b="1" dirty="0" smtClean="0"/>
              <a:t>Late </a:t>
            </a:r>
            <a:r>
              <a:rPr lang="en-US" b="1" dirty="0"/>
              <a:t>1990s, several </a:t>
            </a:r>
            <a:r>
              <a:rPr lang="en-US" b="1" dirty="0" smtClean="0"/>
              <a:t>OEMS Produced</a:t>
            </a:r>
            <a:endParaRPr lang="en-US" b="1" dirty="0"/>
          </a:p>
          <a:p>
            <a:pPr lvl="1"/>
            <a:r>
              <a:rPr lang="en-US" b="1" dirty="0" smtClean="0"/>
              <a:t>Electric Vehicles</a:t>
            </a:r>
          </a:p>
          <a:p>
            <a:pPr lvl="1"/>
            <a:r>
              <a:rPr lang="en-US" dirty="0" smtClean="0"/>
              <a:t>Using </a:t>
            </a:r>
            <a:r>
              <a:rPr lang="en-US" dirty="0"/>
              <a:t>electronic controllers to meet </a:t>
            </a:r>
            <a:r>
              <a:rPr lang="en-US" dirty="0" smtClean="0"/>
              <a:t>demands </a:t>
            </a:r>
          </a:p>
          <a:p>
            <a:pPr lvl="1"/>
            <a:r>
              <a:rPr lang="en-US" dirty="0" smtClean="0"/>
              <a:t>For </a:t>
            </a:r>
            <a:r>
              <a:rPr lang="en-US" dirty="0"/>
              <a:t>zero emission </a:t>
            </a:r>
            <a:r>
              <a:rPr lang="en-US" dirty="0" smtClean="0"/>
              <a:t>vehicles</a:t>
            </a:r>
          </a:p>
          <a:p>
            <a:pPr lvl="1"/>
            <a:r>
              <a:rPr lang="en-US" dirty="0" smtClean="0"/>
              <a:t>Specified </a:t>
            </a:r>
            <a:r>
              <a:rPr lang="en-US" dirty="0"/>
              <a:t>by law </a:t>
            </a:r>
            <a:r>
              <a:rPr lang="en-US" dirty="0" smtClean="0"/>
              <a:t>in California </a:t>
            </a:r>
            <a:r>
              <a:rPr lang="en-US" dirty="0"/>
              <a:t>at the time. </a:t>
            </a:r>
            <a:endParaRPr lang="en-US" dirty="0" smtClean="0"/>
          </a:p>
          <a:p>
            <a:pPr lvl="1"/>
            <a:r>
              <a:rPr lang="en-US" dirty="0" smtClean="0"/>
              <a:t>Electric </a:t>
            </a:r>
            <a:r>
              <a:rPr lang="en-US" dirty="0"/>
              <a:t>vehicles were produced by</a:t>
            </a:r>
          </a:p>
          <a:p>
            <a:pPr lvl="2"/>
            <a:r>
              <a:rPr lang="en-US" dirty="0"/>
              <a:t>Ford, Toyota, Nissan, and General Motors.</a:t>
            </a:r>
          </a:p>
        </p:txBody>
      </p:sp>
      <p:sp>
        <p:nvSpPr>
          <p:cNvPr id="4" name="Slide Number Placeholder 3"/>
          <p:cNvSpPr>
            <a:spLocks noGrp="1"/>
          </p:cNvSpPr>
          <p:nvPr>
            <p:ph type="sldNum" sz="quarter" idx="12"/>
          </p:nvPr>
        </p:nvSpPr>
        <p:spPr/>
        <p:txBody>
          <a:bodyPr/>
          <a:lstStyle/>
          <a:p>
            <a:fld id="{200B2350-5261-4F5C-9DF5-EF0D264FC8D2}" type="slidenum">
              <a:rPr lang="en-US" smtClean="0"/>
              <a:pPr/>
              <a:t>9</a:t>
            </a:fld>
            <a:endParaRPr lang="en-US" dirty="0"/>
          </a:p>
        </p:txBody>
      </p:sp>
    </p:spTree>
    <p:extLst>
      <p:ext uri="{BB962C8B-B14F-4D97-AF65-F5344CB8AC3E}">
        <p14:creationId xmlns:p14="http://schemas.microsoft.com/office/powerpoint/2010/main" val="14764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8570</TotalTime>
  <Words>3640</Words>
  <Application>Microsoft Office PowerPoint</Application>
  <PresentationFormat>On-screen Show (4:3)</PresentationFormat>
  <Paragraphs>536</Paragraphs>
  <Slides>88</Slides>
  <Notes>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Times New Roman</vt:lpstr>
      <vt:lpstr>Verdana</vt:lpstr>
      <vt:lpstr>Wingdings</vt:lpstr>
      <vt:lpstr>508 Lecture</vt:lpstr>
      <vt:lpstr>Sustainability- Principles and Practices</vt:lpstr>
      <vt:lpstr>LEARNING OBJECTIVES</vt:lpstr>
      <vt:lpstr>LEARNING OBJECTIVES (2 of 2)</vt:lpstr>
      <vt:lpstr>BACKGROUND 1.</vt:lpstr>
      <vt:lpstr>BACKGROUND 2.</vt:lpstr>
      <vt:lpstr>BACKGROUND 3.</vt:lpstr>
      <vt:lpstr>EARLY HYBRID ELECTRIC VEHICLES 1.</vt:lpstr>
      <vt:lpstr>EARLY HYBRID ELECTRIC VEHICLES 2.</vt:lpstr>
      <vt:lpstr>EARLY HYBRID ELECTRIC VEHICLES 3.</vt:lpstr>
      <vt:lpstr>EARLY HYBRID ELECTRIC VEHICLES 4.</vt:lpstr>
      <vt:lpstr>FIGURE 7-1 View of components of GM electric vehicle (EV1). Many of features of this vehicle, such as regenerative braking, currently used on HEVs were first put into production on this vehicle.</vt:lpstr>
      <vt:lpstr>FIGURE 7-1a  View of the General Motors electric vehicle (EV1)</vt:lpstr>
      <vt:lpstr>STUDENT ACTIVITY 1.</vt:lpstr>
      <vt:lpstr>HYBRID ELECTRIC VEHICLES 1.</vt:lpstr>
      <vt:lpstr>Hybrid Vehicle</vt:lpstr>
      <vt:lpstr>Hybrid Operating Modes</vt:lpstr>
      <vt:lpstr>HYBRID ELECTRIC VEHICLES 2.</vt:lpstr>
      <vt:lpstr>FIGURE 7-2 Chevrolet Volt is charged through a port located at the left front.</vt:lpstr>
      <vt:lpstr>HYBRID ELECTRIC VEHICLES 3.</vt:lpstr>
      <vt:lpstr>HYBRID ELECTRIC VEHICLES 4.</vt:lpstr>
      <vt:lpstr>Parallel Hybrid</vt:lpstr>
      <vt:lpstr>Series Hybrid</vt:lpstr>
      <vt:lpstr>HYBRID ELECTRIC VEHICLES 5.</vt:lpstr>
      <vt:lpstr>Honda Integrated Motor Assist (IMA) System</vt:lpstr>
      <vt:lpstr>HYBRID ELECTRIC VEHICLES 6.</vt:lpstr>
      <vt:lpstr>Toyota Hybrid Operating System</vt:lpstr>
      <vt:lpstr>Plug In Hybrid</vt:lpstr>
      <vt:lpstr>STUDENT ACTIVITY 2.</vt:lpstr>
      <vt:lpstr>ONE, TWO, AND THREE MOTOR SYSTEMS 1.</vt:lpstr>
      <vt:lpstr>ONE, TWO, AND THREE MOTOR SYSTEMS 2.</vt:lpstr>
      <vt:lpstr>ONE, TWO, AND THREE MOTOR SYSTEMS 3.</vt:lpstr>
      <vt:lpstr>Ford Hybrid Operating Modes</vt:lpstr>
      <vt:lpstr>ONE, TWO, AND THREE MOTOR SYSTEMS 4.</vt:lpstr>
      <vt:lpstr>Hybrid Auto Transmission</vt:lpstr>
      <vt:lpstr>ONE, TWO, AND THREE MOTOR SYSTEMS 5.</vt:lpstr>
      <vt:lpstr>Regenerative Brakes</vt:lpstr>
      <vt:lpstr>QUESTION 1: </vt:lpstr>
      <vt:lpstr>ANSWER 1:</vt:lpstr>
      <vt:lpstr>GAS VS ELECTRIC EFFICIENCIES 1.</vt:lpstr>
      <vt:lpstr>Electric Driven Compressor</vt:lpstr>
      <vt:lpstr>GAS VS ELECTRIC EFFICIENCIES 2.</vt:lpstr>
      <vt:lpstr>GAS VS ELECTRIC EFFICIENCIES 3.</vt:lpstr>
      <vt:lpstr>PLUG-IN HYBRID ELECTRIC VEHICLES 1.</vt:lpstr>
      <vt:lpstr>PLUG-IN HYBRID ELECTRIC VEHICLES 2.</vt:lpstr>
      <vt:lpstr>Figure 7-3 (a) About the only way to tell a plug-in Prius from a regular Prius is from the badge on sides or (b) by charge port door on passenger side at the rear.</vt:lpstr>
      <vt:lpstr>PLUG-IN HYBRID ELECTRIC VEHICLES 3.</vt:lpstr>
      <vt:lpstr>PLUG-IN HYBRID ELECTRIC VEHICLES 4.</vt:lpstr>
      <vt:lpstr>PLUG-IN HYBRID ELECTRIC VEHICLES 5.</vt:lpstr>
      <vt:lpstr>PLUG-IN HYBRID ELECTRIC VEHICLES 6.</vt:lpstr>
      <vt:lpstr>Figure 7-4 After Chevrolet Volt has been charged it uses electrical power stored in high-voltage battery to propel vehicle &amp; provide heating and cooling for 25-50 miles. Then gasoline engine starts, maintains SOC between 25%-35%. Gasoline engine cannot fully charge high-voltage batteries, rather vehicle plugged in to provide higher SOC level.</vt:lpstr>
      <vt:lpstr>Chart 7-1 higher the capacity of HV battery, further vehicle can travel using electric power only but the longer it takes to be fully charged when plugged into a charger.</vt:lpstr>
      <vt:lpstr>QUESTION 2: </vt:lpstr>
      <vt:lpstr>ANSWER 2:</vt:lpstr>
      <vt:lpstr>PLUG-IN HYBRID ELECTRIC VEHICLES 7.</vt:lpstr>
      <vt:lpstr>Figure 7-5 (a) Chevrolet Volt is charged using a standard SAE 1772 connector using either 110 or 220 volts. (b) After connecting charging plug, a light on the top of the dash turns green and dash display shows the estimated time when the high-voltage battery will be fully charged and the estimated current range using battery power alone.</vt:lpstr>
      <vt:lpstr>TIP to REMEMBER</vt:lpstr>
      <vt:lpstr>PLUG-IN HYBRID ELECTRIC VEHICLES 8.</vt:lpstr>
      <vt:lpstr>Hybrid AC Compressor</vt:lpstr>
      <vt:lpstr>PLUG-IN HYBRID ELECTRIC VEHICLES 9.</vt:lpstr>
      <vt:lpstr>TIP to REMEMBER</vt:lpstr>
      <vt:lpstr>Chart 7-2 Selected electric vehicles and their battery capacity and published range.</vt:lpstr>
      <vt:lpstr>FREQUENTLY ASKED QUESTION?</vt:lpstr>
      <vt:lpstr>PLUG-IN HYBRID ELECTRIC VEHICLES 10.</vt:lpstr>
      <vt:lpstr>Figure 7-6 SAE J 1772 plug is used on most electric and plug-in hybrid electric vehicles and is designed to work with Level 1(110–120 volt) and Level 2 (220–240 volt) charging.</vt:lpstr>
      <vt:lpstr>QUESTION 3: </vt:lpstr>
      <vt:lpstr>ANSWER 3:</vt:lpstr>
      <vt:lpstr>STUDENT ACTIVITY 3.</vt:lpstr>
      <vt:lpstr>Electric Vehicle</vt:lpstr>
      <vt:lpstr>Fuel Cell</vt:lpstr>
      <vt:lpstr>Fuel Cell Vehicle</vt:lpstr>
      <vt:lpstr>CHARGING LEVELS 1.</vt:lpstr>
      <vt:lpstr>CHARGING LEVELS 2.</vt:lpstr>
      <vt:lpstr>Figure 7-7 (a) Volt being charged using the supplied 100 volt charger. (b) Always lay out entire length of charging cord before plugging vehicle into outlet. If cord is not kept straight, current flow can not only create a coil but the flow of current can overheat the wires and in some cases can actually cause the insulation to melt.</vt:lpstr>
      <vt:lpstr>CHARGING LEVELS 3.</vt:lpstr>
      <vt:lpstr>Figure 7-8 Nissan Leaf plugged into a charging station at a college.</vt:lpstr>
      <vt:lpstr>CHARGING LEVELS 4.</vt:lpstr>
      <vt:lpstr>CHARGING LEVELS 5.</vt:lpstr>
      <vt:lpstr>Figure 7-9 Tesla uses unique plug but also supplies adapter so vehicle owner can plug into a SAE J1772 station or a 220 volt conventional outlet (right) or even to a conventional 110 volt outlet (left).</vt:lpstr>
      <vt:lpstr>CHARGING LEVELS 6.</vt:lpstr>
      <vt:lpstr>Figure 7-10 A Nissan Leaf electric vehicle charging ports located at front of vehicle under a hinged door for easy access.</vt:lpstr>
      <vt:lpstr>CHARGING LEVELS 7.</vt:lpstr>
      <vt:lpstr>Figure 7-11 Level 3 SAE Compatible Charging System (CCS) station located at the Great Smokey Mountains National park ranger station. There is a charge to use this charger.</vt:lpstr>
      <vt:lpstr>STUDENT ACTIVITY 4.</vt:lpstr>
      <vt:lpstr>QUESTION 4: </vt:lpstr>
      <vt:lpstr>ANSWER 4:</vt:lpstr>
      <vt:lpstr>Summary (1 of 3)</vt:lpstr>
      <vt:lpstr>Summary (2 of 3)</vt:lpstr>
      <vt:lpstr>Summary (3 of 3)</vt:lpstr>
    </vt:vector>
  </TitlesOfParts>
  <Company>echosvoice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Dr. John KERSHAW</cp:lastModifiedBy>
  <cp:revision>352</cp:revision>
  <dcterms:created xsi:type="dcterms:W3CDTF">2014-07-14T20:04:21Z</dcterms:created>
  <dcterms:modified xsi:type="dcterms:W3CDTF">2020-09-23T12:57:51Z</dcterms:modified>
</cp:coreProperties>
</file>