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376" r:id="rId2"/>
    <p:sldId id="395" r:id="rId3"/>
    <p:sldId id="569" r:id="rId4"/>
    <p:sldId id="570" r:id="rId5"/>
    <p:sldId id="575" r:id="rId6"/>
    <p:sldId id="627" r:id="rId7"/>
    <p:sldId id="630" r:id="rId8"/>
    <p:sldId id="574" r:id="rId9"/>
    <p:sldId id="580" r:id="rId10"/>
    <p:sldId id="581" r:id="rId11"/>
    <p:sldId id="576" r:id="rId12"/>
    <p:sldId id="547" r:id="rId13"/>
    <p:sldId id="639" r:id="rId14"/>
    <p:sldId id="579" r:id="rId15"/>
    <p:sldId id="578" r:id="rId16"/>
    <p:sldId id="577" r:id="rId17"/>
    <p:sldId id="596" r:id="rId18"/>
    <p:sldId id="595" r:id="rId19"/>
    <p:sldId id="624" r:id="rId20"/>
    <p:sldId id="582" r:id="rId21"/>
    <p:sldId id="585" r:id="rId22"/>
    <p:sldId id="584" r:id="rId23"/>
    <p:sldId id="599" r:id="rId24"/>
    <p:sldId id="572" r:id="rId25"/>
    <p:sldId id="598" r:id="rId26"/>
    <p:sldId id="597" r:id="rId27"/>
    <p:sldId id="583" r:id="rId28"/>
    <p:sldId id="631" r:id="rId29"/>
    <p:sldId id="586" r:id="rId30"/>
    <p:sldId id="590" r:id="rId31"/>
    <p:sldId id="589" r:id="rId32"/>
    <p:sldId id="588" r:id="rId33"/>
    <p:sldId id="600" r:id="rId34"/>
    <p:sldId id="632" r:id="rId35"/>
    <p:sldId id="645" r:id="rId36"/>
    <p:sldId id="644" r:id="rId37"/>
    <p:sldId id="642" r:id="rId38"/>
    <p:sldId id="634" r:id="rId39"/>
    <p:sldId id="612" r:id="rId40"/>
    <p:sldId id="613" r:id="rId41"/>
    <p:sldId id="641" r:id="rId42"/>
    <p:sldId id="601" r:id="rId43"/>
    <p:sldId id="640" r:id="rId44"/>
    <p:sldId id="604" r:id="rId45"/>
    <p:sldId id="603" r:id="rId46"/>
    <p:sldId id="605" r:id="rId47"/>
    <p:sldId id="606" r:id="rId48"/>
    <p:sldId id="628" r:id="rId49"/>
    <p:sldId id="607" r:id="rId50"/>
    <p:sldId id="559" r:id="rId51"/>
    <p:sldId id="560" r:id="rId52"/>
    <p:sldId id="616" r:id="rId53"/>
    <p:sldId id="620" r:id="rId54"/>
    <p:sldId id="619" r:id="rId55"/>
    <p:sldId id="618" r:id="rId56"/>
    <p:sldId id="617" r:id="rId57"/>
    <p:sldId id="637" r:id="rId58"/>
    <p:sldId id="638" r:id="rId59"/>
    <p:sldId id="563" r:id="rId60"/>
    <p:sldId id="564" r:id="rId61"/>
    <p:sldId id="565" r:id="rId62"/>
    <p:sldId id="629"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1DE"/>
    <a:srgbClr val="0000FF"/>
    <a:srgbClr val="003057"/>
    <a:srgbClr val="005A70"/>
    <a:srgbClr val="007FA3"/>
    <a:srgbClr val="E3E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17" autoAdjust="0"/>
    <p:restoredTop sz="83248" autoAdjust="0"/>
  </p:normalViewPr>
  <p:slideViewPr>
    <p:cSldViewPr>
      <p:cViewPr varScale="1">
        <p:scale>
          <a:sx n="116" d="100"/>
          <a:sy n="116" d="100"/>
        </p:scale>
        <p:origin x="1920" y="174"/>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sorterViewPr>
    <p:cViewPr varScale="1">
      <p:scale>
        <a:sx n="100" d="100"/>
        <a:sy n="100" d="100"/>
      </p:scale>
      <p:origin x="0" y="-8388"/>
    </p:cViewPr>
  </p:sorter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Slide </a:t>
            </a: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9/26/2020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Slide </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9/26/2020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91315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434786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533400"/>
            <a:ext cx="9144000" cy="33528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EEB1E204-C3E2-4A23-8B33-5A750439A2F3}" type="datetime1">
              <a:rPr lang="en-US" smtClean="0"/>
              <a:t>9/26/2020</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p:cNvSpPr>
            <a:spLocks noGrp="1"/>
          </p:cNvSpPr>
          <p:nvPr>
            <p:ph type="sldNum" sz="quarter" idx="12"/>
          </p:nvPr>
        </p:nvSpPr>
        <p:spPr>
          <a:xfrm>
            <a:off x="8458200" y="0"/>
            <a:ext cx="685799" cy="304800"/>
          </a:xfrm>
        </p:spPr>
        <p:txBody>
          <a:bodyPr/>
          <a:lstStyle/>
          <a:p>
            <a:r>
              <a:rPr lang="en-US" dirty="0" smtClean="0"/>
              <a:t>Slide </a:t>
            </a:r>
            <a:fld id="{200B2350-5261-4F5C-9DF5-EF0D264FC8D2}" type="slidenum">
              <a:rPr lang="en-US" smtClean="0"/>
              <a:pPr/>
              <a:t>‹#›</a:t>
            </a:fld>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a:xfrm>
            <a:off x="6335713" y="113072"/>
            <a:ext cx="2133600" cy="182880"/>
          </a:xfrm>
          <a:prstGeom prst="rect">
            <a:avLst/>
          </a:prstGeom>
        </p:spPr>
        <p:txBody>
          <a:bodyPr/>
          <a:lstStyle>
            <a:lvl1pPr>
              <a:defRPr>
                <a:solidFill>
                  <a:schemeClr val="tx1"/>
                </a:solidFill>
              </a:defRPr>
            </a:lvl1pPr>
          </a:lstStyle>
          <a:p>
            <a:fld id="{9068B01A-3AB7-4F99-856F-9BEF9B76AD6F}" type="datetime1">
              <a:rPr lang="en-US" smtClean="0"/>
              <a:t>9/26/2020</a:t>
            </a:fld>
            <a:endParaRPr lang="en-US" dirty="0"/>
          </a:p>
        </p:txBody>
      </p:sp>
      <p:sp>
        <p:nvSpPr>
          <p:cNvPr id="4" name="Slide Number Placeholder 3"/>
          <p:cNvSpPr>
            <a:spLocks noGrp="1"/>
          </p:cNvSpPr>
          <p:nvPr>
            <p:ph type="sldNum" sz="quarter" idx="12"/>
          </p:nvPr>
        </p:nvSpPr>
        <p:spPr>
          <a:xfrm>
            <a:off x="8469312" y="-8164"/>
            <a:ext cx="674688" cy="295952"/>
          </a:xfrm>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a:xfrm>
            <a:off x="6335713" y="113072"/>
            <a:ext cx="2133600" cy="182880"/>
          </a:xfrm>
          <a:prstGeom prst="rect">
            <a:avLst/>
          </a:prstGeom>
        </p:spPr>
        <p:txBody>
          <a:bodyPr/>
          <a:lstStyle/>
          <a:p>
            <a:fld id="{3ABD09BB-2E1A-4503-A76B-FAB1A017F8A1}" type="datetime1">
              <a:rPr lang="en-US" smtClean="0"/>
              <a:t>9/26/2020</a:t>
            </a:fld>
            <a:endParaRPr lang="en-US" dirty="0"/>
          </a:p>
        </p:txBody>
      </p:sp>
      <p:sp>
        <p:nvSpPr>
          <p:cNvPr id="6" name="Slide Number Placeholder 5"/>
          <p:cNvSpPr>
            <a:spLocks noGrp="1"/>
          </p:cNvSpPr>
          <p:nvPr>
            <p:ph type="sldNum" sz="quarter" idx="12"/>
          </p:nvPr>
        </p:nvSpPr>
        <p:spPr>
          <a:xfrm>
            <a:off x="8458200" y="0"/>
            <a:ext cx="685799" cy="304800"/>
          </a:xfrm>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6200" y="152400"/>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76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a:xfrm>
            <a:off x="6335713" y="113072"/>
            <a:ext cx="2133600" cy="182880"/>
          </a:xfrm>
          <a:prstGeom prst="rect">
            <a:avLst/>
          </a:prstGeom>
        </p:spPr>
        <p:txBody>
          <a:bodyPr/>
          <a:lstStyle/>
          <a:p>
            <a:fld id="{960630FA-22A7-4B3E-B365-E61686B06BF0}" type="datetime1">
              <a:rPr lang="en-US" smtClean="0"/>
              <a:t>9/26/2020</a:t>
            </a:fld>
            <a:endParaRPr lang="en-US" dirty="0"/>
          </a:p>
        </p:txBody>
      </p:sp>
      <p:sp>
        <p:nvSpPr>
          <p:cNvPr id="5" name="Slide Number Placeholder 4"/>
          <p:cNvSpPr>
            <a:spLocks noGrp="1"/>
          </p:cNvSpPr>
          <p:nvPr>
            <p:ph type="sldNum" sz="quarter" idx="12"/>
          </p:nvPr>
        </p:nvSpPr>
        <p:spPr/>
        <p:txBody>
          <a:bodyPr/>
          <a:lstStyle/>
          <a:p>
            <a:r>
              <a:rPr lang="en-US" dirty="0" smtClean="0"/>
              <a:t>Slide </a:t>
            </a:r>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stretch>
            <a:fillRect/>
          </a:stretch>
        </p:blipFill>
        <p:spPr>
          <a:xfrm>
            <a:off x="228600" y="6475653"/>
            <a:ext cx="365792" cy="365792"/>
          </a:xfrm>
          <a:prstGeom prst="rect">
            <a:avLst/>
          </a:prstGeom>
        </p:spPr>
      </p:pic>
      <p:sp>
        <p:nvSpPr>
          <p:cNvPr id="8" name="TextBox 7"/>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a:xfrm>
            <a:off x="6335713" y="113072"/>
            <a:ext cx="2133600" cy="182880"/>
          </a:xfrm>
          <a:prstGeom prst="rect">
            <a:avLst/>
          </a:prstGeom>
        </p:spPr>
        <p:txBody>
          <a:bodyPr/>
          <a:lstStyle/>
          <a:p>
            <a:fld id="{4656C25A-EB2A-4FB6-AAA6-66B8CB104E7C}" type="datetime1">
              <a:rPr lang="en-US" smtClean="0"/>
              <a:t>9/26/2020</a:t>
            </a:fld>
            <a:endParaRPr lang="en-US" dirty="0"/>
          </a:p>
        </p:txBody>
      </p:sp>
      <p:sp>
        <p:nvSpPr>
          <p:cNvPr id="5" name="Slide Number Placeholder 4"/>
          <p:cNvSpPr>
            <a:spLocks noGrp="1"/>
          </p:cNvSpPr>
          <p:nvPr>
            <p:ph type="sldNum" sz="quarter" idx="12"/>
          </p:nvPr>
        </p:nvSpPr>
        <p:spPr/>
        <p:txBody>
          <a:bodyPr/>
          <a:lstStyle/>
          <a:p>
            <a:r>
              <a:rPr lang="en-US" dirty="0" smtClean="0"/>
              <a:t>Slide </a:t>
            </a:r>
            <a:fld id="{200B2350-5261-4F5C-9DF5-EF0D264FC8D2}" type="slidenum">
              <a:rPr lang="en-US" smtClean="0"/>
              <a:pPr/>
              <a:t>‹#›</a:t>
            </a:fld>
            <a:endParaRPr lang="en-US" dirty="0"/>
          </a:p>
        </p:txBody>
      </p:sp>
      <p:pic>
        <p:nvPicPr>
          <p:cNvPr id="11" name="Picture 10"/>
          <p:cNvPicPr>
            <a:picLocks noChangeAspect="1"/>
          </p:cNvPicPr>
          <p:nvPr userDrawn="1"/>
        </p:nvPicPr>
        <p:blipFill>
          <a:blip r:embed="rId2"/>
          <a:stretch>
            <a:fillRect/>
          </a:stretch>
        </p:blipFill>
        <p:spPr>
          <a:xfrm>
            <a:off x="228600" y="6475653"/>
            <a:ext cx="365792" cy="365792"/>
          </a:xfrm>
          <a:prstGeom prst="rect">
            <a:avLst/>
          </a:prstGeom>
        </p:spPr>
      </p:pic>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8B4175F5-84D3-4D2F-A83A-7723BA9C27EA}" type="datetime1">
              <a:rPr lang="en-US" smtClean="0"/>
              <a:t>9/26/2020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228600" y="6475653"/>
            <a:ext cx="365792" cy="365792"/>
          </a:xfrm>
          <a:prstGeom prst="rect">
            <a:avLst/>
          </a:prstGeom>
        </p:spPr>
      </p:pic>
      <p:sp>
        <p:nvSpPr>
          <p:cNvPr id="9" name="TextBox 8"/>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6" name="Slide Number Placeholder 5"/>
          <p:cNvSpPr>
            <a:spLocks noGrp="1"/>
          </p:cNvSpPr>
          <p:nvPr>
            <p:ph type="sldNum" sz="quarter" idx="12"/>
          </p:nvPr>
        </p:nvSpPr>
        <p:spPr>
          <a:xfrm>
            <a:off x="8469312" y="0"/>
            <a:ext cx="674688" cy="295952"/>
          </a:xfrm>
        </p:spPr>
        <p:txBody>
          <a:bodyPr/>
          <a:lstStyle/>
          <a:p>
            <a:fld id="{200B2350-5261-4F5C-9DF5-EF0D264FC8D2}"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228600" y="6475653"/>
            <a:ext cx="365792" cy="365792"/>
          </a:xfrm>
          <a:prstGeom prst="rect">
            <a:avLst/>
          </a:prstGeom>
        </p:spPr>
      </p:pic>
      <p:sp>
        <p:nvSpPr>
          <p:cNvPr id="9" name="TextBox 8"/>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a:xfrm>
            <a:off x="6335713" y="113072"/>
            <a:ext cx="2133600" cy="182880"/>
          </a:xfrm>
          <a:prstGeom prst="rect">
            <a:avLst/>
          </a:prstGeom>
        </p:spPr>
        <p:txBody>
          <a:bodyPr/>
          <a:lstStyle>
            <a:lvl1pPr>
              <a:defRPr>
                <a:solidFill>
                  <a:schemeClr val="tx1"/>
                </a:solidFill>
              </a:defRPr>
            </a:lvl1pPr>
          </a:lstStyle>
          <a:p>
            <a:fld id="{2BC2CE92-3FA3-4F94-AE51-EF39B2ACEAC9}" type="datetime1">
              <a:rPr lang="en-US" smtClean="0"/>
              <a:t>9/26/2020</a:t>
            </a:fld>
            <a:endParaRPr lang="en-US" dirty="0"/>
          </a:p>
        </p:txBody>
      </p:sp>
      <p:sp>
        <p:nvSpPr>
          <p:cNvPr id="4" name="Slide Number Placeholder 3"/>
          <p:cNvSpPr>
            <a:spLocks noGrp="1"/>
          </p:cNvSpPr>
          <p:nvPr>
            <p:ph type="sldNum" sz="quarter" idx="12"/>
          </p:nvPr>
        </p:nvSpPr>
        <p:spPr>
          <a:xfrm>
            <a:off x="8469312" y="0"/>
            <a:ext cx="674688" cy="295952"/>
          </a:xfrm>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F44BECEC-A0B8-4B43-BDF9-86D196C84C3A}" type="datetime1">
              <a:rPr lang="en-US" smtClean="0"/>
              <a:t>9/26/2020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BA0579D9-AD2E-4CB8-A3BC-32A95FCD26ED}" type="datetime1">
              <a:rPr lang="en-US" smtClean="0"/>
              <a:t>9/26/2020</a:t>
            </a:fld>
            <a:endParaRPr lang="en-US" dirty="0"/>
          </a:p>
        </p:txBody>
      </p:sp>
      <p:sp>
        <p:nvSpPr>
          <p:cNvPr id="7" name="Slide Number Placeholder 5"/>
          <p:cNvSpPr>
            <a:spLocks noGrp="1"/>
          </p:cNvSpPr>
          <p:nvPr>
            <p:ph type="sldNum" sz="quarter" idx="12"/>
          </p:nvPr>
        </p:nvSpPr>
        <p:spPr>
          <a:xfrm>
            <a:off x="8458200" y="0"/>
            <a:ext cx="685799" cy="30480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a:xfrm>
            <a:off x="6335713" y="113072"/>
            <a:ext cx="2133600" cy="182880"/>
          </a:xfrm>
          <a:prstGeom prst="rect">
            <a:avLst/>
          </a:prstGeom>
        </p:spPr>
        <p:txBody>
          <a:bodyPr/>
          <a:lstStyle/>
          <a:p>
            <a:fld id="{5A15206B-1D83-4D1C-88F6-AF9FF1AA2CFD}" type="datetime1">
              <a:rPr lang="en-US" smtClean="0"/>
              <a:t>9/26/2020</a:t>
            </a:fld>
            <a:endParaRPr lang="en-US" dirty="0"/>
          </a:p>
        </p:txBody>
      </p:sp>
      <p:sp>
        <p:nvSpPr>
          <p:cNvPr id="6" name="Slide Number Placeholder 5"/>
          <p:cNvSpPr>
            <a:spLocks noGrp="1"/>
          </p:cNvSpPr>
          <p:nvPr>
            <p:ph type="sldNum" sz="quarter" idx="12"/>
          </p:nvPr>
        </p:nvSpPr>
        <p:spPr>
          <a:xfrm>
            <a:off x="8458200" y="0"/>
            <a:ext cx="685799" cy="30480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6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4478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6" name="Slide Number Placeholder 5"/>
          <p:cNvSpPr>
            <a:spLocks noGrp="1"/>
          </p:cNvSpPr>
          <p:nvPr>
            <p:ph type="sldNum" sz="quarter" idx="4"/>
          </p:nvPr>
        </p:nvSpPr>
        <p:spPr>
          <a:xfrm>
            <a:off x="8469312" y="0"/>
            <a:ext cx="674688" cy="295952"/>
          </a:xfrm>
          <a:prstGeom prst="rect">
            <a:avLst/>
          </a:prstGeom>
        </p:spPr>
        <p:txBody>
          <a:bodyPr vert="horz" lIns="91440" tIns="45720" rIns="91440" bIns="45720" rtlCol="0" anchor="ctr"/>
          <a:lstStyle>
            <a:lvl1pPr algn="r">
              <a:defRPr sz="900">
                <a:solidFill>
                  <a:schemeClr val="bg1"/>
                </a:solidFill>
              </a:defRPr>
            </a:lvl1pPr>
          </a:lstStyle>
          <a:p>
            <a:r>
              <a:rPr lang="en-US" dirty="0" smtClean="0"/>
              <a:t> Slide </a:t>
            </a:r>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6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spcAft>
          <a:spcPts val="600"/>
        </a:spcAft>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fd_xf_INnNI"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SIri5gQNTAQ"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youtu.be/ZV4itTdbuZs"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4Cam0uREgPI"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youtu.be/U3I0vLAn-gs"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youtu.be/XtV574KBEbU"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hyperlink" Target="https://youtu.be/T9UH4lGEa6Y"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Principles and Practices</a:t>
            </a:r>
            <a:endParaRPr lang="en-US" dirty="0" smtClean="0"/>
          </a:p>
        </p:txBody>
      </p:sp>
      <p:sp>
        <p:nvSpPr>
          <p:cNvPr id="4" name="Text Placeholder 3"/>
          <p:cNvSpPr>
            <a:spLocks noGrp="1"/>
          </p:cNvSpPr>
          <p:nvPr>
            <p:ph type="body" sz="quarter" idx="14"/>
          </p:nvPr>
        </p:nvSpPr>
        <p:spPr/>
        <p:txBody>
          <a:bodyPr/>
          <a:lstStyle/>
          <a:p>
            <a:r>
              <a:rPr lang="en-US" b="1" dirty="0" smtClean="0"/>
              <a:t>Chapter 8 </a:t>
            </a:r>
            <a:endParaRPr lang="en-US" b="1" dirty="0"/>
          </a:p>
        </p:txBody>
      </p:sp>
      <p:sp>
        <p:nvSpPr>
          <p:cNvPr id="5" name="Text Placeholder 4"/>
          <p:cNvSpPr>
            <a:spLocks noGrp="1"/>
          </p:cNvSpPr>
          <p:nvPr>
            <p:ph type="body" sz="quarter" idx="15"/>
          </p:nvPr>
        </p:nvSpPr>
        <p:spPr/>
        <p:txBody>
          <a:bodyPr/>
          <a:lstStyle/>
          <a:p>
            <a:r>
              <a:rPr lang="en-US" sz="3200" b="1" dirty="0" smtClean="0"/>
              <a:t>Solar Electric Generation</a:t>
            </a:r>
          </a:p>
        </p:txBody>
      </p:sp>
      <p:sp>
        <p:nvSpPr>
          <p:cNvPr id="8" name="Text Placeholder 7"/>
          <p:cNvSpPr>
            <a:spLocks noGrp="1"/>
          </p:cNvSpPr>
          <p:nvPr>
            <p:ph type="body" sz="quarter" idx="13"/>
          </p:nvPr>
        </p:nvSpPr>
        <p:spPr/>
        <p:txBody>
          <a:bodyPr/>
          <a:lstStyle/>
          <a:p>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68" y="1685968"/>
            <a:ext cx="3991232" cy="3991232"/>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1</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86800" cy="1236452"/>
          </a:xfrm>
        </p:spPr>
        <p:txBody>
          <a:bodyPr/>
          <a:lstStyle/>
          <a:p>
            <a:r>
              <a:rPr lang="en-US" sz="1600" dirty="0" smtClean="0"/>
              <a:t>FIGURE 8- 3 photovoltaic </a:t>
            </a:r>
            <a:r>
              <a:rPr lang="en-US" sz="1600" dirty="0"/>
              <a:t>device single junction, which creates an electric field within a PV cell semiconductor. </a:t>
            </a:r>
            <a:r>
              <a:rPr lang="en-US" sz="1600" dirty="0" smtClean="0"/>
              <a:t>PV </a:t>
            </a:r>
            <a:r>
              <a:rPr lang="en-US" sz="1600" dirty="0"/>
              <a:t>cell single-junction only produces photons whose energy is equal to or greater than </a:t>
            </a:r>
            <a:r>
              <a:rPr lang="en-US" sz="1600" dirty="0" smtClean="0"/>
              <a:t>0 voltage </a:t>
            </a:r>
            <a:r>
              <a:rPr lang="en-US" sz="1600" dirty="0"/>
              <a:t>section of </a:t>
            </a:r>
            <a:r>
              <a:rPr lang="en-US" sz="1600" dirty="0" smtClean="0"/>
              <a:t>cell </a:t>
            </a:r>
            <a:r>
              <a:rPr lang="en-US" sz="1600" dirty="0"/>
              <a:t>(band gap) that can free an electron for circuit to flow.  The photovoltaic reply of single-junction cell is limited to </a:t>
            </a:r>
            <a:r>
              <a:rPr lang="en-US" sz="1600" dirty="0" smtClean="0"/>
              <a:t>portion </a:t>
            </a:r>
            <a:r>
              <a:rPr lang="en-US" sz="1600" dirty="0"/>
              <a:t>of </a:t>
            </a:r>
            <a:r>
              <a:rPr lang="en-US" sz="1600" dirty="0" smtClean="0"/>
              <a:t>sun's </a:t>
            </a:r>
            <a:r>
              <a:rPr lang="en-US" sz="1600" dirty="0"/>
              <a:t>spectrum whose energy is above </a:t>
            </a:r>
            <a:r>
              <a:rPr lang="en-US" sz="1600" dirty="0" smtClean="0"/>
              <a:t>bandgap </a:t>
            </a:r>
            <a:r>
              <a:rPr lang="en-US" sz="1600" dirty="0"/>
              <a:t>of </a:t>
            </a:r>
            <a:r>
              <a:rPr lang="en-US" sz="1600" dirty="0" smtClean="0"/>
              <a:t>absorbing material.</a:t>
            </a:r>
            <a:endParaRPr lang="en-US" sz="1600" dirty="0"/>
          </a:p>
        </p:txBody>
      </p:sp>
      <p:pic>
        <p:nvPicPr>
          <p:cNvPr id="5" name="Content Placeholder 4"/>
          <p:cNvPicPr>
            <a:picLocks noGrp="1" noChangeAspect="1"/>
          </p:cNvPicPr>
          <p:nvPr>
            <p:ph idx="1"/>
          </p:nvPr>
        </p:nvPicPr>
        <p:blipFill>
          <a:blip r:embed="rId2"/>
          <a:stretch>
            <a:fillRect/>
          </a:stretch>
        </p:blipFill>
        <p:spPr>
          <a:xfrm>
            <a:off x="3276600" y="1600200"/>
            <a:ext cx="2517787" cy="4413308"/>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10</a:t>
            </a:fld>
            <a:endParaRPr lang="en-US" dirty="0"/>
          </a:p>
        </p:txBody>
      </p:sp>
    </p:spTree>
    <p:extLst>
      <p:ext uri="{BB962C8B-B14F-4D97-AF65-F5344CB8AC3E}">
        <p14:creationId xmlns:p14="http://schemas.microsoft.com/office/powerpoint/2010/main" val="2001938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393112" cy="1097280"/>
          </a:xfrm>
        </p:spPr>
        <p:txBody>
          <a:bodyPr/>
          <a:lstStyle/>
          <a:p>
            <a:r>
              <a:rPr lang="en-US" sz="2800" dirty="0"/>
              <a:t>FIGURE 8-4 </a:t>
            </a:r>
            <a:r>
              <a:rPr lang="en-US" sz="2800" dirty="0" smtClean="0"/>
              <a:t> </a:t>
            </a:r>
            <a:r>
              <a:rPr lang="en-US" sz="2800" dirty="0"/>
              <a:t>The multi-junction </a:t>
            </a:r>
            <a:r>
              <a:rPr lang="en-US" sz="2800" dirty="0" smtClean="0"/>
              <a:t>device is </a:t>
            </a:r>
            <a:r>
              <a:rPr lang="en-US" sz="2800" dirty="0"/>
              <a:t>a stack of individual single-junction cells in descending order of bandgap.</a:t>
            </a:r>
          </a:p>
        </p:txBody>
      </p:sp>
      <p:sp>
        <p:nvSpPr>
          <p:cNvPr id="4" name="Slide Number Placeholder 3"/>
          <p:cNvSpPr>
            <a:spLocks noGrp="1"/>
          </p:cNvSpPr>
          <p:nvPr>
            <p:ph type="sldNum" sz="quarter" idx="12"/>
          </p:nvPr>
        </p:nvSpPr>
        <p:spPr/>
        <p:txBody>
          <a:bodyPr/>
          <a:lstStyle/>
          <a:p>
            <a:r>
              <a:rPr lang="en-US" smtClean="0"/>
              <a:t>Slide </a:t>
            </a:r>
            <a:fld id="{200B2350-5261-4F5C-9DF5-EF0D264FC8D2}" type="slidenum">
              <a:rPr lang="en-US" smtClean="0"/>
              <a:pPr/>
              <a:t>11</a:t>
            </a:fld>
            <a:endParaRPr lang="en-US" dirty="0"/>
          </a:p>
        </p:txBody>
      </p:sp>
      <p:pic>
        <p:nvPicPr>
          <p:cNvPr id="5" name="Picture 4"/>
          <p:cNvPicPr>
            <a:picLocks noChangeAspect="1"/>
          </p:cNvPicPr>
          <p:nvPr/>
        </p:nvPicPr>
        <p:blipFill>
          <a:blip r:embed="rId2"/>
          <a:stretch>
            <a:fillRect/>
          </a:stretch>
        </p:blipFill>
        <p:spPr>
          <a:xfrm>
            <a:off x="2895600" y="1523999"/>
            <a:ext cx="3822285" cy="4783255"/>
          </a:xfrm>
          <a:prstGeom prst="rect">
            <a:avLst/>
          </a:prstGeom>
        </p:spPr>
      </p:pic>
    </p:spTree>
    <p:extLst>
      <p:ext uri="{BB962C8B-B14F-4D97-AF65-F5344CB8AC3E}">
        <p14:creationId xmlns:p14="http://schemas.microsoft.com/office/powerpoint/2010/main" val="1389989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1: </a:t>
            </a:r>
            <a:endParaRPr lang="en-US" dirty="0">
              <a:solidFill>
                <a:srgbClr val="F8F9D3"/>
              </a:solidFill>
            </a:endParaRPr>
          </a:p>
        </p:txBody>
      </p:sp>
      <p:sp>
        <p:nvSpPr>
          <p:cNvPr id="3" name="Rectangle 2"/>
          <p:cNvSpPr/>
          <p:nvPr/>
        </p:nvSpPr>
        <p:spPr>
          <a:xfrm>
            <a:off x="196678" y="1447800"/>
            <a:ext cx="8750643" cy="3970318"/>
          </a:xfrm>
          <a:prstGeom prst="rect">
            <a:avLst/>
          </a:prstGeom>
        </p:spPr>
        <p:txBody>
          <a:bodyPr wrap="square">
            <a:spAutoFit/>
          </a:bodyPr>
          <a:lstStyle/>
          <a:p>
            <a:r>
              <a:rPr lang="en-US" sz="3600" dirty="0" smtClean="0">
                <a:solidFill>
                  <a:srgbClr val="000000"/>
                </a:solidFill>
              </a:rPr>
              <a:t>Which </a:t>
            </a:r>
            <a:r>
              <a:rPr lang="en-US" sz="3600" dirty="0">
                <a:solidFill>
                  <a:srgbClr val="000000"/>
                </a:solidFill>
              </a:rPr>
              <a:t>of these is defined as the production of electric current at the interface of two semiconductor materials?</a:t>
            </a:r>
          </a:p>
          <a:p>
            <a:r>
              <a:rPr lang="en-US" sz="3600" dirty="0">
                <a:solidFill>
                  <a:srgbClr val="000000"/>
                </a:solidFill>
              </a:rPr>
              <a:t>a.	Grid parity</a:t>
            </a:r>
          </a:p>
          <a:p>
            <a:r>
              <a:rPr lang="en-US" sz="3600" dirty="0">
                <a:solidFill>
                  <a:srgbClr val="000000"/>
                </a:solidFill>
              </a:rPr>
              <a:t>b.	Photovoltaics </a:t>
            </a:r>
          </a:p>
          <a:p>
            <a:r>
              <a:rPr lang="en-US" sz="3600" dirty="0">
                <a:solidFill>
                  <a:srgbClr val="000000"/>
                </a:solidFill>
              </a:rPr>
              <a:t>c.	Grid integration</a:t>
            </a:r>
          </a:p>
          <a:p>
            <a:r>
              <a:rPr lang="en-US" sz="3600" dirty="0">
                <a:solidFill>
                  <a:srgbClr val="000000"/>
                </a:solidFill>
              </a:rPr>
              <a:t>d.	Concentrating Solar Power</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12</a:t>
            </a:fld>
            <a:endParaRPr lang="en-US" dirty="0"/>
          </a:p>
        </p:txBody>
      </p:sp>
    </p:spTree>
    <p:extLst>
      <p:ext uri="{BB962C8B-B14F-4D97-AF65-F5344CB8AC3E}">
        <p14:creationId xmlns:p14="http://schemas.microsoft.com/office/powerpoint/2010/main" val="1272331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1:</a:t>
            </a:r>
            <a:endParaRPr lang="en-US" sz="3200" dirty="0">
              <a:solidFill>
                <a:srgbClr val="F8F9D3"/>
              </a:solidFill>
            </a:endParaRPr>
          </a:p>
        </p:txBody>
      </p:sp>
      <p:sp>
        <p:nvSpPr>
          <p:cNvPr id="6" name="Rectangle 5"/>
          <p:cNvSpPr/>
          <p:nvPr/>
        </p:nvSpPr>
        <p:spPr>
          <a:xfrm>
            <a:off x="436605" y="1859280"/>
            <a:ext cx="8534400" cy="707886"/>
          </a:xfrm>
          <a:prstGeom prst="rect">
            <a:avLst/>
          </a:prstGeom>
        </p:spPr>
        <p:txBody>
          <a:bodyPr wrap="square">
            <a:spAutoFit/>
          </a:bodyPr>
          <a:lstStyle/>
          <a:p>
            <a:r>
              <a:rPr lang="en-US" sz="4000" dirty="0">
                <a:solidFill>
                  <a:srgbClr val="000000"/>
                </a:solidFill>
              </a:rPr>
              <a:t>Photovoltaics </a:t>
            </a: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13</a:t>
            </a:fld>
            <a:endParaRPr lang="en-US" dirty="0"/>
          </a:p>
        </p:txBody>
      </p:sp>
    </p:spTree>
    <p:extLst>
      <p:ext uri="{BB962C8B-B14F-4D97-AF65-F5344CB8AC3E}">
        <p14:creationId xmlns:p14="http://schemas.microsoft.com/office/powerpoint/2010/main" val="2692069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PV (PHOTOVOLTAIC) </a:t>
            </a:r>
            <a:r>
              <a:rPr lang="en-US" dirty="0" smtClean="0"/>
              <a:t>SYSTEM 1.</a:t>
            </a:r>
            <a:endParaRPr lang="en-US" dirty="0"/>
          </a:p>
        </p:txBody>
      </p:sp>
      <p:sp>
        <p:nvSpPr>
          <p:cNvPr id="3" name="Content Placeholder 2"/>
          <p:cNvSpPr>
            <a:spLocks noGrp="1"/>
          </p:cNvSpPr>
          <p:nvPr>
            <p:ph idx="1"/>
          </p:nvPr>
        </p:nvSpPr>
        <p:spPr/>
        <p:txBody>
          <a:bodyPr/>
          <a:lstStyle/>
          <a:p>
            <a:r>
              <a:rPr lang="en-US" b="1" dirty="0" smtClean="0"/>
              <a:t>Photovoltaic System Uses Solar Panels </a:t>
            </a:r>
          </a:p>
          <a:p>
            <a:pPr lvl="1"/>
            <a:r>
              <a:rPr lang="en-US" dirty="0" smtClean="0"/>
              <a:t>Number </a:t>
            </a:r>
            <a:r>
              <a:rPr lang="en-US" dirty="0"/>
              <a:t>of solar cells that generate electrical current </a:t>
            </a:r>
            <a:endParaRPr lang="en-US" dirty="0" smtClean="0"/>
          </a:p>
          <a:p>
            <a:pPr lvl="1"/>
            <a:r>
              <a:rPr lang="en-US" dirty="0" smtClean="0"/>
              <a:t>Pushed </a:t>
            </a:r>
            <a:r>
              <a:rPr lang="en-US" dirty="0"/>
              <a:t>by voltage to become electrical </a:t>
            </a:r>
            <a:r>
              <a:rPr lang="en-US" dirty="0" smtClean="0"/>
              <a:t>power</a:t>
            </a:r>
          </a:p>
          <a:p>
            <a:pPr lvl="1"/>
            <a:r>
              <a:rPr lang="en-US" dirty="0" smtClean="0"/>
              <a:t>1</a:t>
            </a:r>
            <a:r>
              <a:rPr lang="en-US" baseline="30000" dirty="0" smtClean="0"/>
              <a:t>st</a:t>
            </a:r>
            <a:r>
              <a:rPr lang="en-US" dirty="0" smtClean="0"/>
              <a:t> Step photoelectric </a:t>
            </a:r>
            <a:r>
              <a:rPr lang="en-US" dirty="0"/>
              <a:t>effect </a:t>
            </a:r>
            <a:endParaRPr lang="en-US" dirty="0" smtClean="0"/>
          </a:p>
          <a:p>
            <a:pPr lvl="1"/>
            <a:r>
              <a:rPr lang="en-US" dirty="0"/>
              <a:t>F</a:t>
            </a:r>
            <a:r>
              <a:rPr lang="en-US" dirty="0" smtClean="0"/>
              <a:t>ollowed </a:t>
            </a:r>
            <a:r>
              <a:rPr lang="en-US" dirty="0"/>
              <a:t>by an electrochemical </a:t>
            </a:r>
            <a:r>
              <a:rPr lang="en-US" dirty="0" smtClean="0"/>
              <a:t>process</a:t>
            </a:r>
          </a:p>
          <a:p>
            <a:pPr lvl="2"/>
            <a:r>
              <a:rPr lang="en-US" dirty="0" smtClean="0"/>
              <a:t>Crystallized </a:t>
            </a:r>
            <a:r>
              <a:rPr lang="en-US" dirty="0"/>
              <a:t>atoms, ionized in a </a:t>
            </a:r>
            <a:r>
              <a:rPr lang="en-US" dirty="0" smtClean="0"/>
              <a:t>series</a:t>
            </a:r>
          </a:p>
          <a:p>
            <a:pPr lvl="2"/>
            <a:r>
              <a:rPr lang="en-US" dirty="0" smtClean="0"/>
              <a:t>Generate </a:t>
            </a:r>
            <a:r>
              <a:rPr lang="en-US" dirty="0"/>
              <a:t>an electric </a:t>
            </a:r>
            <a:r>
              <a:rPr lang="en-US" dirty="0" smtClean="0"/>
              <a:t>current</a:t>
            </a:r>
          </a:p>
          <a:p>
            <a:pPr lvl="2"/>
            <a:r>
              <a:rPr lang="en-US" dirty="0"/>
              <a:t>G</a:t>
            </a:r>
            <a:r>
              <a:rPr lang="en-US" dirty="0" smtClean="0"/>
              <a:t>round-mounted</a:t>
            </a:r>
            <a:r>
              <a:rPr lang="en-US" dirty="0"/>
              <a:t>, rooftop mounted or wall </a:t>
            </a:r>
            <a:r>
              <a:rPr lang="en-US" dirty="0" smtClean="0"/>
              <a:t>mounted</a:t>
            </a:r>
            <a:endParaRPr lang="en-US" dirty="0"/>
          </a:p>
        </p:txBody>
      </p:sp>
      <p:sp>
        <p:nvSpPr>
          <p:cNvPr id="4" name="Slide Number Placeholder 3"/>
          <p:cNvSpPr>
            <a:spLocks noGrp="1"/>
          </p:cNvSpPr>
          <p:nvPr>
            <p:ph type="sldNum" sz="quarter" idx="12"/>
          </p:nvPr>
        </p:nvSpPr>
        <p:spPr/>
        <p:txBody>
          <a:bodyPr/>
          <a:lstStyle/>
          <a:p>
            <a:r>
              <a:rPr lang="en-US" smtClean="0"/>
              <a:t>Slide </a:t>
            </a:r>
            <a:fld id="{200B2350-5261-4F5C-9DF5-EF0D264FC8D2}" type="slidenum">
              <a:rPr lang="en-US" smtClean="0"/>
              <a:pPr/>
              <a:t>14</a:t>
            </a:fld>
            <a:endParaRPr lang="en-US" dirty="0"/>
          </a:p>
        </p:txBody>
      </p:sp>
      <p:pic>
        <p:nvPicPr>
          <p:cNvPr id="5" name="Picture 4"/>
          <p:cNvPicPr>
            <a:picLocks noChangeAspect="1"/>
          </p:cNvPicPr>
          <p:nvPr/>
        </p:nvPicPr>
        <p:blipFill>
          <a:blip r:embed="rId2"/>
          <a:stretch>
            <a:fillRect/>
          </a:stretch>
        </p:blipFill>
        <p:spPr>
          <a:xfrm>
            <a:off x="1066800" y="5423197"/>
            <a:ext cx="685714" cy="685714"/>
          </a:xfrm>
          <a:prstGeom prst="rect">
            <a:avLst/>
          </a:prstGeom>
        </p:spPr>
      </p:pic>
      <p:sp>
        <p:nvSpPr>
          <p:cNvPr id="6" name="Rectangle 5"/>
          <p:cNvSpPr/>
          <p:nvPr/>
        </p:nvSpPr>
        <p:spPr>
          <a:xfrm>
            <a:off x="1717134" y="5396722"/>
            <a:ext cx="4455066" cy="369332"/>
          </a:xfrm>
          <a:prstGeom prst="rect">
            <a:avLst/>
          </a:prstGeom>
        </p:spPr>
        <p:txBody>
          <a:bodyPr wrap="none">
            <a:spAutoFit/>
          </a:bodyPr>
          <a:lstStyle/>
          <a:p>
            <a:r>
              <a:rPr lang="en-US" b="1" dirty="0">
                <a:solidFill>
                  <a:srgbClr val="E09900"/>
                </a:solidFill>
                <a:latin typeface="Arial" panose="020B0604020202020204" pitchFamily="34" charset="0"/>
                <a:hlinkClick r:id="rId3"/>
              </a:rPr>
              <a:t>Residential Solar PV Economics: 49:20</a:t>
            </a:r>
            <a:endParaRPr lang="en-US" dirty="0"/>
          </a:p>
        </p:txBody>
      </p:sp>
    </p:spTree>
    <p:extLst>
      <p:ext uri="{BB962C8B-B14F-4D97-AF65-F5344CB8AC3E}">
        <p14:creationId xmlns:p14="http://schemas.microsoft.com/office/powerpoint/2010/main" val="23484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524000" y="1752600"/>
            <a:ext cx="5993154" cy="3979454"/>
          </a:xfrm>
          <a:prstGeom prst="rect">
            <a:avLst/>
          </a:prstGeom>
        </p:spPr>
      </p:pic>
      <p:sp>
        <p:nvSpPr>
          <p:cNvPr id="4" name="Slide Number Placeholder 3"/>
          <p:cNvSpPr>
            <a:spLocks noGrp="1"/>
          </p:cNvSpPr>
          <p:nvPr>
            <p:ph type="sldNum" sz="quarter" idx="12"/>
          </p:nvPr>
        </p:nvSpPr>
        <p:spPr/>
        <p:txBody>
          <a:bodyPr/>
          <a:lstStyle/>
          <a:p>
            <a:r>
              <a:rPr lang="en-US" smtClean="0"/>
              <a:t>Slide </a:t>
            </a:r>
            <a:fld id="{200B2350-5261-4F5C-9DF5-EF0D264FC8D2}" type="slidenum">
              <a:rPr lang="en-US" smtClean="0"/>
              <a:pPr/>
              <a:t>15</a:t>
            </a:fld>
            <a:endParaRPr lang="en-US" dirty="0"/>
          </a:p>
        </p:txBody>
      </p:sp>
      <p:sp>
        <p:nvSpPr>
          <p:cNvPr id="5" name="Title 4"/>
          <p:cNvSpPr>
            <a:spLocks noGrp="1"/>
          </p:cNvSpPr>
          <p:nvPr>
            <p:ph type="title"/>
          </p:nvPr>
        </p:nvSpPr>
        <p:spPr/>
        <p:txBody>
          <a:bodyPr/>
          <a:lstStyle/>
          <a:p>
            <a:r>
              <a:rPr lang="en-US" dirty="0" smtClean="0"/>
              <a:t>Figure 8-5 Solar Panel Array </a:t>
            </a:r>
            <a:endParaRPr lang="en-US" dirty="0"/>
          </a:p>
        </p:txBody>
      </p:sp>
    </p:spTree>
    <p:extLst>
      <p:ext uri="{BB962C8B-B14F-4D97-AF65-F5344CB8AC3E}">
        <p14:creationId xmlns:p14="http://schemas.microsoft.com/office/powerpoint/2010/main" val="565992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10600" cy="1097280"/>
          </a:xfrm>
        </p:spPr>
        <p:txBody>
          <a:bodyPr/>
          <a:lstStyle/>
          <a:p>
            <a:r>
              <a:rPr lang="en-US" sz="1800" dirty="0"/>
              <a:t>FIGURE </a:t>
            </a:r>
            <a:r>
              <a:rPr lang="en-US" sz="1800" dirty="0" smtClean="0"/>
              <a:t>8-6 Solar cells in a frame called </a:t>
            </a:r>
            <a:r>
              <a:rPr lang="en-US" sz="1800" dirty="0"/>
              <a:t>a photovoltaic module.  These </a:t>
            </a:r>
            <a:r>
              <a:rPr lang="en-US" sz="1800" dirty="0" smtClean="0"/>
              <a:t>modules are </a:t>
            </a:r>
            <a:r>
              <a:rPr lang="en-US" sz="1800" dirty="0"/>
              <a:t>designed to supply electricity.  The current produced by </a:t>
            </a:r>
            <a:r>
              <a:rPr lang="en-US" sz="1800" dirty="0" smtClean="0"/>
              <a:t>module </a:t>
            </a:r>
            <a:r>
              <a:rPr lang="en-US" sz="1800" dirty="0"/>
              <a:t>is dependent on how much light strikes it.  Multiple modules are wired together to form an </a:t>
            </a:r>
            <a:r>
              <a:rPr lang="en-US" sz="1800" dirty="0" smtClean="0"/>
              <a:t>array.  </a:t>
            </a:r>
            <a:r>
              <a:rPr lang="en-US" sz="1800" dirty="0"/>
              <a:t>The larger the area of a module or array, the more electricity will be produced. </a:t>
            </a:r>
          </a:p>
        </p:txBody>
      </p:sp>
      <p:sp>
        <p:nvSpPr>
          <p:cNvPr id="4" name="Slide Number Placeholder 3"/>
          <p:cNvSpPr>
            <a:spLocks noGrp="1"/>
          </p:cNvSpPr>
          <p:nvPr>
            <p:ph type="sldNum" sz="quarter" idx="12"/>
          </p:nvPr>
        </p:nvSpPr>
        <p:spPr/>
        <p:txBody>
          <a:bodyPr/>
          <a:lstStyle/>
          <a:p>
            <a:r>
              <a:rPr lang="en-US" smtClean="0"/>
              <a:t>Slide </a:t>
            </a:r>
            <a:fld id="{200B2350-5261-4F5C-9DF5-EF0D264FC8D2}" type="slidenum">
              <a:rPr lang="en-US" smtClean="0"/>
              <a:pPr/>
              <a:t>16</a:t>
            </a:fld>
            <a:endParaRPr lang="en-US" dirty="0"/>
          </a:p>
        </p:txBody>
      </p:sp>
      <p:pic>
        <p:nvPicPr>
          <p:cNvPr id="5" name="Picture 4"/>
          <p:cNvPicPr>
            <a:picLocks noChangeAspect="1"/>
          </p:cNvPicPr>
          <p:nvPr/>
        </p:nvPicPr>
        <p:blipFill>
          <a:blip r:embed="rId2"/>
          <a:stretch>
            <a:fillRect/>
          </a:stretch>
        </p:blipFill>
        <p:spPr>
          <a:xfrm>
            <a:off x="2819400" y="1521846"/>
            <a:ext cx="3563230" cy="4775048"/>
          </a:xfrm>
          <a:prstGeom prst="rect">
            <a:avLst/>
          </a:prstGeom>
        </p:spPr>
      </p:pic>
    </p:spTree>
    <p:extLst>
      <p:ext uri="{BB962C8B-B14F-4D97-AF65-F5344CB8AC3E}">
        <p14:creationId xmlns:p14="http://schemas.microsoft.com/office/powerpoint/2010/main" val="2295548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PV (PHOTOVOLTAIC) </a:t>
            </a:r>
            <a:r>
              <a:rPr lang="en-US" dirty="0" smtClean="0"/>
              <a:t>SYSTEM 2.</a:t>
            </a:r>
            <a:endParaRPr lang="en-US" dirty="0"/>
          </a:p>
        </p:txBody>
      </p:sp>
      <p:sp>
        <p:nvSpPr>
          <p:cNvPr id="3" name="Content Placeholder 2"/>
          <p:cNvSpPr>
            <a:spLocks noGrp="1"/>
          </p:cNvSpPr>
          <p:nvPr>
            <p:ph idx="1"/>
          </p:nvPr>
        </p:nvSpPr>
        <p:spPr/>
        <p:txBody>
          <a:bodyPr/>
          <a:lstStyle/>
          <a:p>
            <a:r>
              <a:rPr lang="en-US" b="1" dirty="0"/>
              <a:t>DC Electricity</a:t>
            </a:r>
          </a:p>
          <a:p>
            <a:pPr lvl="1"/>
            <a:r>
              <a:rPr lang="en-US" dirty="0"/>
              <a:t>Photovoltaic modules and arrays </a:t>
            </a:r>
            <a:r>
              <a:rPr lang="en-US" dirty="0" smtClean="0"/>
              <a:t>produce</a:t>
            </a:r>
          </a:p>
          <a:p>
            <a:pPr lvl="1"/>
            <a:r>
              <a:rPr lang="en-US" dirty="0" smtClean="0"/>
              <a:t>DC </a:t>
            </a:r>
            <a:r>
              <a:rPr lang="en-US" dirty="0"/>
              <a:t>(direct-current) </a:t>
            </a:r>
            <a:r>
              <a:rPr lang="en-US" dirty="0" smtClean="0"/>
              <a:t>electricity</a:t>
            </a:r>
          </a:p>
          <a:p>
            <a:pPr lvl="1"/>
            <a:r>
              <a:rPr lang="en-US" dirty="0" smtClean="0"/>
              <a:t>Inverter </a:t>
            </a:r>
            <a:r>
              <a:rPr lang="en-US" dirty="0"/>
              <a:t>is used to change the DC to </a:t>
            </a:r>
            <a:r>
              <a:rPr lang="en-US" dirty="0" smtClean="0"/>
              <a:t>AC</a:t>
            </a:r>
          </a:p>
          <a:p>
            <a:pPr lvl="1"/>
            <a:r>
              <a:rPr lang="en-US" dirty="0" smtClean="0"/>
              <a:t>Connected </a:t>
            </a:r>
            <a:r>
              <a:rPr lang="en-US" dirty="0"/>
              <a:t>in both series and parallel </a:t>
            </a:r>
            <a:r>
              <a:rPr lang="en-US" dirty="0" smtClean="0"/>
              <a:t>arrangements</a:t>
            </a:r>
          </a:p>
          <a:p>
            <a:pPr lvl="1"/>
            <a:r>
              <a:rPr lang="en-US" dirty="0" smtClean="0"/>
              <a:t>Produce </a:t>
            </a:r>
            <a:r>
              <a:rPr lang="en-US" dirty="0"/>
              <a:t>any required voltage </a:t>
            </a:r>
            <a:r>
              <a:rPr lang="en-US" dirty="0" smtClean="0"/>
              <a:t>&amp; current combination</a:t>
            </a:r>
            <a:endParaRPr lang="en-US" dirty="0"/>
          </a:p>
          <a:p>
            <a:endParaRPr lang="en-US" dirty="0"/>
          </a:p>
        </p:txBody>
      </p:sp>
      <p:sp>
        <p:nvSpPr>
          <p:cNvPr id="4" name="Slide Number Placeholder 3"/>
          <p:cNvSpPr>
            <a:spLocks noGrp="1"/>
          </p:cNvSpPr>
          <p:nvPr>
            <p:ph type="sldNum" sz="quarter" idx="12"/>
          </p:nvPr>
        </p:nvSpPr>
        <p:spPr/>
        <p:txBody>
          <a:bodyPr/>
          <a:lstStyle/>
          <a:p>
            <a:r>
              <a:rPr lang="en-US" smtClean="0"/>
              <a:t>Slide </a:t>
            </a:r>
            <a:fld id="{200B2350-5261-4F5C-9DF5-EF0D264FC8D2}" type="slidenum">
              <a:rPr lang="en-US" smtClean="0"/>
              <a:pPr/>
              <a:t>17</a:t>
            </a:fld>
            <a:endParaRPr lang="en-US" dirty="0"/>
          </a:p>
        </p:txBody>
      </p:sp>
      <p:pic>
        <p:nvPicPr>
          <p:cNvPr id="5" name="Picture 4"/>
          <p:cNvPicPr>
            <a:picLocks noChangeAspect="1"/>
          </p:cNvPicPr>
          <p:nvPr/>
        </p:nvPicPr>
        <p:blipFill>
          <a:blip r:embed="rId2"/>
          <a:stretch>
            <a:fillRect/>
          </a:stretch>
        </p:blipFill>
        <p:spPr>
          <a:xfrm>
            <a:off x="1066800" y="5423197"/>
            <a:ext cx="685714" cy="685714"/>
          </a:xfrm>
          <a:prstGeom prst="rect">
            <a:avLst/>
          </a:prstGeom>
        </p:spPr>
      </p:pic>
      <p:sp>
        <p:nvSpPr>
          <p:cNvPr id="6" name="Rectangle 5"/>
          <p:cNvSpPr/>
          <p:nvPr/>
        </p:nvSpPr>
        <p:spPr>
          <a:xfrm>
            <a:off x="1676400" y="5384365"/>
            <a:ext cx="4493538" cy="369332"/>
          </a:xfrm>
          <a:prstGeom prst="rect">
            <a:avLst/>
          </a:prstGeom>
        </p:spPr>
        <p:txBody>
          <a:bodyPr wrap="none">
            <a:spAutoFit/>
          </a:bodyPr>
          <a:lstStyle/>
          <a:p>
            <a:r>
              <a:rPr lang="en-US" b="1" dirty="0">
                <a:solidFill>
                  <a:srgbClr val="E09900"/>
                </a:solidFill>
                <a:latin typeface="Arial" panose="020B0604020202020204" pitchFamily="34" charset="0"/>
                <a:hlinkClick r:id="rId3"/>
              </a:rPr>
              <a:t>Payback for a Solar Panel System: 3:03</a:t>
            </a:r>
            <a:endParaRPr lang="en-US" dirty="0"/>
          </a:p>
        </p:txBody>
      </p:sp>
    </p:spTree>
    <p:extLst>
      <p:ext uri="{BB962C8B-B14F-4D97-AF65-F5344CB8AC3E}">
        <p14:creationId xmlns:p14="http://schemas.microsoft.com/office/powerpoint/2010/main" val="1418681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PV (PHOTOVOLTAIC) </a:t>
            </a:r>
            <a:r>
              <a:rPr lang="en-US" dirty="0" smtClean="0"/>
              <a:t>SYSTEM 3.</a:t>
            </a:r>
            <a:endParaRPr lang="en-US" dirty="0"/>
          </a:p>
        </p:txBody>
      </p:sp>
      <p:sp>
        <p:nvSpPr>
          <p:cNvPr id="3" name="Content Placeholder 2"/>
          <p:cNvSpPr>
            <a:spLocks noGrp="1"/>
          </p:cNvSpPr>
          <p:nvPr>
            <p:ph idx="1"/>
          </p:nvPr>
        </p:nvSpPr>
        <p:spPr>
          <a:xfrm>
            <a:off x="457200" y="1447800"/>
            <a:ext cx="8610600" cy="4724400"/>
          </a:xfrm>
        </p:spPr>
        <p:txBody>
          <a:bodyPr/>
          <a:lstStyle/>
          <a:p>
            <a:r>
              <a:rPr lang="en-US" b="1" dirty="0"/>
              <a:t>Concentrator </a:t>
            </a:r>
            <a:r>
              <a:rPr lang="en-US" b="1" dirty="0" smtClean="0"/>
              <a:t>Photovoltaics </a:t>
            </a:r>
            <a:r>
              <a:rPr lang="en-US" b="1" dirty="0"/>
              <a:t>(CPV) </a:t>
            </a:r>
            <a:endParaRPr lang="en-US" b="1" dirty="0" smtClean="0"/>
          </a:p>
          <a:p>
            <a:pPr lvl="1"/>
            <a:r>
              <a:rPr lang="en-US" dirty="0" smtClean="0"/>
              <a:t>Use </a:t>
            </a:r>
            <a:r>
              <a:rPr lang="en-US" dirty="0"/>
              <a:t>solar trackers and </a:t>
            </a:r>
            <a:r>
              <a:rPr lang="en-US" dirty="0" smtClean="0"/>
              <a:t>cooling system</a:t>
            </a:r>
          </a:p>
          <a:p>
            <a:pPr lvl="1"/>
            <a:r>
              <a:rPr lang="en-US" dirty="0" smtClean="0"/>
              <a:t>Increase </a:t>
            </a:r>
            <a:r>
              <a:rPr lang="en-US" dirty="0"/>
              <a:t>their </a:t>
            </a:r>
            <a:r>
              <a:rPr lang="en-US" dirty="0" smtClean="0"/>
              <a:t>efficiency</a:t>
            </a:r>
          </a:p>
          <a:p>
            <a:pPr lvl="1"/>
            <a:r>
              <a:rPr lang="en-US" dirty="0" smtClean="0"/>
              <a:t>HCPV </a:t>
            </a:r>
            <a:r>
              <a:rPr lang="en-US" dirty="0"/>
              <a:t>(high concentrator photovoltaics) </a:t>
            </a:r>
            <a:endParaRPr lang="en-US" dirty="0" smtClean="0"/>
          </a:p>
          <a:p>
            <a:pPr lvl="2"/>
            <a:r>
              <a:rPr lang="en-US" dirty="0" smtClean="0"/>
              <a:t>Highest </a:t>
            </a:r>
            <a:r>
              <a:rPr lang="en-US" dirty="0"/>
              <a:t>efficiency of all existing PV </a:t>
            </a:r>
            <a:r>
              <a:rPr lang="en-US" dirty="0" smtClean="0"/>
              <a:t>technologies</a:t>
            </a:r>
          </a:p>
          <a:p>
            <a:pPr lvl="2"/>
            <a:r>
              <a:rPr lang="en-US" dirty="0" smtClean="0"/>
              <a:t>Smaller array </a:t>
            </a:r>
            <a:r>
              <a:rPr lang="en-US" dirty="0"/>
              <a:t>also reduces the balance of </a:t>
            </a:r>
            <a:r>
              <a:rPr lang="en-US" dirty="0" smtClean="0"/>
              <a:t>costs</a:t>
            </a:r>
          </a:p>
          <a:p>
            <a:pPr lvl="2"/>
            <a:r>
              <a:rPr lang="en-US" dirty="0" smtClean="0"/>
              <a:t>CPV not </a:t>
            </a:r>
            <a:r>
              <a:rPr lang="en-US" dirty="0"/>
              <a:t>used in </a:t>
            </a:r>
            <a:r>
              <a:rPr lang="en-US" dirty="0" smtClean="0"/>
              <a:t>PV </a:t>
            </a:r>
            <a:r>
              <a:rPr lang="en-US" dirty="0"/>
              <a:t>rooftop </a:t>
            </a:r>
            <a:r>
              <a:rPr lang="en-US" dirty="0" smtClean="0"/>
              <a:t>segment</a:t>
            </a:r>
          </a:p>
          <a:p>
            <a:pPr lvl="2"/>
            <a:r>
              <a:rPr lang="en-US" dirty="0"/>
              <a:t>A</a:t>
            </a:r>
            <a:r>
              <a:rPr lang="en-US" dirty="0" smtClean="0"/>
              <a:t>reas </a:t>
            </a:r>
            <a:r>
              <a:rPr lang="en-US" dirty="0"/>
              <a:t>with </a:t>
            </a:r>
            <a:r>
              <a:rPr lang="en-US" dirty="0" smtClean="0"/>
              <a:t>high direct </a:t>
            </a:r>
            <a:r>
              <a:rPr lang="en-US" dirty="0"/>
              <a:t>normal irradiance of </a:t>
            </a:r>
            <a:endParaRPr lang="en-US" dirty="0" smtClean="0"/>
          </a:p>
          <a:p>
            <a:pPr lvl="3"/>
            <a:r>
              <a:rPr lang="en-US" dirty="0" smtClean="0"/>
              <a:t>2000 khrs </a:t>
            </a:r>
            <a:r>
              <a:rPr lang="en-US" dirty="0"/>
              <a:t>per square meter or </a:t>
            </a:r>
            <a:r>
              <a:rPr lang="en-US" dirty="0" smtClean="0"/>
              <a:t>more</a:t>
            </a:r>
          </a:p>
          <a:p>
            <a:pPr lvl="3"/>
            <a:r>
              <a:rPr lang="en-US" dirty="0" smtClean="0"/>
              <a:t>Electricity cost in range </a:t>
            </a:r>
            <a:r>
              <a:rPr lang="en-US" dirty="0"/>
              <a:t>of $0.08–$0.15 per </a:t>
            </a:r>
            <a:r>
              <a:rPr lang="en-US" dirty="0" smtClean="0"/>
              <a:t>kilowatt-hour</a:t>
            </a:r>
            <a:endParaRPr lang="en-US" dirty="0"/>
          </a:p>
        </p:txBody>
      </p:sp>
      <p:sp>
        <p:nvSpPr>
          <p:cNvPr id="4" name="Slide Number Placeholder 3"/>
          <p:cNvSpPr>
            <a:spLocks noGrp="1"/>
          </p:cNvSpPr>
          <p:nvPr>
            <p:ph type="sldNum" sz="quarter" idx="12"/>
          </p:nvPr>
        </p:nvSpPr>
        <p:spPr/>
        <p:txBody>
          <a:bodyPr/>
          <a:lstStyle/>
          <a:p>
            <a:r>
              <a:rPr lang="en-US" smtClean="0"/>
              <a:t>Slide </a:t>
            </a:r>
            <a:fld id="{200B2350-5261-4F5C-9DF5-EF0D264FC8D2}" type="slidenum">
              <a:rPr lang="en-US" smtClean="0"/>
              <a:pPr/>
              <a:t>18</a:t>
            </a:fld>
            <a:endParaRPr lang="en-US" dirty="0"/>
          </a:p>
        </p:txBody>
      </p:sp>
    </p:spTree>
    <p:extLst>
      <p:ext uri="{BB962C8B-B14F-4D97-AF65-F5344CB8AC3E}">
        <p14:creationId xmlns:p14="http://schemas.microsoft.com/office/powerpoint/2010/main" val="1731172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3.</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EROEI (Energy Returned on Energy Invested) of Activity 1</a:t>
            </a:r>
            <a:endParaRPr lang="en-US" sz="2800" b="1" dirty="0" smtClean="0"/>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19</a:t>
            </a:fld>
            <a:endParaRPr lang="en-US" dirty="0"/>
          </a:p>
        </p:txBody>
      </p:sp>
    </p:spTree>
    <p:extLst>
      <p:ext uri="{BB962C8B-B14F-4D97-AF65-F5344CB8AC3E}">
        <p14:creationId xmlns:p14="http://schemas.microsoft.com/office/powerpoint/2010/main" val="2470462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a:t>
            </a:r>
            <a:r>
              <a:rPr lang="en-US" sz="3600" dirty="0" smtClean="0"/>
              <a:t>OBJECTIVES</a:t>
            </a:r>
            <a:endParaRPr lang="en-US" sz="3600" dirty="0"/>
          </a:p>
        </p:txBody>
      </p:sp>
      <p:sp>
        <p:nvSpPr>
          <p:cNvPr id="23555" name="Content Placeholder 2"/>
          <p:cNvSpPr>
            <a:spLocks noGrp="1"/>
          </p:cNvSpPr>
          <p:nvPr>
            <p:ph idx="1"/>
          </p:nvPr>
        </p:nvSpPr>
        <p:spPr>
          <a:xfrm>
            <a:off x="76200" y="1447800"/>
            <a:ext cx="8915400" cy="4525963"/>
          </a:xfrm>
        </p:spPr>
        <p:txBody>
          <a:bodyPr/>
          <a:lstStyle/>
          <a:p>
            <a:pPr marL="514350" indent="-514350">
              <a:buFont typeface="+mj-lt"/>
              <a:buAutoNum type="arabicPeriod"/>
            </a:pPr>
            <a:r>
              <a:rPr lang="en-US" sz="2400" dirty="0" smtClean="0"/>
              <a:t>Explain </a:t>
            </a:r>
            <a:r>
              <a:rPr lang="en-US" sz="2400" dirty="0"/>
              <a:t>how photovoltaics (PV) create electricity from the sun.</a:t>
            </a:r>
          </a:p>
          <a:p>
            <a:pPr marL="514350" indent="-514350">
              <a:buFont typeface="+mj-lt"/>
              <a:buAutoNum type="arabicPeriod"/>
            </a:pPr>
            <a:r>
              <a:rPr lang="en-US" sz="2400" dirty="0" smtClean="0"/>
              <a:t>Explain </a:t>
            </a:r>
            <a:r>
              <a:rPr lang="en-US" sz="2400" dirty="0"/>
              <a:t>the difference in cost vs benefits of a PV system compared to a CSP </a:t>
            </a:r>
            <a:r>
              <a:rPr lang="en-US" sz="2400" dirty="0" smtClean="0"/>
              <a:t>system.</a:t>
            </a:r>
            <a:endParaRPr lang="en-US" sz="2400" dirty="0"/>
          </a:p>
          <a:p>
            <a:pPr marL="514350" indent="-514350">
              <a:buFont typeface="+mj-lt"/>
              <a:buAutoNum type="arabicPeriod"/>
            </a:pPr>
            <a:r>
              <a:rPr lang="en-US" sz="2400" dirty="0" smtClean="0"/>
              <a:t>Discuss </a:t>
            </a:r>
            <a:r>
              <a:rPr lang="en-US" sz="2400" dirty="0"/>
              <a:t>the Energy payback time (EPBT) of solar electric </a:t>
            </a:r>
            <a:r>
              <a:rPr lang="en-US" sz="2400" dirty="0" smtClean="0"/>
              <a:t>generation.</a:t>
            </a:r>
            <a:endParaRPr lang="en-US" sz="2400" dirty="0"/>
          </a:p>
          <a:p>
            <a:pPr marL="514350" indent="-514350">
              <a:buFont typeface="+mj-lt"/>
              <a:buAutoNum type="arabicPeriod"/>
            </a:pPr>
            <a:r>
              <a:rPr lang="en-US" sz="2400" dirty="0" smtClean="0"/>
              <a:t>Describe </a:t>
            </a:r>
            <a:r>
              <a:rPr lang="en-US" sz="2400" dirty="0"/>
              <a:t>energy returned on energy invested (EROEI) of </a:t>
            </a:r>
            <a:r>
              <a:rPr lang="en-US" sz="2400" dirty="0" smtClean="0"/>
              <a:t>solar.</a:t>
            </a:r>
            <a:endParaRPr lang="en-US" sz="2400" dirty="0"/>
          </a:p>
          <a:p>
            <a:pPr marL="514350" indent="-514350">
              <a:buFont typeface="+mj-lt"/>
              <a:buAutoNum type="arabicPeriod"/>
            </a:pPr>
            <a:r>
              <a:rPr lang="en-US" sz="2400" dirty="0" smtClean="0"/>
              <a:t>Explain </a:t>
            </a:r>
            <a:r>
              <a:rPr lang="en-US" sz="2400" dirty="0"/>
              <a:t>levelized cost of electricity (LCOE).</a:t>
            </a:r>
          </a:p>
          <a:p>
            <a:pPr marL="514350" indent="-514350">
              <a:buFont typeface="+mj-lt"/>
              <a:buAutoNum type="arabicPeriod"/>
            </a:pPr>
            <a:r>
              <a:rPr lang="en-US" sz="2400" dirty="0" smtClean="0"/>
              <a:t>Describe </a:t>
            </a:r>
            <a:r>
              <a:rPr lang="en-US" sz="2400" dirty="0"/>
              <a:t>grid </a:t>
            </a:r>
            <a:r>
              <a:rPr lang="en-US" sz="2400" dirty="0" smtClean="0"/>
              <a:t>parity.</a:t>
            </a:r>
            <a:endParaRPr lang="en-US" sz="2400" dirty="0"/>
          </a:p>
          <a:p>
            <a:pPr marL="514350" indent="-514350">
              <a:buFont typeface="+mj-lt"/>
              <a:buAutoNum type="arabicPeriod"/>
            </a:pPr>
            <a:r>
              <a:rPr lang="en-US" sz="2400" dirty="0" smtClean="0"/>
              <a:t>Discuss </a:t>
            </a:r>
            <a:r>
              <a:rPr lang="en-US" sz="2400" dirty="0"/>
              <a:t>grid integration.</a:t>
            </a:r>
          </a:p>
          <a:p>
            <a:pPr marL="514350" indent="-514350">
              <a:buFont typeface="+mj-lt"/>
              <a:buAutoNum type="arabicPeriod"/>
            </a:pPr>
            <a:endParaRPr lang="en-US" sz="2400" dirty="0"/>
          </a:p>
        </p:txBody>
      </p:sp>
      <p:sp>
        <p:nvSpPr>
          <p:cNvPr id="3" name="Slide Number Placeholder 2"/>
          <p:cNvSpPr>
            <a:spLocks noGrp="1"/>
          </p:cNvSpPr>
          <p:nvPr>
            <p:ph type="sldNum" sz="quarter" idx="12"/>
          </p:nvPr>
        </p:nvSpPr>
        <p:spPr/>
        <p:txBody>
          <a:bodyPr/>
          <a:lstStyle/>
          <a:p>
            <a:fld id="{200B2350-5261-4F5C-9DF5-EF0D264FC8D2}" type="slidenum">
              <a:rPr lang="en-US" smtClean="0"/>
              <a:pPr/>
              <a:t>2</a:t>
            </a:fld>
            <a:endParaRPr lang="en-US" dirty="0"/>
          </a:p>
        </p:txBody>
      </p:sp>
    </p:spTree>
    <p:extLst>
      <p:ext uri="{BB962C8B-B14F-4D97-AF65-F5344CB8AC3E}">
        <p14:creationId xmlns:p14="http://schemas.microsoft.com/office/powerpoint/2010/main" val="14331313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CSP (CONCENTRATING SOLAR POWER) </a:t>
            </a:r>
            <a:r>
              <a:rPr lang="en-US" dirty="0" smtClean="0"/>
              <a:t>SYSTEM 1.</a:t>
            </a:r>
            <a:endParaRPr lang="en-US" dirty="0"/>
          </a:p>
        </p:txBody>
      </p:sp>
      <p:sp>
        <p:nvSpPr>
          <p:cNvPr id="3" name="Content Placeholder 2"/>
          <p:cNvSpPr>
            <a:spLocks noGrp="1"/>
          </p:cNvSpPr>
          <p:nvPr>
            <p:ph idx="1"/>
          </p:nvPr>
        </p:nvSpPr>
        <p:spPr>
          <a:xfrm>
            <a:off x="457200" y="1447800"/>
            <a:ext cx="8458200" cy="4525963"/>
          </a:xfrm>
        </p:spPr>
        <p:txBody>
          <a:bodyPr/>
          <a:lstStyle/>
          <a:p>
            <a:r>
              <a:rPr lang="en-US" b="1" dirty="0"/>
              <a:t>Solar </a:t>
            </a:r>
            <a:r>
              <a:rPr lang="en-US" b="1" dirty="0" smtClean="0"/>
              <a:t>Power </a:t>
            </a:r>
          </a:p>
          <a:p>
            <a:pPr lvl="1"/>
            <a:r>
              <a:rPr lang="en-US" dirty="0" smtClean="0"/>
              <a:t>Transformation </a:t>
            </a:r>
            <a:r>
              <a:rPr lang="en-US" dirty="0"/>
              <a:t>of sunlight into </a:t>
            </a:r>
            <a:r>
              <a:rPr lang="en-US" dirty="0" smtClean="0"/>
              <a:t>electricity</a:t>
            </a:r>
          </a:p>
          <a:p>
            <a:pPr lvl="2"/>
            <a:r>
              <a:rPr lang="en-US" dirty="0" smtClean="0"/>
              <a:t>Directly </a:t>
            </a:r>
            <a:r>
              <a:rPr lang="en-US" dirty="0"/>
              <a:t>using PV (photovoltaics</a:t>
            </a:r>
            <a:r>
              <a:rPr lang="en-US" dirty="0" smtClean="0"/>
              <a:t>)</a:t>
            </a:r>
          </a:p>
          <a:p>
            <a:pPr lvl="2"/>
            <a:r>
              <a:rPr lang="en-US" dirty="0" smtClean="0"/>
              <a:t>Indirectly </a:t>
            </a:r>
            <a:r>
              <a:rPr lang="en-US" dirty="0"/>
              <a:t>using concentrated solar </a:t>
            </a:r>
            <a:r>
              <a:rPr lang="en-US" dirty="0" smtClean="0"/>
              <a:t>power</a:t>
            </a:r>
          </a:p>
          <a:p>
            <a:r>
              <a:rPr lang="en-US" b="1" dirty="0" smtClean="0"/>
              <a:t>Concentrated Solar Power Systems</a:t>
            </a:r>
          </a:p>
          <a:p>
            <a:pPr lvl="1"/>
            <a:r>
              <a:rPr lang="en-US" dirty="0" smtClean="0"/>
              <a:t>Use </a:t>
            </a:r>
            <a:r>
              <a:rPr lang="en-US" dirty="0"/>
              <a:t>lenses or mirrors and a tracking </a:t>
            </a:r>
            <a:r>
              <a:rPr lang="en-US" dirty="0" smtClean="0"/>
              <a:t>system</a:t>
            </a:r>
          </a:p>
          <a:p>
            <a:pPr lvl="1"/>
            <a:r>
              <a:rPr lang="en-US" dirty="0" smtClean="0"/>
              <a:t>Focus </a:t>
            </a:r>
            <a:r>
              <a:rPr lang="en-US" dirty="0"/>
              <a:t>a large area of sunlight into a small </a:t>
            </a:r>
            <a:r>
              <a:rPr lang="en-US" dirty="0" smtClean="0"/>
              <a:t>beam</a:t>
            </a:r>
          </a:p>
          <a:p>
            <a:pPr lvl="1"/>
            <a:endParaRPr lang="en-US" dirty="0"/>
          </a:p>
        </p:txBody>
      </p:sp>
      <p:sp>
        <p:nvSpPr>
          <p:cNvPr id="4" name="Slide Number Placeholder 3"/>
          <p:cNvSpPr>
            <a:spLocks noGrp="1"/>
          </p:cNvSpPr>
          <p:nvPr>
            <p:ph type="sldNum" sz="quarter" idx="12"/>
          </p:nvPr>
        </p:nvSpPr>
        <p:spPr/>
        <p:txBody>
          <a:bodyPr/>
          <a:lstStyle/>
          <a:p>
            <a:r>
              <a:rPr lang="en-US" smtClean="0"/>
              <a:t>Slide </a:t>
            </a:r>
            <a:fld id="{200B2350-5261-4F5C-9DF5-EF0D264FC8D2}" type="slidenum">
              <a:rPr lang="en-US" smtClean="0"/>
              <a:pPr/>
              <a:t>20</a:t>
            </a:fld>
            <a:endParaRPr lang="en-US" dirty="0"/>
          </a:p>
        </p:txBody>
      </p:sp>
    </p:spTree>
    <p:extLst>
      <p:ext uri="{BB962C8B-B14F-4D97-AF65-F5344CB8AC3E}">
        <p14:creationId xmlns:p14="http://schemas.microsoft.com/office/powerpoint/2010/main" val="1105329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86800" cy="1097280"/>
          </a:xfrm>
        </p:spPr>
        <p:txBody>
          <a:bodyPr/>
          <a:lstStyle/>
          <a:p>
            <a:r>
              <a:rPr lang="en-US" sz="2000" dirty="0"/>
              <a:t>FIGURE </a:t>
            </a:r>
            <a:r>
              <a:rPr lang="en-US" sz="2000" dirty="0" smtClean="0"/>
              <a:t>8-7 All </a:t>
            </a:r>
            <a:r>
              <a:rPr lang="en-US" sz="2000" dirty="0"/>
              <a:t>CSP technological approaches require large areas for solar radiation collection when used to produce electricity at commercial scale. The 392 MW (Megawatt) plant </a:t>
            </a:r>
            <a:r>
              <a:rPr lang="en-US" sz="2000" dirty="0" smtClean="0"/>
              <a:t>Ivanpah </a:t>
            </a:r>
            <a:r>
              <a:rPr lang="en-US" sz="2000" dirty="0"/>
              <a:t>in </a:t>
            </a:r>
            <a:r>
              <a:rPr lang="en-US" sz="2000" dirty="0" smtClean="0"/>
              <a:t>California.  392 </a:t>
            </a:r>
            <a:r>
              <a:rPr lang="en-US" sz="2000" dirty="0"/>
              <a:t>Megawatt </a:t>
            </a:r>
            <a:r>
              <a:rPr lang="en-US" sz="2000" dirty="0" smtClean="0"/>
              <a:t>plant is </a:t>
            </a:r>
            <a:r>
              <a:rPr lang="en-US" sz="2000" dirty="0"/>
              <a:t>a power tower system is the largest concentrating solar power plant in the world,   </a:t>
            </a:r>
          </a:p>
        </p:txBody>
      </p:sp>
      <p:sp>
        <p:nvSpPr>
          <p:cNvPr id="4" name="Slide Number Placeholder 3"/>
          <p:cNvSpPr>
            <a:spLocks noGrp="1"/>
          </p:cNvSpPr>
          <p:nvPr>
            <p:ph type="sldNum" sz="quarter" idx="12"/>
          </p:nvPr>
        </p:nvSpPr>
        <p:spPr/>
        <p:txBody>
          <a:bodyPr/>
          <a:lstStyle/>
          <a:p>
            <a:fld id="{200B2350-5261-4F5C-9DF5-EF0D264FC8D2}" type="slidenum">
              <a:rPr lang="en-US" smtClean="0"/>
              <a:pPr/>
              <a:t>21</a:t>
            </a:fld>
            <a:endParaRPr lang="en-US" dirty="0"/>
          </a:p>
        </p:txBody>
      </p:sp>
      <p:pic>
        <p:nvPicPr>
          <p:cNvPr id="5" name="Picture 4"/>
          <p:cNvPicPr>
            <a:picLocks noChangeAspect="1"/>
          </p:cNvPicPr>
          <p:nvPr/>
        </p:nvPicPr>
        <p:blipFill>
          <a:blip r:embed="rId2"/>
          <a:stretch>
            <a:fillRect/>
          </a:stretch>
        </p:blipFill>
        <p:spPr>
          <a:xfrm>
            <a:off x="1295399" y="1447800"/>
            <a:ext cx="6308097" cy="4724400"/>
          </a:xfrm>
          <a:prstGeom prst="rect">
            <a:avLst/>
          </a:prstGeom>
        </p:spPr>
      </p:pic>
    </p:spTree>
    <p:extLst>
      <p:ext uri="{BB962C8B-B14F-4D97-AF65-F5344CB8AC3E}">
        <p14:creationId xmlns:p14="http://schemas.microsoft.com/office/powerpoint/2010/main" val="1731607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534400" cy="1097280"/>
          </a:xfrm>
        </p:spPr>
        <p:txBody>
          <a:bodyPr/>
          <a:lstStyle/>
          <a:p>
            <a:r>
              <a:rPr lang="en-US" sz="2800" dirty="0" smtClean="0"/>
              <a:t>FIGURE 8-8 Concentrating </a:t>
            </a:r>
            <a:r>
              <a:rPr lang="en-US" sz="2800" dirty="0"/>
              <a:t>Solar Power (CSP): trough system Power Tower System and dish/engine system</a:t>
            </a:r>
          </a:p>
        </p:txBody>
      </p:sp>
      <p:sp>
        <p:nvSpPr>
          <p:cNvPr id="4" name="Slide Number Placeholder 3"/>
          <p:cNvSpPr>
            <a:spLocks noGrp="1"/>
          </p:cNvSpPr>
          <p:nvPr>
            <p:ph type="sldNum" sz="quarter" idx="12"/>
          </p:nvPr>
        </p:nvSpPr>
        <p:spPr/>
        <p:txBody>
          <a:bodyPr/>
          <a:lstStyle/>
          <a:p>
            <a:fld id="{200B2350-5261-4F5C-9DF5-EF0D264FC8D2}" type="slidenum">
              <a:rPr lang="en-US" smtClean="0"/>
              <a:pPr/>
              <a:t>22</a:t>
            </a:fld>
            <a:endParaRPr lang="en-US" dirty="0"/>
          </a:p>
        </p:txBody>
      </p:sp>
      <p:pic>
        <p:nvPicPr>
          <p:cNvPr id="5" name="Picture 4"/>
          <p:cNvPicPr>
            <a:picLocks noChangeAspect="1"/>
          </p:cNvPicPr>
          <p:nvPr/>
        </p:nvPicPr>
        <p:blipFill>
          <a:blip r:embed="rId2"/>
          <a:stretch>
            <a:fillRect/>
          </a:stretch>
        </p:blipFill>
        <p:spPr>
          <a:xfrm>
            <a:off x="5410200" y="1371600"/>
            <a:ext cx="3669925" cy="4915079"/>
          </a:xfrm>
          <a:prstGeom prst="rect">
            <a:avLst/>
          </a:prstGeom>
        </p:spPr>
      </p:pic>
      <p:sp>
        <p:nvSpPr>
          <p:cNvPr id="6" name="Content Placeholder 2"/>
          <p:cNvSpPr>
            <a:spLocks noGrp="1"/>
          </p:cNvSpPr>
          <p:nvPr>
            <p:ph idx="1"/>
          </p:nvPr>
        </p:nvSpPr>
        <p:spPr>
          <a:xfrm>
            <a:off x="457200" y="1447800"/>
            <a:ext cx="4953000" cy="4525963"/>
          </a:xfrm>
        </p:spPr>
        <p:txBody>
          <a:bodyPr/>
          <a:lstStyle/>
          <a:p>
            <a:r>
              <a:rPr lang="en-US" b="1" dirty="0" smtClean="0"/>
              <a:t>CSP</a:t>
            </a:r>
          </a:p>
          <a:p>
            <a:pPr lvl="1"/>
            <a:r>
              <a:rPr lang="en-US" b="1" dirty="0" smtClean="0"/>
              <a:t>3 different </a:t>
            </a:r>
            <a:r>
              <a:rPr lang="en-US" b="1" dirty="0"/>
              <a:t>approaches to solar energy: </a:t>
            </a:r>
          </a:p>
          <a:p>
            <a:pPr marL="1371600" lvl="2" indent="-457200">
              <a:buFont typeface="+mj-lt"/>
              <a:buAutoNum type="arabicPeriod"/>
            </a:pPr>
            <a:r>
              <a:rPr lang="en-US" sz="2400" b="1" dirty="0" smtClean="0"/>
              <a:t>Power Tower Systems </a:t>
            </a:r>
          </a:p>
          <a:p>
            <a:pPr marL="1371600" lvl="2" indent="-457200">
              <a:buFont typeface="+mj-lt"/>
              <a:buAutoNum type="arabicPeriod"/>
            </a:pPr>
            <a:r>
              <a:rPr lang="en-US" sz="2400" b="1" dirty="0" smtClean="0"/>
              <a:t>Trough Systems, </a:t>
            </a:r>
          </a:p>
          <a:p>
            <a:pPr marL="1371600" lvl="2" indent="-457200">
              <a:buFont typeface="+mj-lt"/>
              <a:buAutoNum type="arabicPeriod"/>
            </a:pPr>
            <a:r>
              <a:rPr lang="en-US" sz="2400" b="1" dirty="0" smtClean="0"/>
              <a:t>Dish/Engine Systems </a:t>
            </a:r>
          </a:p>
          <a:p>
            <a:pPr lvl="1"/>
            <a:endParaRPr lang="en-US" b="1" dirty="0"/>
          </a:p>
        </p:txBody>
      </p:sp>
    </p:spTree>
    <p:extLst>
      <p:ext uri="{BB962C8B-B14F-4D97-AF65-F5344CB8AC3E}">
        <p14:creationId xmlns:p14="http://schemas.microsoft.com/office/powerpoint/2010/main" val="539687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67200" y="1752600"/>
            <a:ext cx="4760773" cy="3048000"/>
          </a:xfrm>
          <a:prstGeom prst="rect">
            <a:avLst/>
          </a:prstGeom>
        </p:spPr>
      </p:pic>
      <p:sp>
        <p:nvSpPr>
          <p:cNvPr id="2" name="Title 1"/>
          <p:cNvSpPr>
            <a:spLocks noGrp="1"/>
          </p:cNvSpPr>
          <p:nvPr>
            <p:ph type="title"/>
          </p:nvPr>
        </p:nvSpPr>
        <p:spPr/>
        <p:txBody>
          <a:bodyPr/>
          <a:lstStyle/>
          <a:p>
            <a:r>
              <a:rPr lang="en-US" dirty="0"/>
              <a:t>CSP (CONCENTRATING SOLAR POWER) </a:t>
            </a:r>
            <a:r>
              <a:rPr lang="en-US" dirty="0" smtClean="0"/>
              <a:t>SYSTEM 2.</a:t>
            </a:r>
            <a:endParaRPr lang="en-US" dirty="0"/>
          </a:p>
        </p:txBody>
      </p:sp>
      <p:sp>
        <p:nvSpPr>
          <p:cNvPr id="3" name="Content Placeholder 2"/>
          <p:cNvSpPr>
            <a:spLocks noGrp="1"/>
          </p:cNvSpPr>
          <p:nvPr>
            <p:ph idx="1"/>
          </p:nvPr>
        </p:nvSpPr>
        <p:spPr>
          <a:xfrm>
            <a:off x="457200" y="1447800"/>
            <a:ext cx="4191000" cy="4800600"/>
          </a:xfrm>
        </p:spPr>
        <p:txBody>
          <a:bodyPr/>
          <a:lstStyle/>
          <a:p>
            <a:r>
              <a:rPr lang="en-US" b="1" dirty="0"/>
              <a:t>Solar Power </a:t>
            </a:r>
            <a:r>
              <a:rPr lang="en-US" b="1" dirty="0" smtClean="0"/>
              <a:t>Tower</a:t>
            </a:r>
          </a:p>
          <a:p>
            <a:pPr lvl="1"/>
            <a:r>
              <a:rPr lang="en-US" dirty="0" smtClean="0"/>
              <a:t>Dual-axis </a:t>
            </a:r>
            <a:r>
              <a:rPr lang="en-US" dirty="0"/>
              <a:t>tracking reflectors (heliostats/Fresnel reflectors</a:t>
            </a:r>
            <a:r>
              <a:rPr lang="en-US" dirty="0" smtClean="0"/>
              <a:t>)</a:t>
            </a:r>
          </a:p>
          <a:p>
            <a:pPr lvl="2"/>
            <a:r>
              <a:rPr lang="en-US" dirty="0" smtClean="0"/>
              <a:t>Concentrate </a:t>
            </a:r>
            <a:r>
              <a:rPr lang="en-US" dirty="0"/>
              <a:t>sunlight on </a:t>
            </a:r>
            <a:r>
              <a:rPr lang="en-US" dirty="0" smtClean="0"/>
              <a:t>central receiver tower  </a:t>
            </a:r>
          </a:p>
          <a:p>
            <a:pPr lvl="2"/>
            <a:r>
              <a:rPr lang="en-US" dirty="0" smtClean="0"/>
              <a:t>Uses </a:t>
            </a:r>
            <a:r>
              <a:rPr lang="en-US" dirty="0"/>
              <a:t>sea </a:t>
            </a:r>
            <a:r>
              <a:rPr lang="en-US" dirty="0" smtClean="0"/>
              <a:t>water heated </a:t>
            </a:r>
            <a:r>
              <a:rPr lang="en-US" dirty="0"/>
              <a:t>to 932–1,832 ° F </a:t>
            </a:r>
            <a:endParaRPr lang="en-US" dirty="0" smtClean="0"/>
          </a:p>
          <a:p>
            <a:pPr lvl="2"/>
            <a:r>
              <a:rPr lang="en-US" dirty="0" smtClean="0"/>
              <a:t>Stored </a:t>
            </a:r>
            <a:r>
              <a:rPr lang="en-US" dirty="0"/>
              <a:t>in steam drum as </a:t>
            </a:r>
            <a:r>
              <a:rPr lang="en-US" dirty="0" smtClean="0"/>
              <a:t>heat </a:t>
            </a:r>
            <a:r>
              <a:rPr lang="en-US" dirty="0"/>
              <a:t>source for </a:t>
            </a:r>
            <a:r>
              <a:rPr lang="en-US" dirty="0" smtClean="0"/>
              <a:t>power </a:t>
            </a:r>
            <a:r>
              <a:rPr lang="en-US" dirty="0"/>
              <a:t>generator turbine</a:t>
            </a:r>
          </a:p>
        </p:txBody>
      </p:sp>
      <p:sp>
        <p:nvSpPr>
          <p:cNvPr id="4" name="Slide Number Placeholder 3"/>
          <p:cNvSpPr>
            <a:spLocks noGrp="1"/>
          </p:cNvSpPr>
          <p:nvPr>
            <p:ph type="sldNum" sz="quarter" idx="12"/>
          </p:nvPr>
        </p:nvSpPr>
        <p:spPr/>
        <p:txBody>
          <a:bodyPr/>
          <a:lstStyle/>
          <a:p>
            <a:fld id="{200B2350-5261-4F5C-9DF5-EF0D264FC8D2}" type="slidenum">
              <a:rPr lang="en-US" smtClean="0"/>
              <a:pPr/>
              <a:t>23</a:t>
            </a:fld>
            <a:endParaRPr lang="en-US" dirty="0"/>
          </a:p>
        </p:txBody>
      </p:sp>
      <p:sp>
        <p:nvSpPr>
          <p:cNvPr id="6" name="Rectangle 5"/>
          <p:cNvSpPr/>
          <p:nvPr/>
        </p:nvSpPr>
        <p:spPr>
          <a:xfrm>
            <a:off x="5535747" y="5715000"/>
            <a:ext cx="3301801" cy="369332"/>
          </a:xfrm>
          <a:prstGeom prst="rect">
            <a:avLst/>
          </a:prstGeom>
        </p:spPr>
        <p:txBody>
          <a:bodyPr wrap="none">
            <a:spAutoFit/>
          </a:bodyPr>
          <a:lstStyle/>
          <a:p>
            <a:pPr algn="ctr">
              <a:spcAft>
                <a:spcPts val="600"/>
              </a:spcAft>
            </a:pPr>
            <a:r>
              <a:rPr lang="en-US" b="1" dirty="0">
                <a:solidFill>
                  <a:srgbClr val="0000FF"/>
                </a:solidFill>
                <a:latin typeface="Cambria" panose="02040503050406030204" pitchFamily="18" charset="0"/>
                <a:ea typeface="Times New Roman" panose="02020603050405020304" pitchFamily="18" charset="0"/>
                <a:cs typeface="Times New Roman" panose="02020603050405020304" pitchFamily="18" charset="0"/>
              </a:rPr>
              <a:t>Figure </a:t>
            </a:r>
            <a:r>
              <a:rPr lang="en-US" b="1" dirty="0" smtClean="0">
                <a:solidFill>
                  <a:srgbClr val="0000FF"/>
                </a:solidFill>
                <a:latin typeface="Cambria" panose="02040503050406030204" pitchFamily="18" charset="0"/>
                <a:ea typeface="Times New Roman" panose="02020603050405020304" pitchFamily="18" charset="0"/>
                <a:cs typeface="Times New Roman" panose="02020603050405020304" pitchFamily="18" charset="0"/>
              </a:rPr>
              <a:t>8-9 </a:t>
            </a:r>
            <a:r>
              <a:rPr lang="en-US" b="1" dirty="0">
                <a:solidFill>
                  <a:srgbClr val="0000FF"/>
                </a:solidFill>
                <a:latin typeface="Cambria" panose="02040503050406030204" pitchFamily="18" charset="0"/>
                <a:ea typeface="Times New Roman" panose="02020603050405020304" pitchFamily="18" charset="0"/>
                <a:cs typeface="Times New Roman" panose="02020603050405020304" pitchFamily="18" charset="0"/>
              </a:rPr>
              <a:t>Solar Power Tower</a:t>
            </a:r>
            <a:endParaRPr lang="en-US" b="1"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2466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097280"/>
          </a:xfrm>
        </p:spPr>
        <p:txBody>
          <a:bodyPr/>
          <a:lstStyle/>
          <a:p>
            <a:r>
              <a:rPr lang="en-US" sz="3600" dirty="0" smtClean="0"/>
              <a:t>FREQUENTLY ASKED QUESTION?</a:t>
            </a:r>
            <a:endParaRPr lang="en-US" sz="3600" dirty="0"/>
          </a:p>
        </p:txBody>
      </p:sp>
      <p:pic>
        <p:nvPicPr>
          <p:cNvPr id="3" name="Picture 2"/>
          <p:cNvPicPr>
            <a:picLocks noChangeAspect="1"/>
          </p:cNvPicPr>
          <p:nvPr/>
        </p:nvPicPr>
        <p:blipFill>
          <a:blip r:embed="rId2"/>
          <a:stretch>
            <a:fillRect/>
          </a:stretch>
        </p:blipFill>
        <p:spPr>
          <a:xfrm>
            <a:off x="57665" y="107696"/>
            <a:ext cx="838200" cy="1218184"/>
          </a:xfrm>
          <a:prstGeom prst="rect">
            <a:avLst/>
          </a:prstGeom>
        </p:spPr>
      </p:pic>
      <p:sp>
        <p:nvSpPr>
          <p:cNvPr id="4" name="Content Placeholder 2"/>
          <p:cNvSpPr txBox="1">
            <a:spLocks/>
          </p:cNvSpPr>
          <p:nvPr/>
        </p:nvSpPr>
        <p:spPr>
          <a:xfrm>
            <a:off x="152400" y="1447800"/>
            <a:ext cx="8991600" cy="4876800"/>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1" dirty="0"/>
              <a:t>What is some of the History of Solar Energy?</a:t>
            </a:r>
          </a:p>
          <a:p>
            <a:pPr lvl="1"/>
            <a:r>
              <a:rPr lang="en-US" dirty="0"/>
              <a:t>A legend has it that Archimedes used a "burning glass" to concentrate sunlight on </a:t>
            </a:r>
            <a:r>
              <a:rPr lang="en-US" dirty="0" smtClean="0"/>
              <a:t>invading </a:t>
            </a:r>
            <a:r>
              <a:rPr lang="en-US" dirty="0"/>
              <a:t>Roman fleet and repel them from Syracuse.  Dr. Ioannis Sakkas, a Greek scientist performed an experiment in 1973 to see if Archimedes could have destroyed </a:t>
            </a:r>
            <a:r>
              <a:rPr lang="en-US" dirty="0" smtClean="0"/>
              <a:t>Roman </a:t>
            </a:r>
            <a:r>
              <a:rPr lang="en-US" dirty="0"/>
              <a:t>fleet in 212 BC.  He lined up </a:t>
            </a:r>
            <a:r>
              <a:rPr lang="en-US" dirty="0" smtClean="0"/>
              <a:t>60 Greek </a:t>
            </a:r>
            <a:r>
              <a:rPr lang="en-US" dirty="0"/>
              <a:t>sailors, each holding an oblong mirror tipped to catch the sun's rays and direct them at a tar-covered plywood silhouette 160 feet away. </a:t>
            </a:r>
            <a:r>
              <a:rPr lang="en-US" dirty="0" smtClean="0"/>
              <a:t>Ship </a:t>
            </a:r>
            <a:r>
              <a:rPr lang="en-US" dirty="0"/>
              <a:t>caught fire after a few minutes.  Auguste Mouchout in 1866 used a parabolic trough to produce steam for the first solar steam engine.  The first solar-power system using a mirror dish was built by Dr. R.H. Goddard.</a:t>
            </a:r>
          </a:p>
          <a:p>
            <a:endParaRPr lang="en-US" b="1" dirty="0" smtClean="0">
              <a:solidFill>
                <a:srgbClr val="0000FF"/>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pPr/>
              <a:t>24</a:t>
            </a:fld>
            <a:endParaRPr lang="en-US" dirty="0"/>
          </a:p>
        </p:txBody>
      </p:sp>
    </p:spTree>
    <p:extLst>
      <p:ext uri="{BB962C8B-B14F-4D97-AF65-F5344CB8AC3E}">
        <p14:creationId xmlns:p14="http://schemas.microsoft.com/office/powerpoint/2010/main" val="1979295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763000" cy="1236452"/>
          </a:xfrm>
        </p:spPr>
        <p:txBody>
          <a:bodyPr/>
          <a:lstStyle/>
          <a:p>
            <a:r>
              <a:rPr lang="en-US" sz="2400" dirty="0"/>
              <a:t>FIGURE 8-10 The CSP parabolic </a:t>
            </a:r>
            <a:r>
              <a:rPr lang="en-US" sz="2400" dirty="0" smtClean="0"/>
              <a:t>trough consists </a:t>
            </a:r>
            <a:r>
              <a:rPr lang="en-US" sz="2400" dirty="0"/>
              <a:t>of a linear or straight line parabolic (Parabola Shape) reflector that concentrates light onto a receiver positioned along the reflector's focal line </a:t>
            </a:r>
          </a:p>
        </p:txBody>
      </p:sp>
      <p:sp>
        <p:nvSpPr>
          <p:cNvPr id="4" name="Slide Number Placeholder 3"/>
          <p:cNvSpPr>
            <a:spLocks noGrp="1"/>
          </p:cNvSpPr>
          <p:nvPr>
            <p:ph type="sldNum" sz="quarter" idx="12"/>
          </p:nvPr>
        </p:nvSpPr>
        <p:spPr/>
        <p:txBody>
          <a:bodyPr/>
          <a:lstStyle/>
          <a:p>
            <a:fld id="{200B2350-5261-4F5C-9DF5-EF0D264FC8D2}" type="slidenum">
              <a:rPr lang="en-US" smtClean="0"/>
              <a:pPr/>
              <a:t>25</a:t>
            </a:fld>
            <a:endParaRPr lang="en-US" dirty="0"/>
          </a:p>
        </p:txBody>
      </p:sp>
      <p:pic>
        <p:nvPicPr>
          <p:cNvPr id="5" name="Picture 4"/>
          <p:cNvPicPr>
            <a:picLocks noChangeAspect="1"/>
          </p:cNvPicPr>
          <p:nvPr/>
        </p:nvPicPr>
        <p:blipFill>
          <a:blip r:embed="rId2"/>
          <a:stretch>
            <a:fillRect/>
          </a:stretch>
        </p:blipFill>
        <p:spPr>
          <a:xfrm>
            <a:off x="4907280" y="1604318"/>
            <a:ext cx="4008375" cy="3352800"/>
          </a:xfrm>
          <a:prstGeom prst="rect">
            <a:avLst/>
          </a:prstGeom>
        </p:spPr>
      </p:pic>
      <p:pic>
        <p:nvPicPr>
          <p:cNvPr id="6" name="Picture 5"/>
          <p:cNvPicPr>
            <a:picLocks noChangeAspect="1"/>
          </p:cNvPicPr>
          <p:nvPr/>
        </p:nvPicPr>
        <p:blipFill>
          <a:blip r:embed="rId3"/>
          <a:stretch>
            <a:fillRect/>
          </a:stretch>
        </p:blipFill>
        <p:spPr>
          <a:xfrm>
            <a:off x="152400" y="1600199"/>
            <a:ext cx="4846320" cy="3334707"/>
          </a:xfrm>
          <a:prstGeom prst="rect">
            <a:avLst/>
          </a:prstGeom>
        </p:spPr>
      </p:pic>
    </p:spTree>
    <p:extLst>
      <p:ext uri="{BB962C8B-B14F-4D97-AF65-F5344CB8AC3E}">
        <p14:creationId xmlns:p14="http://schemas.microsoft.com/office/powerpoint/2010/main" val="1163854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CSP (CONCENTRATING SOLAR POWER) </a:t>
            </a:r>
            <a:r>
              <a:rPr lang="en-US" dirty="0" smtClean="0"/>
              <a:t>SYSTEM 3.</a:t>
            </a:r>
            <a:endParaRPr lang="en-US" dirty="0"/>
          </a:p>
        </p:txBody>
      </p:sp>
      <p:sp>
        <p:nvSpPr>
          <p:cNvPr id="3" name="Content Placeholder 2"/>
          <p:cNvSpPr>
            <a:spLocks noGrp="1"/>
          </p:cNvSpPr>
          <p:nvPr>
            <p:ph idx="1"/>
          </p:nvPr>
        </p:nvSpPr>
        <p:spPr>
          <a:xfrm>
            <a:off x="457200" y="1447800"/>
            <a:ext cx="8534400" cy="4525963"/>
          </a:xfrm>
        </p:spPr>
        <p:txBody>
          <a:bodyPr/>
          <a:lstStyle/>
          <a:p>
            <a:r>
              <a:rPr lang="en-US" b="1" dirty="0" smtClean="0"/>
              <a:t>Parabolic Trough </a:t>
            </a:r>
          </a:p>
          <a:p>
            <a:pPr lvl="1"/>
            <a:r>
              <a:rPr lang="en-US" dirty="0" smtClean="0"/>
              <a:t>Receiver </a:t>
            </a:r>
            <a:r>
              <a:rPr lang="en-US" dirty="0"/>
              <a:t>is a tube directly above </a:t>
            </a:r>
            <a:r>
              <a:rPr lang="en-US" dirty="0" smtClean="0"/>
              <a:t>middle</a:t>
            </a:r>
          </a:p>
          <a:p>
            <a:pPr lvl="1"/>
            <a:r>
              <a:rPr lang="en-US" dirty="0" smtClean="0"/>
              <a:t>Parabolic </a:t>
            </a:r>
            <a:r>
              <a:rPr lang="en-US" dirty="0"/>
              <a:t>mirror and filled </a:t>
            </a:r>
            <a:r>
              <a:rPr lang="en-US" dirty="0" smtClean="0"/>
              <a:t>with sea water</a:t>
            </a:r>
          </a:p>
          <a:p>
            <a:pPr lvl="1"/>
            <a:r>
              <a:rPr lang="en-US" dirty="0" smtClean="0"/>
              <a:t>Reflector </a:t>
            </a:r>
            <a:r>
              <a:rPr lang="en-US" dirty="0"/>
              <a:t>tracks along a single axis to follow </a:t>
            </a:r>
            <a:endParaRPr lang="en-US" dirty="0" smtClean="0"/>
          </a:p>
          <a:p>
            <a:pPr lvl="1"/>
            <a:r>
              <a:rPr lang="en-US" dirty="0" smtClean="0"/>
              <a:t>Sun </a:t>
            </a:r>
            <a:r>
              <a:rPr lang="en-US" dirty="0"/>
              <a:t>during </a:t>
            </a:r>
            <a:r>
              <a:rPr lang="en-US" dirty="0" smtClean="0"/>
              <a:t>daylight hours</a:t>
            </a:r>
          </a:p>
          <a:p>
            <a:pPr lvl="1"/>
            <a:r>
              <a:rPr lang="en-US" dirty="0" smtClean="0"/>
              <a:t>Sea </a:t>
            </a:r>
            <a:r>
              <a:rPr lang="en-US" dirty="0"/>
              <a:t>water </a:t>
            </a:r>
            <a:r>
              <a:rPr lang="en-US" dirty="0" smtClean="0"/>
              <a:t>heated </a:t>
            </a:r>
            <a:r>
              <a:rPr lang="en-US" dirty="0"/>
              <a:t>to between 300–660 °F </a:t>
            </a:r>
            <a:endParaRPr lang="en-US" dirty="0" smtClean="0"/>
          </a:p>
          <a:p>
            <a:pPr lvl="1"/>
            <a:r>
              <a:rPr lang="en-US" dirty="0" smtClean="0"/>
              <a:t>Flows </a:t>
            </a:r>
            <a:r>
              <a:rPr lang="en-US" dirty="0"/>
              <a:t>through </a:t>
            </a:r>
            <a:r>
              <a:rPr lang="en-US" dirty="0" smtClean="0"/>
              <a:t>receiver </a:t>
            </a:r>
            <a:r>
              <a:rPr lang="en-US" dirty="0"/>
              <a:t>and becomes </a:t>
            </a:r>
            <a:endParaRPr lang="en-US" dirty="0" smtClean="0"/>
          </a:p>
          <a:p>
            <a:pPr lvl="1"/>
            <a:r>
              <a:rPr lang="en-US" dirty="0" smtClean="0"/>
              <a:t>Heat </a:t>
            </a:r>
            <a:r>
              <a:rPr lang="en-US" dirty="0"/>
              <a:t>source for </a:t>
            </a:r>
            <a:r>
              <a:rPr lang="en-US" dirty="0" smtClean="0"/>
              <a:t>power </a:t>
            </a:r>
            <a:r>
              <a:rPr lang="en-US" dirty="0"/>
              <a:t>generator turbine engine. </a:t>
            </a:r>
          </a:p>
        </p:txBody>
      </p:sp>
      <p:sp>
        <p:nvSpPr>
          <p:cNvPr id="4" name="Slide Number Placeholder 3"/>
          <p:cNvSpPr>
            <a:spLocks noGrp="1"/>
          </p:cNvSpPr>
          <p:nvPr>
            <p:ph type="sldNum" sz="quarter" idx="12"/>
          </p:nvPr>
        </p:nvSpPr>
        <p:spPr/>
        <p:txBody>
          <a:bodyPr/>
          <a:lstStyle/>
          <a:p>
            <a:fld id="{200B2350-5261-4F5C-9DF5-EF0D264FC8D2}" type="slidenum">
              <a:rPr lang="en-US" smtClean="0"/>
              <a:pPr/>
              <a:t>26</a:t>
            </a:fld>
            <a:endParaRPr lang="en-US" dirty="0"/>
          </a:p>
        </p:txBody>
      </p:sp>
    </p:spTree>
    <p:extLst>
      <p:ext uri="{BB962C8B-B14F-4D97-AF65-F5344CB8AC3E}">
        <p14:creationId xmlns:p14="http://schemas.microsoft.com/office/powerpoint/2010/main" val="3202063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CSP (CONCENTRATING SOLAR POWER) </a:t>
            </a:r>
            <a:r>
              <a:rPr lang="en-US" dirty="0" smtClean="0"/>
              <a:t>SYSTEM 4.</a:t>
            </a:r>
            <a:endParaRPr lang="en-US" dirty="0"/>
          </a:p>
        </p:txBody>
      </p:sp>
      <p:sp>
        <p:nvSpPr>
          <p:cNvPr id="3" name="Content Placeholder 2"/>
          <p:cNvSpPr>
            <a:spLocks noGrp="1"/>
          </p:cNvSpPr>
          <p:nvPr>
            <p:ph idx="1"/>
          </p:nvPr>
        </p:nvSpPr>
        <p:spPr>
          <a:xfrm>
            <a:off x="152399" y="1447800"/>
            <a:ext cx="4435547" cy="4876800"/>
          </a:xfrm>
        </p:spPr>
        <p:txBody>
          <a:bodyPr/>
          <a:lstStyle/>
          <a:p>
            <a:r>
              <a:rPr lang="en-US" b="1" dirty="0"/>
              <a:t>Dish/Engine </a:t>
            </a:r>
            <a:r>
              <a:rPr lang="en-US" b="1" dirty="0" smtClean="0"/>
              <a:t>Systems</a:t>
            </a:r>
          </a:p>
          <a:p>
            <a:pPr lvl="1"/>
            <a:r>
              <a:rPr lang="en-US" dirty="0" smtClean="0"/>
              <a:t>Stand-alone </a:t>
            </a:r>
            <a:r>
              <a:rPr lang="en-US" dirty="0"/>
              <a:t>parabolic reflector </a:t>
            </a:r>
            <a:endParaRPr lang="en-US" dirty="0" smtClean="0"/>
          </a:p>
          <a:p>
            <a:pPr lvl="2"/>
            <a:r>
              <a:rPr lang="en-US" dirty="0" smtClean="0"/>
              <a:t>Concentrates </a:t>
            </a:r>
            <a:r>
              <a:rPr lang="en-US" dirty="0"/>
              <a:t>light </a:t>
            </a:r>
            <a:r>
              <a:rPr lang="en-US" dirty="0" smtClean="0"/>
              <a:t>on receiver </a:t>
            </a:r>
          </a:p>
          <a:p>
            <a:pPr lvl="2"/>
            <a:r>
              <a:rPr lang="en-US" dirty="0" smtClean="0"/>
              <a:t>Positioned </a:t>
            </a:r>
            <a:r>
              <a:rPr lang="en-US" dirty="0"/>
              <a:t>at </a:t>
            </a:r>
            <a:r>
              <a:rPr lang="en-US" dirty="0" smtClean="0"/>
              <a:t>reflector's </a:t>
            </a:r>
            <a:r>
              <a:rPr lang="en-US" dirty="0"/>
              <a:t>focal </a:t>
            </a:r>
            <a:r>
              <a:rPr lang="en-US" dirty="0" smtClean="0"/>
              <a:t>point</a:t>
            </a:r>
          </a:p>
          <a:p>
            <a:pPr lvl="2"/>
            <a:r>
              <a:rPr lang="en-US" dirty="0" smtClean="0"/>
              <a:t>Reflector </a:t>
            </a:r>
            <a:r>
              <a:rPr lang="en-US" dirty="0"/>
              <a:t>tracks </a:t>
            </a:r>
            <a:r>
              <a:rPr lang="en-US" dirty="0" smtClean="0"/>
              <a:t>sun</a:t>
            </a:r>
          </a:p>
          <a:p>
            <a:pPr lvl="2"/>
            <a:r>
              <a:rPr lang="en-US" dirty="0" smtClean="0"/>
              <a:t>Receiver </a:t>
            </a:r>
            <a:r>
              <a:rPr lang="en-US" dirty="0"/>
              <a:t>working fluid is heated to 480–1,300 °</a:t>
            </a:r>
            <a:r>
              <a:rPr lang="en-US" dirty="0" smtClean="0"/>
              <a:t>F</a:t>
            </a:r>
          </a:p>
          <a:p>
            <a:pPr lvl="2"/>
            <a:r>
              <a:rPr lang="en-US" dirty="0" smtClean="0"/>
              <a:t>Used </a:t>
            </a:r>
            <a:r>
              <a:rPr lang="en-US" dirty="0"/>
              <a:t>by </a:t>
            </a:r>
            <a:r>
              <a:rPr lang="en-US" dirty="0" smtClean="0"/>
              <a:t>Stirling </a:t>
            </a:r>
            <a:r>
              <a:rPr lang="en-US" dirty="0"/>
              <a:t>engine to generate </a:t>
            </a:r>
            <a:r>
              <a:rPr lang="en-US" dirty="0" smtClean="0"/>
              <a:t>power </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27</a:t>
            </a:fld>
            <a:endParaRPr lang="en-US" dirty="0"/>
          </a:p>
        </p:txBody>
      </p:sp>
      <p:pic>
        <p:nvPicPr>
          <p:cNvPr id="5" name="Picture 4"/>
          <p:cNvPicPr>
            <a:picLocks noChangeAspect="1"/>
          </p:cNvPicPr>
          <p:nvPr/>
        </p:nvPicPr>
        <p:blipFill>
          <a:blip r:embed="rId2"/>
          <a:stretch>
            <a:fillRect/>
          </a:stretch>
        </p:blipFill>
        <p:spPr>
          <a:xfrm>
            <a:off x="4587947" y="1447800"/>
            <a:ext cx="4533399" cy="3782770"/>
          </a:xfrm>
          <a:prstGeom prst="rect">
            <a:avLst/>
          </a:prstGeom>
        </p:spPr>
      </p:pic>
      <p:sp>
        <p:nvSpPr>
          <p:cNvPr id="6" name="Rectangle 5"/>
          <p:cNvSpPr/>
          <p:nvPr/>
        </p:nvSpPr>
        <p:spPr>
          <a:xfrm>
            <a:off x="5047657" y="5365718"/>
            <a:ext cx="3412217" cy="369332"/>
          </a:xfrm>
          <a:prstGeom prst="rect">
            <a:avLst/>
          </a:prstGeom>
        </p:spPr>
        <p:txBody>
          <a:bodyPr wrap="none">
            <a:spAutoFit/>
          </a:bodyPr>
          <a:lstStyle/>
          <a:p>
            <a:pPr algn="ctr">
              <a:spcAft>
                <a:spcPts val="600"/>
              </a:spcAft>
            </a:pP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Figure </a:t>
            </a:r>
            <a:r>
              <a:rPr lang="en-US"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8-11 </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Dish Engine Systems</a:t>
            </a:r>
            <a:endParaRPr lang="en-US" b="1"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1894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763000" cy="1097280"/>
          </a:xfrm>
        </p:spPr>
        <p:txBody>
          <a:bodyPr/>
          <a:lstStyle/>
          <a:p>
            <a:r>
              <a:rPr lang="en-US" sz="2000" dirty="0"/>
              <a:t>FIGURE </a:t>
            </a:r>
            <a:r>
              <a:rPr lang="en-US" sz="2000" dirty="0" smtClean="0"/>
              <a:t>8-12 Sterling engine is </a:t>
            </a:r>
            <a:r>
              <a:rPr lang="en-US" sz="2000" dirty="0"/>
              <a:t>a heat engine that operates by cycled compression </a:t>
            </a:r>
            <a:r>
              <a:rPr lang="en-US" sz="2000" dirty="0" smtClean="0"/>
              <a:t>&amp; expansion </a:t>
            </a:r>
            <a:r>
              <a:rPr lang="en-US" sz="2000" dirty="0"/>
              <a:t>of a permanent gaseous fluid at different temperatures, so there is a conversion of heat energy to mechanical work.  It is a closed-cycle regenerative heat engine with a permanently gaseous working fluid. </a:t>
            </a:r>
          </a:p>
        </p:txBody>
      </p:sp>
      <p:sp>
        <p:nvSpPr>
          <p:cNvPr id="4" name="Slide Number Placeholder 3"/>
          <p:cNvSpPr>
            <a:spLocks noGrp="1"/>
          </p:cNvSpPr>
          <p:nvPr>
            <p:ph type="sldNum" sz="quarter" idx="12"/>
          </p:nvPr>
        </p:nvSpPr>
        <p:spPr/>
        <p:txBody>
          <a:bodyPr/>
          <a:lstStyle/>
          <a:p>
            <a:fld id="{200B2350-5261-4F5C-9DF5-EF0D264FC8D2}" type="slidenum">
              <a:rPr lang="en-US" smtClean="0"/>
              <a:pPr/>
              <a:t>28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676400"/>
            <a:ext cx="8915400" cy="4240839"/>
          </a:xfrm>
          <a:prstGeom prst="rect">
            <a:avLst/>
          </a:prstGeom>
        </p:spPr>
      </p:pic>
    </p:spTree>
    <p:extLst>
      <p:ext uri="{BB962C8B-B14F-4D97-AF65-F5344CB8AC3E}">
        <p14:creationId xmlns:p14="http://schemas.microsoft.com/office/powerpoint/2010/main" val="362531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BENEFITS OF PV SYSTEM COMPARED TO CSP </a:t>
            </a:r>
            <a:r>
              <a:rPr lang="en-US" dirty="0" smtClean="0"/>
              <a:t>SYSTEM 1.</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a:t>CSP (Concentrating Solar Power) </a:t>
            </a:r>
            <a:endParaRPr lang="en-US" b="1" dirty="0" smtClean="0"/>
          </a:p>
          <a:p>
            <a:pPr lvl="1"/>
            <a:r>
              <a:rPr lang="en-US" dirty="0" smtClean="0"/>
              <a:t>Old fashioned technology </a:t>
            </a:r>
            <a:r>
              <a:rPr lang="en-US" dirty="0"/>
              <a:t>borrowed from coal </a:t>
            </a:r>
            <a:r>
              <a:rPr lang="en-US" dirty="0" smtClean="0"/>
              <a:t>plants</a:t>
            </a:r>
          </a:p>
          <a:p>
            <a:pPr lvl="1"/>
            <a:r>
              <a:rPr lang="en-US" dirty="0" smtClean="0"/>
              <a:t>Produce gas </a:t>
            </a:r>
            <a:r>
              <a:rPr lang="en-US" dirty="0"/>
              <a:t>to drive a </a:t>
            </a:r>
            <a:r>
              <a:rPr lang="en-US" dirty="0" smtClean="0"/>
              <a:t>turbine</a:t>
            </a:r>
          </a:p>
          <a:p>
            <a:pPr lvl="1"/>
            <a:r>
              <a:rPr lang="en-US" dirty="0" smtClean="0"/>
              <a:t>2010 PV: global </a:t>
            </a:r>
            <a:r>
              <a:rPr lang="en-US" dirty="0"/>
              <a:t>installed capacity </a:t>
            </a:r>
            <a:r>
              <a:rPr lang="en-US" dirty="0" smtClean="0"/>
              <a:t>of about 35 Gigawatts</a:t>
            </a:r>
          </a:p>
          <a:p>
            <a:pPr lvl="1"/>
            <a:r>
              <a:rPr lang="en-US" dirty="0" smtClean="0"/>
              <a:t>CSP had 1.5 </a:t>
            </a:r>
            <a:r>
              <a:rPr lang="en-US" dirty="0"/>
              <a:t>Gigawatts.</a:t>
            </a:r>
          </a:p>
        </p:txBody>
      </p:sp>
      <p:sp>
        <p:nvSpPr>
          <p:cNvPr id="4" name="Slide Number Placeholder 3"/>
          <p:cNvSpPr>
            <a:spLocks noGrp="1"/>
          </p:cNvSpPr>
          <p:nvPr>
            <p:ph type="sldNum" sz="quarter" idx="12"/>
          </p:nvPr>
        </p:nvSpPr>
        <p:spPr/>
        <p:txBody>
          <a:bodyPr/>
          <a:lstStyle/>
          <a:p>
            <a:fld id="{200B2350-5261-4F5C-9DF5-EF0D264FC8D2}" type="slidenum">
              <a:rPr lang="en-US" smtClean="0"/>
              <a:pPr/>
              <a:t>29</a:t>
            </a:fld>
            <a:endParaRPr lang="en-US" dirty="0"/>
          </a:p>
        </p:txBody>
      </p:sp>
    </p:spTree>
    <p:extLst>
      <p:ext uri="{BB962C8B-B14F-4D97-AF65-F5344CB8AC3E}">
        <p14:creationId xmlns:p14="http://schemas.microsoft.com/office/powerpoint/2010/main" val="1825922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INTRODUCTION 1.</a:t>
            </a:r>
            <a:endParaRPr lang="en-US" dirty="0"/>
          </a:p>
        </p:txBody>
      </p:sp>
      <p:sp>
        <p:nvSpPr>
          <p:cNvPr id="3" name="Content Placeholder 2"/>
          <p:cNvSpPr>
            <a:spLocks noGrp="1"/>
          </p:cNvSpPr>
          <p:nvPr>
            <p:ph idx="1"/>
          </p:nvPr>
        </p:nvSpPr>
        <p:spPr>
          <a:xfrm>
            <a:off x="457200" y="1447800"/>
            <a:ext cx="8534400" cy="4876800"/>
          </a:xfrm>
        </p:spPr>
        <p:txBody>
          <a:bodyPr/>
          <a:lstStyle/>
          <a:p>
            <a:r>
              <a:rPr lang="en-US" b="1" dirty="0"/>
              <a:t>Solar </a:t>
            </a:r>
            <a:r>
              <a:rPr lang="en-US" b="1" dirty="0" smtClean="0"/>
              <a:t>Energy </a:t>
            </a:r>
          </a:p>
          <a:p>
            <a:pPr lvl="1"/>
            <a:r>
              <a:rPr lang="en-US" dirty="0" smtClean="0"/>
              <a:t>Promising </a:t>
            </a:r>
            <a:r>
              <a:rPr lang="en-US" dirty="0"/>
              <a:t>form of renewable </a:t>
            </a:r>
            <a:r>
              <a:rPr lang="en-US" dirty="0" smtClean="0"/>
              <a:t>energy</a:t>
            </a:r>
          </a:p>
          <a:p>
            <a:pPr lvl="2"/>
            <a:r>
              <a:rPr lang="en-US" dirty="0" smtClean="0"/>
              <a:t>Without sun earth </a:t>
            </a:r>
            <a:r>
              <a:rPr lang="en-US" dirty="0"/>
              <a:t>would not </a:t>
            </a:r>
            <a:r>
              <a:rPr lang="en-US" dirty="0" smtClean="0"/>
              <a:t>exist</a:t>
            </a:r>
          </a:p>
          <a:p>
            <a:pPr lvl="2"/>
            <a:r>
              <a:rPr lang="en-US" dirty="0" smtClean="0"/>
              <a:t>2 forms </a:t>
            </a:r>
            <a:r>
              <a:rPr lang="en-US" dirty="0"/>
              <a:t>of solar electric </a:t>
            </a:r>
            <a:r>
              <a:rPr lang="en-US" dirty="0" smtClean="0"/>
              <a:t>generation</a:t>
            </a:r>
          </a:p>
          <a:p>
            <a:pPr lvl="3"/>
            <a:r>
              <a:rPr lang="en-US" dirty="0" smtClean="0"/>
              <a:t>PV </a:t>
            </a:r>
            <a:r>
              <a:rPr lang="en-US" dirty="0"/>
              <a:t>(photovoltaics</a:t>
            </a:r>
            <a:r>
              <a:rPr lang="en-US" dirty="0" smtClean="0"/>
              <a:t>)</a:t>
            </a:r>
          </a:p>
          <a:p>
            <a:pPr lvl="4"/>
            <a:r>
              <a:rPr lang="en-US" dirty="0" smtClean="0"/>
              <a:t>Direct </a:t>
            </a:r>
            <a:r>
              <a:rPr lang="en-US" dirty="0"/>
              <a:t>conversion of light into </a:t>
            </a:r>
            <a:r>
              <a:rPr lang="en-US" dirty="0" smtClean="0"/>
              <a:t>electricity, solar panels</a:t>
            </a:r>
          </a:p>
          <a:p>
            <a:pPr lvl="4"/>
            <a:r>
              <a:rPr lang="en-US" dirty="0"/>
              <a:t>U</a:t>
            </a:r>
            <a:r>
              <a:rPr lang="en-US" dirty="0" smtClean="0"/>
              <a:t>sed </a:t>
            </a:r>
            <a:r>
              <a:rPr lang="en-US" dirty="0"/>
              <a:t>at private residences </a:t>
            </a:r>
            <a:r>
              <a:rPr lang="en-US" dirty="0" smtClean="0"/>
              <a:t>&amp; large </a:t>
            </a:r>
            <a:r>
              <a:rPr lang="en-US" dirty="0"/>
              <a:t>installations. </a:t>
            </a:r>
            <a:endParaRPr lang="en-US" dirty="0" smtClean="0"/>
          </a:p>
          <a:p>
            <a:pPr lvl="3"/>
            <a:r>
              <a:rPr lang="en-US" dirty="0" smtClean="0"/>
              <a:t>CSP (Concentrated Solar Power)</a:t>
            </a:r>
          </a:p>
          <a:p>
            <a:pPr lvl="4"/>
            <a:r>
              <a:rPr lang="en-US" dirty="0"/>
              <a:t>U</a:t>
            </a:r>
            <a:r>
              <a:rPr lang="en-US" dirty="0" smtClean="0"/>
              <a:t>ses </a:t>
            </a:r>
            <a:r>
              <a:rPr lang="en-US" dirty="0"/>
              <a:t>focused sunlight and generates electric </a:t>
            </a:r>
            <a:r>
              <a:rPr lang="en-US" dirty="0" smtClean="0"/>
              <a:t>power</a:t>
            </a:r>
          </a:p>
          <a:p>
            <a:pPr lvl="4"/>
            <a:r>
              <a:rPr lang="en-US" dirty="0" smtClean="0"/>
              <a:t>Using </a:t>
            </a:r>
            <a:r>
              <a:rPr lang="en-US" dirty="0"/>
              <a:t>mirrors to concentrate (focus) </a:t>
            </a:r>
            <a:r>
              <a:rPr lang="en-US" dirty="0" smtClean="0"/>
              <a:t>sun's </a:t>
            </a:r>
            <a:r>
              <a:rPr lang="en-US" dirty="0"/>
              <a:t>energy </a:t>
            </a:r>
            <a:endParaRPr lang="en-US" dirty="0" smtClean="0"/>
          </a:p>
          <a:p>
            <a:pPr lvl="4"/>
            <a:r>
              <a:rPr lang="en-US" dirty="0" smtClean="0"/>
              <a:t>Convert </a:t>
            </a:r>
            <a:r>
              <a:rPr lang="en-US" dirty="0"/>
              <a:t>it into heat to power a steam </a:t>
            </a:r>
            <a:r>
              <a:rPr lang="en-US" dirty="0" smtClean="0"/>
              <a:t>generator</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a:t>
            </a:fld>
            <a:endParaRPr lang="en-US" dirty="0"/>
          </a:p>
        </p:txBody>
      </p:sp>
    </p:spTree>
    <p:extLst>
      <p:ext uri="{BB962C8B-B14F-4D97-AF65-F5344CB8AC3E}">
        <p14:creationId xmlns:p14="http://schemas.microsoft.com/office/powerpoint/2010/main" val="340533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86800" cy="1097280"/>
          </a:xfrm>
        </p:spPr>
        <p:txBody>
          <a:bodyPr/>
          <a:lstStyle/>
          <a:p>
            <a:r>
              <a:rPr lang="en-US" sz="3200" dirty="0"/>
              <a:t>FIGURE 8-13 Megawatt Analysis of PV vs. </a:t>
            </a:r>
            <a:r>
              <a:rPr lang="en-US" sz="3200" dirty="0" smtClean="0"/>
              <a:t>CSP</a:t>
            </a:r>
            <a:endParaRPr lang="en-US" sz="3200"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30</a:t>
            </a:fld>
            <a:endParaRPr lang="en-US" dirty="0"/>
          </a:p>
        </p:txBody>
      </p:sp>
      <p:pic>
        <p:nvPicPr>
          <p:cNvPr id="5" name="Picture 4"/>
          <p:cNvPicPr>
            <a:picLocks noChangeAspect="1"/>
          </p:cNvPicPr>
          <p:nvPr/>
        </p:nvPicPr>
        <p:blipFill>
          <a:blip r:embed="rId2"/>
          <a:stretch>
            <a:fillRect/>
          </a:stretch>
        </p:blipFill>
        <p:spPr>
          <a:xfrm>
            <a:off x="980793" y="1905000"/>
            <a:ext cx="7322948" cy="4114800"/>
          </a:xfrm>
          <a:prstGeom prst="rect">
            <a:avLst/>
          </a:prstGeom>
        </p:spPr>
      </p:pic>
    </p:spTree>
    <p:extLst>
      <p:ext uri="{BB962C8B-B14F-4D97-AF65-F5344CB8AC3E}">
        <p14:creationId xmlns:p14="http://schemas.microsoft.com/office/powerpoint/2010/main" val="743029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BENEFITS OF PV SYSTEM COMPARED TO CSP </a:t>
            </a:r>
            <a:r>
              <a:rPr lang="en-US" dirty="0" smtClean="0"/>
              <a:t>SYSTEM 2.</a:t>
            </a:r>
            <a:endParaRPr lang="en-US" dirty="0"/>
          </a:p>
        </p:txBody>
      </p:sp>
      <p:sp>
        <p:nvSpPr>
          <p:cNvPr id="3" name="Content Placeholder 2"/>
          <p:cNvSpPr>
            <a:spLocks noGrp="1"/>
          </p:cNvSpPr>
          <p:nvPr>
            <p:ph idx="1"/>
          </p:nvPr>
        </p:nvSpPr>
        <p:spPr/>
        <p:txBody>
          <a:bodyPr/>
          <a:lstStyle/>
          <a:p>
            <a:r>
              <a:rPr lang="en-US" b="1" dirty="0" smtClean="0"/>
              <a:t>Two Reasons for Ascendency of </a:t>
            </a:r>
          </a:p>
          <a:p>
            <a:pPr lvl="1"/>
            <a:r>
              <a:rPr lang="en-US" dirty="0" smtClean="0"/>
              <a:t>Photovoltaics </a:t>
            </a:r>
            <a:r>
              <a:rPr lang="en-US" dirty="0"/>
              <a:t>over Concentrating Solar Power: </a:t>
            </a:r>
          </a:p>
          <a:p>
            <a:pPr lvl="2"/>
            <a:r>
              <a:rPr lang="en-US" sz="2400" dirty="0" smtClean="0"/>
              <a:t>Market </a:t>
            </a:r>
            <a:r>
              <a:rPr lang="en-US" sz="2400" dirty="0"/>
              <a:t>Size </a:t>
            </a:r>
          </a:p>
          <a:p>
            <a:pPr lvl="2"/>
            <a:r>
              <a:rPr lang="en-US" sz="2400" dirty="0" smtClean="0"/>
              <a:t>Technology</a:t>
            </a:r>
            <a:endParaRPr lang="en-US" sz="2400" dirty="0"/>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31</a:t>
            </a:fld>
            <a:endParaRPr lang="en-US" dirty="0"/>
          </a:p>
        </p:txBody>
      </p:sp>
    </p:spTree>
    <p:extLst>
      <p:ext uri="{BB962C8B-B14F-4D97-AF65-F5344CB8AC3E}">
        <p14:creationId xmlns:p14="http://schemas.microsoft.com/office/powerpoint/2010/main" val="200614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86800" cy="1097280"/>
          </a:xfrm>
        </p:spPr>
        <p:txBody>
          <a:bodyPr/>
          <a:lstStyle/>
          <a:p>
            <a:r>
              <a:rPr lang="en-US" dirty="0"/>
              <a:t>FIGURE </a:t>
            </a:r>
            <a:r>
              <a:rPr lang="en-US" dirty="0" smtClean="0"/>
              <a:t>8-14 Venture </a:t>
            </a:r>
            <a:r>
              <a:rPr lang="en-US" dirty="0"/>
              <a:t>Capital and Private Equity investment in PV and CSP (2010/2011)  </a:t>
            </a:r>
          </a:p>
        </p:txBody>
      </p:sp>
      <p:sp>
        <p:nvSpPr>
          <p:cNvPr id="4" name="Slide Number Placeholder 3"/>
          <p:cNvSpPr>
            <a:spLocks noGrp="1"/>
          </p:cNvSpPr>
          <p:nvPr>
            <p:ph type="sldNum" sz="quarter" idx="12"/>
          </p:nvPr>
        </p:nvSpPr>
        <p:spPr/>
        <p:txBody>
          <a:bodyPr/>
          <a:lstStyle/>
          <a:p>
            <a:fld id="{200B2350-5261-4F5C-9DF5-EF0D264FC8D2}" type="slidenum">
              <a:rPr lang="en-US" smtClean="0"/>
              <a:pPr/>
              <a:t>32</a:t>
            </a:fld>
            <a:endParaRPr lang="en-US" dirty="0"/>
          </a:p>
        </p:txBody>
      </p:sp>
      <p:pic>
        <p:nvPicPr>
          <p:cNvPr id="5" name="Picture 4"/>
          <p:cNvPicPr>
            <a:picLocks noChangeAspect="1"/>
          </p:cNvPicPr>
          <p:nvPr/>
        </p:nvPicPr>
        <p:blipFill>
          <a:blip r:embed="rId2"/>
          <a:stretch>
            <a:fillRect/>
          </a:stretch>
        </p:blipFill>
        <p:spPr>
          <a:xfrm>
            <a:off x="1036857" y="1447800"/>
            <a:ext cx="7649943" cy="4298540"/>
          </a:xfrm>
          <a:prstGeom prst="rect">
            <a:avLst/>
          </a:prstGeom>
        </p:spPr>
      </p:pic>
    </p:spTree>
    <p:extLst>
      <p:ext uri="{BB962C8B-B14F-4D97-AF65-F5344CB8AC3E}">
        <p14:creationId xmlns:p14="http://schemas.microsoft.com/office/powerpoint/2010/main" val="1979215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CSP (CONCENTRATING SOLAR POWER) </a:t>
            </a:r>
            <a:r>
              <a:rPr lang="en-US" dirty="0" smtClean="0"/>
              <a:t>SYSTEM 3.</a:t>
            </a:r>
            <a:endParaRPr lang="en-US" dirty="0"/>
          </a:p>
        </p:txBody>
      </p:sp>
      <p:sp>
        <p:nvSpPr>
          <p:cNvPr id="3" name="Content Placeholder 2"/>
          <p:cNvSpPr>
            <a:spLocks noGrp="1"/>
          </p:cNvSpPr>
          <p:nvPr>
            <p:ph idx="1"/>
          </p:nvPr>
        </p:nvSpPr>
        <p:spPr>
          <a:xfrm>
            <a:off x="457200" y="1447800"/>
            <a:ext cx="8534400" cy="4525963"/>
          </a:xfrm>
        </p:spPr>
        <p:txBody>
          <a:bodyPr/>
          <a:lstStyle/>
          <a:p>
            <a:r>
              <a:rPr lang="en-US" b="1" dirty="0"/>
              <a:t>PV vs. </a:t>
            </a:r>
            <a:r>
              <a:rPr lang="en-US" b="1" dirty="0" smtClean="0"/>
              <a:t>CSP</a:t>
            </a:r>
          </a:p>
          <a:p>
            <a:pPr lvl="1"/>
            <a:r>
              <a:rPr lang="en-US" dirty="0"/>
              <a:t>Photovoltaics (PV) </a:t>
            </a:r>
            <a:r>
              <a:rPr lang="en-US" dirty="0" smtClean="0"/>
              <a:t>installed </a:t>
            </a:r>
            <a:r>
              <a:rPr lang="en-US" dirty="0"/>
              <a:t>almost </a:t>
            </a:r>
            <a:r>
              <a:rPr lang="en-US" dirty="0" smtClean="0"/>
              <a:t>everywhere</a:t>
            </a:r>
          </a:p>
          <a:p>
            <a:pPr lvl="1"/>
            <a:r>
              <a:rPr lang="en-US" dirty="0" smtClean="0"/>
              <a:t>CSP </a:t>
            </a:r>
            <a:r>
              <a:rPr lang="en-US" dirty="0"/>
              <a:t>can be installed, </a:t>
            </a:r>
            <a:r>
              <a:rPr lang="en-US" dirty="0" smtClean="0"/>
              <a:t>reverse </a:t>
            </a:r>
            <a:r>
              <a:rPr lang="en-US" dirty="0"/>
              <a:t>is not </a:t>
            </a:r>
            <a:r>
              <a:rPr lang="en-US" dirty="0" smtClean="0"/>
              <a:t>true</a:t>
            </a:r>
          </a:p>
          <a:p>
            <a:pPr lvl="2"/>
            <a:r>
              <a:rPr lang="en-US" dirty="0"/>
              <a:t>CSP technology needs higher levels of </a:t>
            </a:r>
            <a:r>
              <a:rPr lang="en-US" dirty="0" smtClean="0"/>
              <a:t>irradiance</a:t>
            </a:r>
          </a:p>
          <a:p>
            <a:pPr lvl="2"/>
            <a:r>
              <a:rPr lang="en-US" dirty="0"/>
              <a:t>L</a:t>
            </a:r>
            <a:r>
              <a:rPr lang="en-US" dirty="0" smtClean="0"/>
              <a:t>arge-scale </a:t>
            </a:r>
            <a:r>
              <a:rPr lang="en-US" dirty="0"/>
              <a:t>distributions like 20 Megawatts  </a:t>
            </a:r>
            <a:endParaRPr lang="en-US" dirty="0" smtClean="0"/>
          </a:p>
          <a:p>
            <a:pPr lvl="1"/>
            <a:r>
              <a:rPr lang="en-US" dirty="0"/>
              <a:t>PV (Photovoltaics) centers on </a:t>
            </a:r>
            <a:r>
              <a:rPr lang="en-US" dirty="0" smtClean="0"/>
              <a:t>solar cell</a:t>
            </a:r>
          </a:p>
          <a:p>
            <a:pPr lvl="1"/>
            <a:r>
              <a:rPr lang="en-US" dirty="0" smtClean="0"/>
              <a:t>CSP is collection </a:t>
            </a:r>
            <a:r>
              <a:rPr lang="en-US" dirty="0"/>
              <a:t>of sophisticated </a:t>
            </a:r>
            <a:r>
              <a:rPr lang="en-US" dirty="0" smtClean="0"/>
              <a:t>components </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33</a:t>
            </a:fld>
            <a:endParaRPr lang="en-US" dirty="0"/>
          </a:p>
        </p:txBody>
      </p:sp>
    </p:spTree>
    <p:extLst>
      <p:ext uri="{BB962C8B-B14F-4D97-AF65-F5344CB8AC3E}">
        <p14:creationId xmlns:p14="http://schemas.microsoft.com/office/powerpoint/2010/main" val="3545347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CSP (CONCENTRATING SOLAR POWER) SYSTEM </a:t>
            </a:r>
            <a:r>
              <a:rPr lang="en-US" dirty="0" smtClean="0"/>
              <a:t>4.</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a:t>EPBT (Energy Payback Time</a:t>
            </a:r>
            <a:r>
              <a:rPr lang="en-US" b="1" dirty="0" smtClean="0"/>
              <a:t>)</a:t>
            </a:r>
          </a:p>
          <a:p>
            <a:pPr lvl="1"/>
            <a:r>
              <a:rPr lang="en-US" dirty="0" smtClean="0"/>
              <a:t>Time </a:t>
            </a:r>
            <a:r>
              <a:rPr lang="en-US" dirty="0"/>
              <a:t>required to generate as much </a:t>
            </a:r>
            <a:r>
              <a:rPr lang="en-US" dirty="0" smtClean="0"/>
              <a:t>energy</a:t>
            </a:r>
          </a:p>
          <a:p>
            <a:pPr lvl="1"/>
            <a:r>
              <a:rPr lang="en-US" dirty="0" smtClean="0"/>
              <a:t>As </a:t>
            </a:r>
            <a:r>
              <a:rPr lang="en-US" dirty="0"/>
              <a:t>is consumed during </a:t>
            </a:r>
            <a:r>
              <a:rPr lang="en-US" dirty="0" smtClean="0"/>
              <a:t>production/lifetime of system</a:t>
            </a:r>
          </a:p>
          <a:p>
            <a:pPr lvl="1"/>
            <a:r>
              <a:rPr lang="en-US" dirty="0" smtClean="0"/>
              <a:t>Payback </a:t>
            </a:r>
            <a:r>
              <a:rPr lang="en-US" dirty="0"/>
              <a:t>time has been decreasing </a:t>
            </a:r>
            <a:endParaRPr lang="en-US" dirty="0" smtClean="0"/>
          </a:p>
          <a:p>
            <a:pPr lvl="1"/>
            <a:r>
              <a:rPr lang="en-US" dirty="0" smtClean="0"/>
              <a:t>2000</a:t>
            </a:r>
            <a:r>
              <a:rPr lang="en-US" dirty="0"/>
              <a:t>, </a:t>
            </a:r>
            <a:r>
              <a:rPr lang="en-US" dirty="0" smtClean="0"/>
              <a:t>PV energy </a:t>
            </a:r>
            <a:r>
              <a:rPr lang="en-US" dirty="0"/>
              <a:t>payback time </a:t>
            </a:r>
            <a:r>
              <a:rPr lang="en-US" dirty="0" smtClean="0"/>
              <a:t>for PV 8 </a:t>
            </a:r>
            <a:r>
              <a:rPr lang="en-US" dirty="0"/>
              <a:t>to 11 </a:t>
            </a:r>
            <a:r>
              <a:rPr lang="en-US" dirty="0" smtClean="0"/>
              <a:t>years</a:t>
            </a:r>
          </a:p>
          <a:p>
            <a:pPr lvl="1"/>
            <a:r>
              <a:rPr lang="en-US" dirty="0" smtClean="0"/>
              <a:t>2006 1.5 </a:t>
            </a:r>
            <a:r>
              <a:rPr lang="en-US" dirty="0"/>
              <a:t>to 3.5 years for crystalline silicon PV </a:t>
            </a:r>
            <a:r>
              <a:rPr lang="en-US" dirty="0" smtClean="0"/>
              <a:t>systems</a:t>
            </a:r>
          </a:p>
          <a:p>
            <a:pPr lvl="1"/>
            <a:r>
              <a:rPr lang="en-US" dirty="0" smtClean="0"/>
              <a:t>2013 dropped </a:t>
            </a:r>
            <a:r>
              <a:rPr lang="en-US" dirty="0"/>
              <a:t>to 0.75–3.5 years.</a:t>
            </a:r>
          </a:p>
        </p:txBody>
      </p:sp>
      <p:sp>
        <p:nvSpPr>
          <p:cNvPr id="4" name="Slide Number Placeholder 3"/>
          <p:cNvSpPr>
            <a:spLocks noGrp="1"/>
          </p:cNvSpPr>
          <p:nvPr>
            <p:ph type="sldNum" sz="quarter" idx="12"/>
          </p:nvPr>
        </p:nvSpPr>
        <p:spPr/>
        <p:txBody>
          <a:bodyPr/>
          <a:lstStyle/>
          <a:p>
            <a:fld id="{200B2350-5261-4F5C-9DF5-EF0D264FC8D2}" type="slidenum">
              <a:rPr lang="en-US" smtClean="0"/>
              <a:pPr/>
              <a:t>34</a:t>
            </a:fld>
            <a:endParaRPr lang="en-US" dirty="0"/>
          </a:p>
        </p:txBody>
      </p:sp>
      <p:pic>
        <p:nvPicPr>
          <p:cNvPr id="5" name="Picture 4"/>
          <p:cNvPicPr>
            <a:picLocks noChangeAspect="1"/>
          </p:cNvPicPr>
          <p:nvPr/>
        </p:nvPicPr>
        <p:blipFill>
          <a:blip r:embed="rId2"/>
          <a:stretch>
            <a:fillRect/>
          </a:stretch>
        </p:blipFill>
        <p:spPr>
          <a:xfrm>
            <a:off x="1066800" y="5423197"/>
            <a:ext cx="685714" cy="685714"/>
          </a:xfrm>
          <a:prstGeom prst="rect">
            <a:avLst/>
          </a:prstGeom>
        </p:spPr>
      </p:pic>
      <p:sp>
        <p:nvSpPr>
          <p:cNvPr id="6" name="Rectangle 5"/>
          <p:cNvSpPr/>
          <p:nvPr/>
        </p:nvSpPr>
        <p:spPr>
          <a:xfrm>
            <a:off x="1676400" y="5396722"/>
            <a:ext cx="4006225" cy="369332"/>
          </a:xfrm>
          <a:prstGeom prst="rect">
            <a:avLst/>
          </a:prstGeom>
        </p:spPr>
        <p:txBody>
          <a:bodyPr wrap="none">
            <a:spAutoFit/>
          </a:bodyPr>
          <a:lstStyle/>
          <a:p>
            <a:r>
              <a:rPr lang="en-US" b="1" dirty="0">
                <a:solidFill>
                  <a:srgbClr val="E09900"/>
                </a:solidFill>
                <a:latin typeface="Arial" panose="020B0604020202020204" pitchFamily="34" charset="0"/>
                <a:hlinkClick r:id="rId3"/>
              </a:rPr>
              <a:t>Energy Return on Investment: 2:04</a:t>
            </a:r>
            <a:endParaRPr lang="en-US" dirty="0"/>
          </a:p>
        </p:txBody>
      </p:sp>
    </p:spTree>
    <p:extLst>
      <p:ext uri="{BB962C8B-B14F-4D97-AF65-F5344CB8AC3E}">
        <p14:creationId xmlns:p14="http://schemas.microsoft.com/office/powerpoint/2010/main" val="1820282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2: </a:t>
            </a:r>
            <a:endParaRPr lang="en-US" dirty="0">
              <a:solidFill>
                <a:srgbClr val="F8F9D3"/>
              </a:solidFill>
            </a:endParaRPr>
          </a:p>
        </p:txBody>
      </p:sp>
      <p:sp>
        <p:nvSpPr>
          <p:cNvPr id="3" name="Rectangle 2"/>
          <p:cNvSpPr/>
          <p:nvPr/>
        </p:nvSpPr>
        <p:spPr>
          <a:xfrm>
            <a:off x="196678" y="1447800"/>
            <a:ext cx="8750643" cy="4524315"/>
          </a:xfrm>
          <a:prstGeom prst="rect">
            <a:avLst/>
          </a:prstGeom>
        </p:spPr>
        <p:txBody>
          <a:bodyPr wrap="square">
            <a:spAutoFit/>
          </a:bodyPr>
          <a:lstStyle/>
          <a:p>
            <a:r>
              <a:rPr lang="en-US" sz="3600" dirty="0">
                <a:solidFill>
                  <a:srgbClr val="000000"/>
                </a:solidFill>
              </a:rPr>
              <a:t>Which of these uses three different approaches to solar energy: power tower systems, trough systems, and dish/engine </a:t>
            </a:r>
            <a:r>
              <a:rPr lang="en-US" sz="3600" dirty="0" smtClean="0">
                <a:solidFill>
                  <a:srgbClr val="000000"/>
                </a:solidFill>
              </a:rPr>
              <a:t>systems </a:t>
            </a:r>
            <a:r>
              <a:rPr lang="en-US" sz="3600" dirty="0">
                <a:solidFill>
                  <a:srgbClr val="000000"/>
                </a:solidFill>
              </a:rPr>
              <a:t>?</a:t>
            </a:r>
          </a:p>
          <a:p>
            <a:r>
              <a:rPr lang="en-US" sz="3600" dirty="0">
                <a:solidFill>
                  <a:srgbClr val="000000"/>
                </a:solidFill>
              </a:rPr>
              <a:t>a.	Grid parity</a:t>
            </a:r>
          </a:p>
          <a:p>
            <a:r>
              <a:rPr lang="en-US" sz="3600" dirty="0">
                <a:solidFill>
                  <a:srgbClr val="000000"/>
                </a:solidFill>
              </a:rPr>
              <a:t>b.	Concentrating Solar </a:t>
            </a:r>
            <a:r>
              <a:rPr lang="en-US" sz="3600" dirty="0" smtClean="0">
                <a:solidFill>
                  <a:srgbClr val="000000"/>
                </a:solidFill>
              </a:rPr>
              <a:t>Power</a:t>
            </a:r>
            <a:endParaRPr lang="en-US" sz="3600" dirty="0">
              <a:solidFill>
                <a:srgbClr val="000000"/>
              </a:solidFill>
            </a:endParaRPr>
          </a:p>
          <a:p>
            <a:r>
              <a:rPr lang="en-US" sz="3600" dirty="0">
                <a:solidFill>
                  <a:srgbClr val="000000"/>
                </a:solidFill>
              </a:rPr>
              <a:t>c.	Grid integration</a:t>
            </a:r>
          </a:p>
          <a:p>
            <a:r>
              <a:rPr lang="en-US" sz="3600" dirty="0">
                <a:solidFill>
                  <a:srgbClr val="000000"/>
                </a:solidFill>
              </a:rPr>
              <a:t>d.	Photovoltaics </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35</a:t>
            </a:fld>
            <a:endParaRPr lang="en-US" dirty="0"/>
          </a:p>
        </p:txBody>
      </p:sp>
    </p:spTree>
    <p:extLst>
      <p:ext uri="{BB962C8B-B14F-4D97-AF65-F5344CB8AC3E}">
        <p14:creationId xmlns:p14="http://schemas.microsoft.com/office/powerpoint/2010/main" val="293801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2:</a:t>
            </a:r>
            <a:endParaRPr lang="en-US" sz="3200" dirty="0">
              <a:solidFill>
                <a:srgbClr val="F8F9D3"/>
              </a:solidFill>
            </a:endParaRPr>
          </a:p>
        </p:txBody>
      </p:sp>
      <p:sp>
        <p:nvSpPr>
          <p:cNvPr id="6" name="Rectangle 5"/>
          <p:cNvSpPr/>
          <p:nvPr/>
        </p:nvSpPr>
        <p:spPr>
          <a:xfrm>
            <a:off x="436605" y="1859280"/>
            <a:ext cx="8534400" cy="707886"/>
          </a:xfrm>
          <a:prstGeom prst="rect">
            <a:avLst/>
          </a:prstGeom>
        </p:spPr>
        <p:txBody>
          <a:bodyPr wrap="square">
            <a:spAutoFit/>
          </a:bodyPr>
          <a:lstStyle/>
          <a:p>
            <a:r>
              <a:rPr lang="en-US" sz="4000" dirty="0">
                <a:solidFill>
                  <a:srgbClr val="000000"/>
                </a:solidFill>
              </a:rPr>
              <a:t>Concentrating Solar </a:t>
            </a:r>
            <a:r>
              <a:rPr lang="en-US" sz="4000" dirty="0" smtClean="0">
                <a:solidFill>
                  <a:srgbClr val="000000"/>
                </a:solidFill>
              </a:rPr>
              <a:t>Power</a:t>
            </a:r>
            <a:endParaRPr lang="en-US" sz="4000" dirty="0">
              <a:solidFill>
                <a:srgbClr val="000000"/>
              </a:solidFill>
            </a:endParaRP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36</a:t>
            </a:fld>
            <a:endParaRPr lang="en-US" dirty="0"/>
          </a:p>
        </p:txBody>
      </p:sp>
    </p:spTree>
    <p:extLst>
      <p:ext uri="{BB962C8B-B14F-4D97-AF65-F5344CB8AC3E}">
        <p14:creationId xmlns:p14="http://schemas.microsoft.com/office/powerpoint/2010/main" val="3201488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2.</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EPBT (Energy Payback Time) of Activity </a:t>
            </a:r>
            <a:r>
              <a:rPr lang="en-US" sz="2800" b="1" dirty="0" smtClean="0"/>
              <a:t>1</a:t>
            </a:r>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37</a:t>
            </a:fld>
            <a:endParaRPr lang="en-US" dirty="0"/>
          </a:p>
        </p:txBody>
      </p:sp>
    </p:spTree>
    <p:extLst>
      <p:ext uri="{BB962C8B-B14F-4D97-AF65-F5344CB8AC3E}">
        <p14:creationId xmlns:p14="http://schemas.microsoft.com/office/powerpoint/2010/main" val="325220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CSP (CONCENTRATING SOLAR POWER) SYSTEM </a:t>
            </a:r>
            <a:r>
              <a:rPr lang="en-US" dirty="0" smtClean="0"/>
              <a:t>5.</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47800"/>
                <a:ext cx="8686800" cy="4525963"/>
              </a:xfrm>
            </p:spPr>
            <p:txBody>
              <a:bodyPr/>
              <a:lstStyle/>
              <a:p>
                <a:r>
                  <a:rPr lang="en-US" b="1" dirty="0"/>
                  <a:t>EROEI (Energy Returned on Energy Invested</a:t>
                </a:r>
                <a:r>
                  <a:rPr lang="en-US" b="1" dirty="0" smtClean="0"/>
                  <a:t>)</a:t>
                </a:r>
              </a:p>
              <a:p>
                <a:pPr lvl="1"/>
                <a:r>
                  <a:rPr lang="en-US" dirty="0"/>
                  <a:t>R</a:t>
                </a:r>
                <a:r>
                  <a:rPr lang="en-US" dirty="0" smtClean="0"/>
                  <a:t>atio </a:t>
                </a:r>
                <a:r>
                  <a:rPr lang="en-US" dirty="0"/>
                  <a:t>of electricity generated divided by </a:t>
                </a:r>
                <a:endParaRPr lang="en-US" dirty="0" smtClean="0"/>
              </a:p>
              <a:p>
                <a:pPr lvl="1"/>
                <a:r>
                  <a:rPr lang="en-US" dirty="0" smtClean="0"/>
                  <a:t>Energy </a:t>
                </a:r>
                <a:r>
                  <a:rPr lang="en-US" dirty="0"/>
                  <a:t>required to build and maintain </a:t>
                </a:r>
                <a:r>
                  <a:rPr lang="en-US" dirty="0" smtClean="0"/>
                  <a:t>equipment </a:t>
                </a:r>
              </a:p>
              <a:p>
                <a:pPr lvl="2"/>
                <a:r>
                  <a:rPr lang="en-US" dirty="0"/>
                  <a:t>EROEI uses the following formula:</a:t>
                </a:r>
              </a:p>
              <a:p>
                <a14:m>
                  <m:oMath xmlns:m="http://schemas.openxmlformats.org/officeDocument/2006/math">
                    <m:r>
                      <a:rPr lang="en-US" i="1">
                        <a:latin typeface="Cambria Math" panose="02040503050406030204" pitchFamily="18" charset="0"/>
                      </a:rPr>
                      <m:t>𝐸𝑅𝑂𝐸𝐼</m:t>
                    </m:r>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𝐸𝑙𝑒𝑐𝑡𝑟𝑖𝑐𝑖𝑡𝑦</m:t>
                        </m:r>
                        <m:r>
                          <a:rPr lang="en-US" i="1">
                            <a:latin typeface="Cambria Math" panose="02040503050406030204" pitchFamily="18" charset="0"/>
                          </a:rPr>
                          <m:t> </m:t>
                        </m:r>
                        <m:r>
                          <a:rPr lang="en-US" i="1">
                            <a:latin typeface="Cambria Math" panose="02040503050406030204" pitchFamily="18" charset="0"/>
                          </a:rPr>
                          <m:t>𝐺𝑒𝑛𝑒𝑟𝑎𝑡𝑒𝑑</m:t>
                        </m:r>
                        <m:r>
                          <a:rPr lang="en-US" i="1">
                            <a:latin typeface="Cambria Math" panose="02040503050406030204" pitchFamily="18" charset="0"/>
                          </a:rPr>
                          <m:t> </m:t>
                        </m:r>
                      </m:num>
                      <m:den>
                        <m:r>
                          <a:rPr lang="en-US" i="1">
                            <a:latin typeface="Cambria Math" panose="02040503050406030204" pitchFamily="18" charset="0"/>
                          </a:rPr>
                          <m:t>𝐸𝑛𝑒𝑟𝑔𝑦</m:t>
                        </m:r>
                        <m:r>
                          <a:rPr lang="en-US" i="1">
                            <a:latin typeface="Cambria Math" panose="02040503050406030204" pitchFamily="18" charset="0"/>
                          </a:rPr>
                          <m:t> </m:t>
                        </m:r>
                        <m:r>
                          <a:rPr lang="en-US" i="1">
                            <a:latin typeface="Cambria Math" panose="02040503050406030204" pitchFamily="18" charset="0"/>
                          </a:rPr>
                          <m:t>𝑟𝑒𝑞𝑢𝑖𝑟𝑒𝑑</m:t>
                        </m:r>
                        <m:r>
                          <a:rPr lang="en-US" i="1">
                            <a:latin typeface="Cambria Math" panose="02040503050406030204" pitchFamily="18" charset="0"/>
                          </a:rPr>
                          <m:t> </m:t>
                        </m:r>
                        <m:r>
                          <a:rPr lang="en-US" i="1">
                            <a:latin typeface="Cambria Math" panose="02040503050406030204" pitchFamily="18" charset="0"/>
                          </a:rPr>
                          <m:t>𝑡𝑜</m:t>
                        </m:r>
                        <m:r>
                          <a:rPr lang="en-US" i="1">
                            <a:latin typeface="Cambria Math" panose="02040503050406030204" pitchFamily="18" charset="0"/>
                          </a:rPr>
                          <m:t> </m:t>
                        </m:r>
                        <m:r>
                          <a:rPr lang="en-US" i="1">
                            <a:latin typeface="Cambria Math" panose="02040503050406030204" pitchFamily="18" charset="0"/>
                          </a:rPr>
                          <m:t>𝑏𝑢𝑖𝑙𝑑</m:t>
                        </m:r>
                        <m:r>
                          <a:rPr lang="en-US" i="1">
                            <a:latin typeface="Cambria Math" panose="02040503050406030204" pitchFamily="18" charset="0"/>
                          </a:rPr>
                          <m:t> </m:t>
                        </m:r>
                        <m:r>
                          <a:rPr lang="en-US" i="1">
                            <a:latin typeface="Cambria Math" panose="02040503050406030204" pitchFamily="18" charset="0"/>
                          </a:rPr>
                          <m:t>𝑎𝑛𝑑</m:t>
                        </m:r>
                        <m:r>
                          <a:rPr lang="en-US" i="1">
                            <a:latin typeface="Cambria Math" panose="02040503050406030204" pitchFamily="18" charset="0"/>
                          </a:rPr>
                          <m:t> </m:t>
                        </m:r>
                        <m:r>
                          <a:rPr lang="en-US" i="1">
                            <a:latin typeface="Cambria Math" panose="02040503050406030204" pitchFamily="18" charset="0"/>
                          </a:rPr>
                          <m:t>𝑚𝑎𝑖𝑛𝑡𝑎𝑖𝑛</m:t>
                        </m:r>
                        <m:r>
                          <a:rPr lang="en-US" i="1">
                            <a:latin typeface="Cambria Math" panose="02040503050406030204" pitchFamily="18" charset="0"/>
                          </a:rPr>
                          <m:t> </m:t>
                        </m:r>
                        <m:r>
                          <a:rPr lang="en-US" i="1">
                            <a:latin typeface="Cambria Math" panose="02040503050406030204" pitchFamily="18" charset="0"/>
                          </a:rPr>
                          <m:t>𝑡h𝑒</m:t>
                        </m:r>
                        <m:r>
                          <a:rPr lang="en-US" i="1">
                            <a:latin typeface="Cambria Math" panose="02040503050406030204" pitchFamily="18" charset="0"/>
                          </a:rPr>
                          <m:t> </m:t>
                        </m:r>
                        <m:r>
                          <a:rPr lang="en-US" i="1">
                            <a:latin typeface="Cambria Math" panose="02040503050406030204" pitchFamily="18" charset="0"/>
                          </a:rPr>
                          <m:t>𝑒𝑞𝑢𝑖𝑝𝑚𝑒𝑛𝑡</m:t>
                        </m:r>
                      </m:den>
                    </m:f>
                  </m:oMath>
                </a14:m>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47800"/>
                <a:ext cx="8686800" cy="4525963"/>
              </a:xfrm>
              <a:blipFill rotWithShape="0">
                <a:blip r:embed="rId2"/>
                <a:stretch>
                  <a:fillRect l="-2316" t="-242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00B2350-5261-4F5C-9DF5-EF0D264FC8D2}" type="slidenum">
              <a:rPr lang="en-US" smtClean="0"/>
              <a:pPr/>
              <a:t>38</a:t>
            </a:fld>
            <a:endParaRPr lang="en-US" dirty="0"/>
          </a:p>
        </p:txBody>
      </p:sp>
    </p:spTree>
    <p:extLst>
      <p:ext uri="{BB962C8B-B14F-4D97-AF65-F5344CB8AC3E}">
        <p14:creationId xmlns:p14="http://schemas.microsoft.com/office/powerpoint/2010/main" val="764326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3: </a:t>
            </a:r>
            <a:endParaRPr lang="en-US" dirty="0">
              <a:solidFill>
                <a:srgbClr val="F8F9D3"/>
              </a:solidFill>
            </a:endParaRPr>
          </a:p>
        </p:txBody>
      </p:sp>
      <p:sp>
        <p:nvSpPr>
          <p:cNvPr id="3" name="Rectangle 2"/>
          <p:cNvSpPr/>
          <p:nvPr/>
        </p:nvSpPr>
        <p:spPr>
          <a:xfrm>
            <a:off x="152400" y="1447800"/>
            <a:ext cx="8991600" cy="2677656"/>
          </a:xfrm>
          <a:prstGeom prst="rect">
            <a:avLst/>
          </a:prstGeom>
        </p:spPr>
        <p:txBody>
          <a:bodyPr wrap="square">
            <a:spAutoFit/>
          </a:bodyPr>
          <a:lstStyle/>
          <a:p>
            <a:r>
              <a:rPr lang="en-US" sz="2800" dirty="0" smtClean="0">
                <a:solidFill>
                  <a:srgbClr val="000000"/>
                </a:solidFill>
              </a:rPr>
              <a:t>Which </a:t>
            </a:r>
            <a:r>
              <a:rPr lang="en-US" sz="2800" dirty="0">
                <a:solidFill>
                  <a:srgbClr val="000000"/>
                </a:solidFill>
              </a:rPr>
              <a:t>of these solar systems offers higher efficiency and better energy storage capability?</a:t>
            </a:r>
          </a:p>
          <a:p>
            <a:r>
              <a:rPr lang="en-US" sz="2800" dirty="0">
                <a:solidFill>
                  <a:srgbClr val="000000"/>
                </a:solidFill>
              </a:rPr>
              <a:t>a.	Dish/engine</a:t>
            </a:r>
          </a:p>
          <a:p>
            <a:r>
              <a:rPr lang="en-US" sz="2800" dirty="0">
                <a:solidFill>
                  <a:srgbClr val="000000"/>
                </a:solidFill>
              </a:rPr>
              <a:t>b.	Photovoltaics</a:t>
            </a:r>
          </a:p>
          <a:p>
            <a:r>
              <a:rPr lang="en-US" sz="2800" dirty="0">
                <a:solidFill>
                  <a:srgbClr val="000000"/>
                </a:solidFill>
              </a:rPr>
              <a:t>c.	Trough </a:t>
            </a:r>
          </a:p>
          <a:p>
            <a:r>
              <a:rPr lang="en-US" sz="2800" dirty="0">
                <a:solidFill>
                  <a:srgbClr val="000000"/>
                </a:solidFill>
              </a:rPr>
              <a:t>d.	Power tower </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39</a:t>
            </a:fld>
            <a:endParaRPr lang="en-US" dirty="0"/>
          </a:p>
        </p:txBody>
      </p:sp>
    </p:spTree>
    <p:extLst>
      <p:ext uri="{BB962C8B-B14F-4D97-AF65-F5344CB8AC3E}">
        <p14:creationId xmlns:p14="http://schemas.microsoft.com/office/powerpoint/2010/main" val="1578236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PHOTOVOLTAICS (PV</a:t>
            </a:r>
            <a:r>
              <a:rPr lang="en-US" dirty="0" smtClean="0"/>
              <a:t>) 2. </a:t>
            </a:r>
            <a:endParaRPr lang="en-US" dirty="0"/>
          </a:p>
        </p:txBody>
      </p:sp>
      <p:sp>
        <p:nvSpPr>
          <p:cNvPr id="3" name="Content Placeholder 2"/>
          <p:cNvSpPr>
            <a:spLocks noGrp="1"/>
          </p:cNvSpPr>
          <p:nvPr>
            <p:ph idx="1"/>
          </p:nvPr>
        </p:nvSpPr>
        <p:spPr>
          <a:xfrm>
            <a:off x="457200" y="1447800"/>
            <a:ext cx="8686800" cy="4525963"/>
          </a:xfrm>
        </p:spPr>
        <p:txBody>
          <a:bodyPr/>
          <a:lstStyle/>
          <a:p>
            <a:r>
              <a:rPr lang="en-US" b="1" dirty="0"/>
              <a:t>Photovoltaics </a:t>
            </a:r>
            <a:r>
              <a:rPr lang="en-US" b="1" dirty="0" smtClean="0"/>
              <a:t>(PV</a:t>
            </a:r>
            <a:r>
              <a:rPr lang="en-US" dirty="0" smtClean="0"/>
              <a:t>)</a:t>
            </a:r>
          </a:p>
          <a:p>
            <a:pPr lvl="1"/>
            <a:r>
              <a:rPr lang="en-US" dirty="0" smtClean="0"/>
              <a:t>Production </a:t>
            </a:r>
            <a:r>
              <a:rPr lang="en-US" dirty="0"/>
              <a:t>of electric current at </a:t>
            </a:r>
            <a:r>
              <a:rPr lang="en-US" dirty="0" smtClean="0"/>
              <a:t>interface </a:t>
            </a:r>
          </a:p>
          <a:p>
            <a:pPr lvl="2"/>
            <a:r>
              <a:rPr lang="en-US" dirty="0" smtClean="0"/>
              <a:t>Using 2 semiconductor materials</a:t>
            </a:r>
          </a:p>
          <a:p>
            <a:pPr lvl="2"/>
            <a:r>
              <a:rPr lang="en-US" dirty="0" smtClean="0"/>
              <a:t>Causes </a:t>
            </a:r>
            <a:r>
              <a:rPr lang="en-US" dirty="0"/>
              <a:t>them to absorb photons of light </a:t>
            </a:r>
            <a:endParaRPr lang="en-US" dirty="0" smtClean="0"/>
          </a:p>
          <a:p>
            <a:pPr lvl="2"/>
            <a:r>
              <a:rPr lang="en-US" dirty="0" smtClean="0"/>
              <a:t>Release </a:t>
            </a:r>
            <a:r>
              <a:rPr lang="en-US" dirty="0"/>
              <a:t>electrons to produce </a:t>
            </a:r>
            <a:r>
              <a:rPr lang="en-US" dirty="0" smtClean="0"/>
              <a:t>electricity</a:t>
            </a:r>
          </a:p>
          <a:p>
            <a:pPr lvl="1"/>
            <a:r>
              <a:rPr lang="en-US" dirty="0" smtClean="0"/>
              <a:t>Conversion </a:t>
            </a:r>
            <a:r>
              <a:rPr lang="en-US" dirty="0"/>
              <a:t>of light into electricity using </a:t>
            </a:r>
            <a:r>
              <a:rPr lang="en-US" dirty="0" smtClean="0"/>
              <a:t>semiconductors</a:t>
            </a:r>
          </a:p>
          <a:p>
            <a:pPr lvl="2"/>
            <a:r>
              <a:rPr lang="en-US" dirty="0"/>
              <a:t>P</a:t>
            </a:r>
            <a:r>
              <a:rPr lang="en-US" dirty="0" smtClean="0"/>
              <a:t>hotovoltaic </a:t>
            </a:r>
            <a:r>
              <a:rPr lang="en-US" dirty="0"/>
              <a:t>effect as electrical current being </a:t>
            </a:r>
            <a:r>
              <a:rPr lang="en-US" dirty="0" smtClean="0"/>
              <a:t>produced</a:t>
            </a:r>
          </a:p>
          <a:p>
            <a:pPr lvl="2"/>
            <a:r>
              <a:rPr lang="en-US" dirty="0"/>
              <a:t>J</a:t>
            </a:r>
            <a:r>
              <a:rPr lang="en-US" dirty="0" smtClean="0"/>
              <a:t>unction </a:t>
            </a:r>
            <a:r>
              <a:rPr lang="en-US" dirty="0"/>
              <a:t>of light and </a:t>
            </a:r>
            <a:r>
              <a:rPr lang="en-US" dirty="0" smtClean="0"/>
              <a:t>semiconductors </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a:t>
            </a:fld>
            <a:endParaRPr lang="en-US" dirty="0"/>
          </a:p>
        </p:txBody>
      </p:sp>
      <p:pic>
        <p:nvPicPr>
          <p:cNvPr id="8" name="Picture 7"/>
          <p:cNvPicPr>
            <a:picLocks noChangeAspect="1"/>
          </p:cNvPicPr>
          <p:nvPr/>
        </p:nvPicPr>
        <p:blipFill>
          <a:blip r:embed="rId2"/>
          <a:stretch>
            <a:fillRect/>
          </a:stretch>
        </p:blipFill>
        <p:spPr>
          <a:xfrm>
            <a:off x="1066800" y="5423197"/>
            <a:ext cx="685714" cy="685714"/>
          </a:xfrm>
          <a:prstGeom prst="rect">
            <a:avLst/>
          </a:prstGeom>
        </p:spPr>
      </p:pic>
      <p:sp>
        <p:nvSpPr>
          <p:cNvPr id="9" name="Rectangle 8"/>
          <p:cNvSpPr/>
          <p:nvPr/>
        </p:nvSpPr>
        <p:spPr>
          <a:xfrm>
            <a:off x="1721622" y="5498068"/>
            <a:ext cx="3531736" cy="369332"/>
          </a:xfrm>
          <a:prstGeom prst="rect">
            <a:avLst/>
          </a:prstGeom>
        </p:spPr>
        <p:txBody>
          <a:bodyPr wrap="none">
            <a:spAutoFit/>
          </a:bodyPr>
          <a:lstStyle/>
          <a:p>
            <a:r>
              <a:rPr lang="en-US" b="1" dirty="0">
                <a:solidFill>
                  <a:srgbClr val="E09900"/>
                </a:solidFill>
                <a:latin typeface="Arial" panose="020B0604020202020204" pitchFamily="34" charset="0"/>
                <a:hlinkClick r:id="rId3"/>
              </a:rPr>
              <a:t>Explained: Photovoltaics: 4:28</a:t>
            </a:r>
            <a:endParaRPr lang="en-US" dirty="0"/>
          </a:p>
        </p:txBody>
      </p:sp>
    </p:spTree>
    <p:extLst>
      <p:ext uri="{BB962C8B-B14F-4D97-AF65-F5344CB8AC3E}">
        <p14:creationId xmlns:p14="http://schemas.microsoft.com/office/powerpoint/2010/main" val="147644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3:</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a:solidFill>
                  <a:srgbClr val="000000"/>
                </a:solidFill>
              </a:rPr>
              <a:t>Power </a:t>
            </a:r>
            <a:r>
              <a:rPr lang="en-US" sz="4000" dirty="0" smtClean="0">
                <a:solidFill>
                  <a:srgbClr val="000000"/>
                </a:solidFill>
              </a:rPr>
              <a:t>tower</a:t>
            </a:r>
            <a:endParaRPr lang="en-US" sz="4000" dirty="0">
              <a:solidFill>
                <a:srgbClr val="000000"/>
              </a:solidFill>
            </a:endParaRP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40</a:t>
            </a:fld>
            <a:endParaRPr lang="en-US" dirty="0"/>
          </a:p>
        </p:txBody>
      </p:sp>
    </p:spTree>
    <p:extLst>
      <p:ext uri="{BB962C8B-B14F-4D97-AF65-F5344CB8AC3E}">
        <p14:creationId xmlns:p14="http://schemas.microsoft.com/office/powerpoint/2010/main" val="2914033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1.</a:t>
            </a:r>
            <a:endParaRPr lang="en-US" sz="3600" dirty="0"/>
          </a:p>
        </p:txBody>
      </p:sp>
      <p:sp>
        <p:nvSpPr>
          <p:cNvPr id="5" name="TextBox 4"/>
          <p:cNvSpPr txBox="1"/>
          <p:nvPr/>
        </p:nvSpPr>
        <p:spPr>
          <a:xfrm>
            <a:off x="381000" y="1676400"/>
            <a:ext cx="8305800" cy="1384995"/>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Cost Benefits PV (Photovoltaics) System vs. CSP (Concentrating Solar Power) System</a:t>
            </a:r>
            <a:endParaRPr lang="en-US" sz="2800" b="1" dirty="0" smtClean="0"/>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41</a:t>
            </a:fld>
            <a:endParaRPr lang="en-US" dirty="0"/>
          </a:p>
        </p:txBody>
      </p:sp>
    </p:spTree>
    <p:extLst>
      <p:ext uri="{BB962C8B-B14F-4D97-AF65-F5344CB8AC3E}">
        <p14:creationId xmlns:p14="http://schemas.microsoft.com/office/powerpoint/2010/main" val="3132545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GRID </a:t>
            </a:r>
            <a:r>
              <a:rPr lang="en-US" dirty="0" smtClean="0"/>
              <a:t>PARITY 1.</a:t>
            </a:r>
            <a:endParaRPr lang="en-US" dirty="0"/>
          </a:p>
        </p:txBody>
      </p:sp>
      <p:sp>
        <p:nvSpPr>
          <p:cNvPr id="3" name="Content Placeholder 2"/>
          <p:cNvSpPr>
            <a:spLocks noGrp="1"/>
          </p:cNvSpPr>
          <p:nvPr>
            <p:ph idx="1"/>
          </p:nvPr>
        </p:nvSpPr>
        <p:spPr>
          <a:xfrm>
            <a:off x="457200" y="1447800"/>
            <a:ext cx="8686800" cy="4525963"/>
          </a:xfrm>
        </p:spPr>
        <p:txBody>
          <a:bodyPr/>
          <a:lstStyle/>
          <a:p>
            <a:r>
              <a:rPr lang="en-US" b="1" dirty="0"/>
              <a:t>Grid </a:t>
            </a:r>
            <a:r>
              <a:rPr lang="en-US" b="1" dirty="0" smtClean="0"/>
              <a:t>Parity </a:t>
            </a:r>
          </a:p>
          <a:p>
            <a:pPr lvl="1"/>
            <a:r>
              <a:rPr lang="en-US" dirty="0" smtClean="0"/>
              <a:t>Alternative </a:t>
            </a:r>
            <a:r>
              <a:rPr lang="en-US" dirty="0"/>
              <a:t>energy source that can generate power </a:t>
            </a:r>
            <a:endParaRPr lang="en-US" dirty="0" smtClean="0"/>
          </a:p>
          <a:p>
            <a:pPr lvl="2"/>
            <a:r>
              <a:rPr lang="en-US" dirty="0" smtClean="0"/>
              <a:t>At LCOE </a:t>
            </a:r>
            <a:r>
              <a:rPr lang="en-US" dirty="0"/>
              <a:t>(Levelized Cost of Electricity</a:t>
            </a:r>
            <a:r>
              <a:rPr lang="en-US" dirty="0" smtClean="0"/>
              <a:t>)</a:t>
            </a:r>
          </a:p>
          <a:p>
            <a:pPr lvl="2"/>
            <a:r>
              <a:rPr lang="en-US" dirty="0" smtClean="0"/>
              <a:t>&lt; or </a:t>
            </a:r>
            <a:r>
              <a:rPr lang="en-US" dirty="0"/>
              <a:t>equal to </a:t>
            </a:r>
            <a:r>
              <a:rPr lang="en-US" dirty="0" smtClean="0"/>
              <a:t>price </a:t>
            </a:r>
            <a:r>
              <a:rPr lang="en-US" dirty="0"/>
              <a:t>of buying power from </a:t>
            </a:r>
            <a:r>
              <a:rPr lang="en-US" dirty="0" smtClean="0"/>
              <a:t>local </a:t>
            </a:r>
            <a:r>
              <a:rPr lang="en-US" dirty="0"/>
              <a:t>utility </a:t>
            </a:r>
            <a:r>
              <a:rPr lang="en-US" dirty="0" smtClean="0"/>
              <a:t>grid</a:t>
            </a:r>
          </a:p>
          <a:p>
            <a:pPr lvl="2"/>
            <a:r>
              <a:rPr lang="en-US" dirty="0" smtClean="0"/>
              <a:t>LCOE </a:t>
            </a:r>
            <a:r>
              <a:rPr lang="en-US" dirty="0"/>
              <a:t>is generally used when discussing </a:t>
            </a:r>
            <a:endParaRPr lang="en-US" dirty="0" smtClean="0"/>
          </a:p>
          <a:p>
            <a:pPr lvl="2"/>
            <a:r>
              <a:rPr lang="en-US" dirty="0" smtClean="0"/>
              <a:t>Renewable </a:t>
            </a:r>
            <a:r>
              <a:rPr lang="en-US" dirty="0"/>
              <a:t>energy sources, like solar and wind </a:t>
            </a:r>
            <a:r>
              <a:rPr lang="en-US" dirty="0" smtClean="0"/>
              <a:t>power</a:t>
            </a:r>
          </a:p>
          <a:p>
            <a:pPr lvl="2"/>
            <a:r>
              <a:rPr lang="en-US" dirty="0" smtClean="0"/>
              <a:t>Grid </a:t>
            </a:r>
            <a:r>
              <a:rPr lang="en-US" dirty="0"/>
              <a:t>parity depends upon whether you calculate </a:t>
            </a:r>
            <a:endParaRPr lang="en-US" dirty="0" smtClean="0"/>
          </a:p>
          <a:p>
            <a:pPr lvl="2"/>
            <a:r>
              <a:rPr lang="en-US" dirty="0"/>
              <a:t>F</a:t>
            </a:r>
            <a:r>
              <a:rPr lang="en-US" dirty="0" smtClean="0"/>
              <a:t>rom view </a:t>
            </a:r>
            <a:r>
              <a:rPr lang="en-US" dirty="0"/>
              <a:t>of a consumer or power </a:t>
            </a:r>
            <a:r>
              <a:rPr lang="en-US" dirty="0" smtClean="0"/>
              <a:t>utility </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42</a:t>
            </a:fld>
            <a:endParaRPr lang="en-US" dirty="0"/>
          </a:p>
        </p:txBody>
      </p:sp>
    </p:spTree>
    <p:extLst>
      <p:ext uri="{BB962C8B-B14F-4D97-AF65-F5344CB8AC3E}">
        <p14:creationId xmlns:p14="http://schemas.microsoft.com/office/powerpoint/2010/main" val="3407475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4 .</a:t>
            </a:r>
            <a:endParaRPr lang="en-US" sz="3600" dirty="0"/>
          </a:p>
        </p:txBody>
      </p:sp>
      <p:sp>
        <p:nvSpPr>
          <p:cNvPr id="5" name="TextBox 4"/>
          <p:cNvSpPr txBox="1"/>
          <p:nvPr/>
        </p:nvSpPr>
        <p:spPr>
          <a:xfrm>
            <a:off x="381000" y="1676400"/>
            <a:ext cx="8305800" cy="523220"/>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Grid Parity</a:t>
            </a:r>
            <a:endParaRPr lang="en-US" sz="2800" b="1" dirty="0" smtClean="0"/>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43</a:t>
            </a:fld>
            <a:endParaRPr lang="en-US" dirty="0"/>
          </a:p>
        </p:txBody>
      </p:sp>
    </p:spTree>
    <p:extLst>
      <p:ext uri="{BB962C8B-B14F-4D97-AF65-F5344CB8AC3E}">
        <p14:creationId xmlns:p14="http://schemas.microsoft.com/office/powerpoint/2010/main" val="2131285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8-15 </a:t>
            </a:r>
            <a:r>
              <a:rPr lang="en-US" dirty="0" smtClean="0"/>
              <a:t>path </a:t>
            </a:r>
            <a:r>
              <a:rPr lang="en-US" dirty="0"/>
              <a:t>to grid parity</a:t>
            </a:r>
          </a:p>
        </p:txBody>
      </p:sp>
      <p:sp>
        <p:nvSpPr>
          <p:cNvPr id="4" name="Slide Number Placeholder 3"/>
          <p:cNvSpPr>
            <a:spLocks noGrp="1"/>
          </p:cNvSpPr>
          <p:nvPr>
            <p:ph type="sldNum" sz="quarter" idx="12"/>
          </p:nvPr>
        </p:nvSpPr>
        <p:spPr/>
        <p:txBody>
          <a:bodyPr/>
          <a:lstStyle/>
          <a:p>
            <a:fld id="{200B2350-5261-4F5C-9DF5-EF0D264FC8D2}" type="slidenum">
              <a:rPr lang="en-US" smtClean="0"/>
              <a:pPr/>
              <a:t>44</a:t>
            </a:fld>
            <a:endParaRPr lang="en-US" dirty="0"/>
          </a:p>
        </p:txBody>
      </p:sp>
      <p:pic>
        <p:nvPicPr>
          <p:cNvPr id="5" name="Picture 4"/>
          <p:cNvPicPr>
            <a:picLocks noChangeAspect="1"/>
          </p:cNvPicPr>
          <p:nvPr/>
        </p:nvPicPr>
        <p:blipFill>
          <a:blip r:embed="rId2"/>
          <a:stretch>
            <a:fillRect/>
          </a:stretch>
        </p:blipFill>
        <p:spPr>
          <a:xfrm>
            <a:off x="1219200" y="1524000"/>
            <a:ext cx="6256420" cy="4572000"/>
          </a:xfrm>
          <a:prstGeom prst="rect">
            <a:avLst/>
          </a:prstGeom>
        </p:spPr>
      </p:pic>
    </p:spTree>
    <p:extLst>
      <p:ext uri="{BB962C8B-B14F-4D97-AF65-F5344CB8AC3E}">
        <p14:creationId xmlns:p14="http://schemas.microsoft.com/office/powerpoint/2010/main" val="293981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GRID </a:t>
            </a:r>
            <a:r>
              <a:rPr lang="en-US" dirty="0" smtClean="0"/>
              <a:t>PARITY 2.</a:t>
            </a:r>
            <a:endParaRPr lang="en-US" dirty="0"/>
          </a:p>
        </p:txBody>
      </p:sp>
      <p:sp>
        <p:nvSpPr>
          <p:cNvPr id="3" name="Content Placeholder 2"/>
          <p:cNvSpPr>
            <a:spLocks noGrp="1"/>
          </p:cNvSpPr>
          <p:nvPr>
            <p:ph idx="1"/>
          </p:nvPr>
        </p:nvSpPr>
        <p:spPr/>
        <p:txBody>
          <a:bodyPr/>
          <a:lstStyle/>
          <a:p>
            <a:r>
              <a:rPr lang="en-US" b="1" dirty="0" smtClean="0"/>
              <a:t>Reaching Grid Parity </a:t>
            </a:r>
          </a:p>
          <a:p>
            <a:pPr lvl="1"/>
            <a:r>
              <a:rPr lang="en-US" dirty="0" smtClean="0"/>
              <a:t>Point </a:t>
            </a:r>
            <a:r>
              <a:rPr lang="en-US" dirty="0"/>
              <a:t>at which an energy source becomes </a:t>
            </a:r>
            <a:endParaRPr lang="en-US" dirty="0" smtClean="0"/>
          </a:p>
          <a:p>
            <a:pPr lvl="1"/>
            <a:r>
              <a:rPr lang="en-US" dirty="0" smtClean="0"/>
              <a:t>Competitor </a:t>
            </a:r>
            <a:r>
              <a:rPr lang="en-US" dirty="0"/>
              <a:t>for widespread development </a:t>
            </a:r>
            <a:endParaRPr lang="en-US" dirty="0" smtClean="0"/>
          </a:p>
          <a:p>
            <a:pPr lvl="1"/>
            <a:r>
              <a:rPr lang="en-US" dirty="0"/>
              <a:t>P</a:t>
            </a:r>
            <a:r>
              <a:rPr lang="en-US" dirty="0" smtClean="0"/>
              <a:t>ricing </a:t>
            </a:r>
            <a:r>
              <a:rPr lang="en-US" dirty="0"/>
              <a:t>of electricity from the grid is very </a:t>
            </a:r>
            <a:r>
              <a:rPr lang="en-US" dirty="0" smtClean="0"/>
              <a:t>complex</a:t>
            </a:r>
          </a:p>
          <a:p>
            <a:pPr lvl="2"/>
            <a:r>
              <a:rPr lang="en-US" dirty="0" smtClean="0"/>
              <a:t>Utility </a:t>
            </a:r>
            <a:r>
              <a:rPr lang="en-US" dirty="0"/>
              <a:t>providing </a:t>
            </a:r>
            <a:r>
              <a:rPr lang="en-US" dirty="0" smtClean="0"/>
              <a:t>power </a:t>
            </a:r>
          </a:p>
          <a:p>
            <a:pPr lvl="2"/>
            <a:r>
              <a:rPr lang="en-US" dirty="0" smtClean="0"/>
              <a:t>Utility </a:t>
            </a:r>
            <a:r>
              <a:rPr lang="en-US" dirty="0"/>
              <a:t>delivering </a:t>
            </a:r>
            <a:r>
              <a:rPr lang="en-US" dirty="0" smtClean="0"/>
              <a:t>power </a:t>
            </a:r>
          </a:p>
          <a:p>
            <a:pPr lvl="3"/>
            <a:r>
              <a:rPr lang="en-US" dirty="0" smtClean="0"/>
              <a:t>Often </a:t>
            </a:r>
            <a:r>
              <a:rPr lang="en-US" dirty="0"/>
              <a:t>separate bodies who enter into an </a:t>
            </a:r>
            <a:r>
              <a:rPr lang="en-US" dirty="0" smtClean="0"/>
              <a:t>agreement</a:t>
            </a:r>
          </a:p>
          <a:p>
            <a:pPr lvl="3"/>
            <a:r>
              <a:rPr lang="en-US" dirty="0" smtClean="0"/>
              <a:t>Sets fixed </a:t>
            </a:r>
            <a:r>
              <a:rPr lang="en-US" dirty="0"/>
              <a:t>rate for all of the power </a:t>
            </a:r>
            <a:r>
              <a:rPr lang="en-US" dirty="0" smtClean="0"/>
              <a:t>delivered</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45</a:t>
            </a:fld>
            <a:endParaRPr lang="en-US" dirty="0"/>
          </a:p>
        </p:txBody>
      </p:sp>
      <p:pic>
        <p:nvPicPr>
          <p:cNvPr id="5" name="Picture 4"/>
          <p:cNvPicPr>
            <a:picLocks noChangeAspect="1"/>
          </p:cNvPicPr>
          <p:nvPr/>
        </p:nvPicPr>
        <p:blipFill>
          <a:blip r:embed="rId2"/>
          <a:stretch>
            <a:fillRect/>
          </a:stretch>
        </p:blipFill>
        <p:spPr>
          <a:xfrm>
            <a:off x="1066800" y="5423197"/>
            <a:ext cx="685714" cy="685714"/>
          </a:xfrm>
          <a:prstGeom prst="rect">
            <a:avLst/>
          </a:prstGeom>
        </p:spPr>
      </p:pic>
      <p:sp>
        <p:nvSpPr>
          <p:cNvPr id="6" name="Rectangle 5"/>
          <p:cNvSpPr/>
          <p:nvPr/>
        </p:nvSpPr>
        <p:spPr>
          <a:xfrm>
            <a:off x="1828800" y="5442888"/>
            <a:ext cx="6172200" cy="369332"/>
          </a:xfrm>
          <a:prstGeom prst="rect">
            <a:avLst/>
          </a:prstGeom>
        </p:spPr>
        <p:txBody>
          <a:bodyPr wrap="square">
            <a:spAutoFit/>
          </a:bodyPr>
          <a:lstStyle/>
          <a:p>
            <a:pPr fontAlgn="base"/>
            <a:r>
              <a:rPr lang="en-US" b="1" dirty="0">
                <a:solidFill>
                  <a:srgbClr val="E09900"/>
                </a:solidFill>
                <a:latin typeface="Arial" panose="020B0604020202020204" pitchFamily="34" charset="0"/>
                <a:hlinkClick r:id="rId3"/>
              </a:rPr>
              <a:t>Grid Parity: </a:t>
            </a:r>
            <a:r>
              <a:rPr lang="en-US" b="1" dirty="0" smtClean="0">
                <a:solidFill>
                  <a:srgbClr val="E09900"/>
                </a:solidFill>
                <a:latin typeface="Arial" panose="020B0604020202020204" pitchFamily="34" charset="0"/>
                <a:hlinkClick r:id="rId3"/>
              </a:rPr>
              <a:t>4:01</a:t>
            </a:r>
            <a:endParaRPr lang="en-US" b="0" i="0" dirty="0">
              <a:solidFill>
                <a:srgbClr val="4F4F4F"/>
              </a:solidFill>
              <a:effectLst/>
              <a:latin typeface="Arial" panose="020B0604020202020204" pitchFamily="34" charset="0"/>
            </a:endParaRPr>
          </a:p>
        </p:txBody>
      </p:sp>
    </p:spTree>
    <p:extLst>
      <p:ext uri="{BB962C8B-B14F-4D97-AF65-F5344CB8AC3E}">
        <p14:creationId xmlns:p14="http://schemas.microsoft.com/office/powerpoint/2010/main" val="691823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GRID </a:t>
            </a:r>
            <a:r>
              <a:rPr lang="en-US" dirty="0" smtClean="0"/>
              <a:t>INTEGRATION 1.</a:t>
            </a:r>
            <a:endParaRPr lang="en-US" dirty="0"/>
          </a:p>
        </p:txBody>
      </p:sp>
      <p:sp>
        <p:nvSpPr>
          <p:cNvPr id="3" name="Content Placeholder 2"/>
          <p:cNvSpPr>
            <a:spLocks noGrp="1"/>
          </p:cNvSpPr>
          <p:nvPr>
            <p:ph idx="1"/>
          </p:nvPr>
        </p:nvSpPr>
        <p:spPr>
          <a:xfrm>
            <a:off x="457200" y="1447800"/>
            <a:ext cx="8534400" cy="4525963"/>
          </a:xfrm>
        </p:spPr>
        <p:txBody>
          <a:bodyPr/>
          <a:lstStyle/>
          <a:p>
            <a:r>
              <a:rPr lang="en-US" dirty="0" smtClean="0"/>
              <a:t>Grid-Integrated Photovoltaic Power System</a:t>
            </a:r>
          </a:p>
          <a:p>
            <a:pPr lvl="1"/>
            <a:r>
              <a:rPr lang="en-US" dirty="0" smtClean="0"/>
              <a:t>Electricity </a:t>
            </a:r>
            <a:r>
              <a:rPr lang="en-US" dirty="0"/>
              <a:t>generating solar PV power </a:t>
            </a:r>
            <a:r>
              <a:rPr lang="en-US" dirty="0" smtClean="0"/>
              <a:t>system</a:t>
            </a:r>
          </a:p>
          <a:p>
            <a:pPr lvl="2"/>
            <a:r>
              <a:rPr lang="en-US" dirty="0" smtClean="0"/>
              <a:t>Connected </a:t>
            </a:r>
            <a:r>
              <a:rPr lang="en-US" dirty="0"/>
              <a:t>to </a:t>
            </a:r>
            <a:r>
              <a:rPr lang="en-US" dirty="0" smtClean="0"/>
              <a:t>utility grid</a:t>
            </a:r>
          </a:p>
          <a:p>
            <a:pPr lvl="2"/>
            <a:r>
              <a:rPr lang="en-US" dirty="0" smtClean="0"/>
              <a:t>Consists </a:t>
            </a:r>
            <a:r>
              <a:rPr lang="en-US" dirty="0"/>
              <a:t>of solar panels, inverters, a power conditioning </a:t>
            </a:r>
            <a:r>
              <a:rPr lang="en-US" dirty="0" smtClean="0"/>
              <a:t>unit</a:t>
            </a:r>
          </a:p>
          <a:p>
            <a:pPr lvl="2"/>
            <a:r>
              <a:rPr lang="en-US" dirty="0" smtClean="0"/>
              <a:t>Grid </a:t>
            </a:r>
            <a:r>
              <a:rPr lang="en-US" dirty="0"/>
              <a:t>connection </a:t>
            </a:r>
            <a:r>
              <a:rPr lang="en-US" dirty="0" smtClean="0"/>
              <a:t>equipment</a:t>
            </a:r>
          </a:p>
          <a:p>
            <a:pPr lvl="2"/>
            <a:r>
              <a:rPr lang="en-US" dirty="0" smtClean="0"/>
              <a:t>Small </a:t>
            </a:r>
            <a:r>
              <a:rPr lang="en-US" dirty="0"/>
              <a:t>residential and commercial rooftop systems to </a:t>
            </a:r>
            <a:endParaRPr lang="en-US" dirty="0" smtClean="0"/>
          </a:p>
          <a:p>
            <a:pPr lvl="2"/>
            <a:r>
              <a:rPr lang="en-US" dirty="0" smtClean="0"/>
              <a:t>Large </a:t>
            </a:r>
            <a:r>
              <a:rPr lang="en-US" dirty="0"/>
              <a:t>utility-scale solar power </a:t>
            </a:r>
            <a:r>
              <a:rPr lang="en-US" dirty="0" smtClean="0"/>
              <a:t>stations</a:t>
            </a:r>
          </a:p>
          <a:p>
            <a:pPr lvl="2"/>
            <a:r>
              <a:rPr lang="en-US" dirty="0" smtClean="0"/>
              <a:t>Grid-connected </a:t>
            </a:r>
            <a:r>
              <a:rPr lang="en-US" dirty="0"/>
              <a:t>photovoltaic system supplies </a:t>
            </a:r>
            <a:r>
              <a:rPr lang="en-US" dirty="0" smtClean="0"/>
              <a:t>excess power</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46</a:t>
            </a:fld>
            <a:endParaRPr lang="en-US" dirty="0"/>
          </a:p>
        </p:txBody>
      </p:sp>
      <p:pic>
        <p:nvPicPr>
          <p:cNvPr id="5" name="Picture 4"/>
          <p:cNvPicPr>
            <a:picLocks noChangeAspect="1"/>
          </p:cNvPicPr>
          <p:nvPr/>
        </p:nvPicPr>
        <p:blipFill>
          <a:blip r:embed="rId2"/>
          <a:stretch>
            <a:fillRect/>
          </a:stretch>
        </p:blipFill>
        <p:spPr>
          <a:xfrm>
            <a:off x="1066800" y="5423197"/>
            <a:ext cx="685714" cy="685714"/>
          </a:xfrm>
          <a:prstGeom prst="rect">
            <a:avLst/>
          </a:prstGeom>
        </p:spPr>
      </p:pic>
      <p:sp>
        <p:nvSpPr>
          <p:cNvPr id="6" name="Rectangle 5"/>
          <p:cNvSpPr/>
          <p:nvPr/>
        </p:nvSpPr>
        <p:spPr>
          <a:xfrm>
            <a:off x="1828800" y="5442888"/>
            <a:ext cx="6172200" cy="369332"/>
          </a:xfrm>
          <a:prstGeom prst="rect">
            <a:avLst/>
          </a:prstGeom>
        </p:spPr>
        <p:txBody>
          <a:bodyPr wrap="square">
            <a:spAutoFit/>
          </a:bodyPr>
          <a:lstStyle/>
          <a:p>
            <a:pPr fontAlgn="base"/>
            <a:r>
              <a:rPr lang="en-US" b="1" dirty="0" smtClean="0">
                <a:solidFill>
                  <a:srgbClr val="E09900"/>
                </a:solidFill>
                <a:latin typeface="Arial" panose="020B0604020202020204" pitchFamily="34" charset="0"/>
                <a:hlinkClick r:id="rId3"/>
              </a:rPr>
              <a:t>Redefining </a:t>
            </a:r>
            <a:r>
              <a:rPr lang="en-US" b="1" dirty="0">
                <a:solidFill>
                  <a:srgbClr val="E09900"/>
                </a:solidFill>
                <a:latin typeface="Arial" panose="020B0604020202020204" pitchFamily="34" charset="0"/>
                <a:hlinkClick r:id="rId3"/>
              </a:rPr>
              <a:t>What’s Possible: Grid Integration: 3:21</a:t>
            </a:r>
            <a:endParaRPr lang="en-US" b="0" i="0" dirty="0">
              <a:solidFill>
                <a:srgbClr val="4F4F4F"/>
              </a:solidFill>
              <a:effectLst/>
              <a:latin typeface="Arial" panose="020B0604020202020204" pitchFamily="34" charset="0"/>
            </a:endParaRPr>
          </a:p>
        </p:txBody>
      </p:sp>
    </p:spTree>
    <p:extLst>
      <p:ext uri="{BB962C8B-B14F-4D97-AF65-F5344CB8AC3E}">
        <p14:creationId xmlns:p14="http://schemas.microsoft.com/office/powerpoint/2010/main" val="2153204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86800" cy="1097280"/>
          </a:xfrm>
        </p:spPr>
        <p:txBody>
          <a:bodyPr/>
          <a:lstStyle/>
          <a:p>
            <a:r>
              <a:rPr lang="en-US" dirty="0" smtClean="0"/>
              <a:t>FIGURE 16 </a:t>
            </a:r>
            <a:r>
              <a:rPr lang="en-US" dirty="0"/>
              <a:t>PV Grid Integration with Utility Grid</a:t>
            </a:r>
          </a:p>
        </p:txBody>
      </p:sp>
      <p:pic>
        <p:nvPicPr>
          <p:cNvPr id="5" name="Content Placeholder 4"/>
          <p:cNvPicPr>
            <a:picLocks noGrp="1" noChangeAspect="1"/>
          </p:cNvPicPr>
          <p:nvPr>
            <p:ph idx="1"/>
          </p:nvPr>
        </p:nvPicPr>
        <p:blipFill>
          <a:blip r:embed="rId2"/>
          <a:stretch>
            <a:fillRect/>
          </a:stretch>
        </p:blipFill>
        <p:spPr>
          <a:xfrm>
            <a:off x="742245" y="1524000"/>
            <a:ext cx="7563555" cy="45720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47</a:t>
            </a:fld>
            <a:endParaRPr lang="en-US" dirty="0"/>
          </a:p>
        </p:txBody>
      </p:sp>
    </p:spTree>
    <p:extLst>
      <p:ext uri="{BB962C8B-B14F-4D97-AF65-F5344CB8AC3E}">
        <p14:creationId xmlns:p14="http://schemas.microsoft.com/office/powerpoint/2010/main" val="2618279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162800" cy="1097280"/>
          </a:xfrm>
        </p:spPr>
        <p:txBody>
          <a:bodyPr/>
          <a:lstStyle/>
          <a:p>
            <a:r>
              <a:rPr lang="en-US" dirty="0" smtClean="0"/>
              <a:t>Electrical Energy Distribution</a:t>
            </a:r>
            <a:endParaRPr lang="en-US" dirty="0"/>
          </a:p>
        </p:txBody>
      </p:sp>
      <p:pic>
        <p:nvPicPr>
          <p:cNvPr id="6" name="Electrical_Energy_Distribu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48</a:t>
            </a:fld>
            <a:endParaRPr lang="en-US" dirty="0"/>
          </a:p>
        </p:txBody>
      </p:sp>
      <p:pic>
        <p:nvPicPr>
          <p:cNvPr id="5" name="Picture 4"/>
          <p:cNvPicPr>
            <a:picLocks noChangeAspect="1"/>
          </p:cNvPicPr>
          <p:nvPr/>
        </p:nvPicPr>
        <p:blipFill>
          <a:blip r:embed="rId5"/>
          <a:stretch>
            <a:fillRect/>
          </a:stretch>
        </p:blipFill>
        <p:spPr>
          <a:xfrm>
            <a:off x="128475" y="265060"/>
            <a:ext cx="932769" cy="926672"/>
          </a:xfrm>
          <a:prstGeom prst="rect">
            <a:avLst/>
          </a:prstGeom>
        </p:spPr>
      </p:pic>
    </p:spTree>
    <p:extLst>
      <p:ext uri="{BB962C8B-B14F-4D97-AF65-F5344CB8AC3E}">
        <p14:creationId xmlns:p14="http://schemas.microsoft.com/office/powerpoint/2010/main" val="2230130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GRID </a:t>
            </a:r>
            <a:r>
              <a:rPr lang="en-US" dirty="0" smtClean="0"/>
              <a:t>INTEGRATION 2.</a:t>
            </a:r>
            <a:endParaRPr lang="en-US" dirty="0"/>
          </a:p>
        </p:txBody>
      </p:sp>
      <p:sp>
        <p:nvSpPr>
          <p:cNvPr id="3" name="Content Placeholder 2"/>
          <p:cNvSpPr>
            <a:spLocks noGrp="1"/>
          </p:cNvSpPr>
          <p:nvPr>
            <p:ph idx="1"/>
          </p:nvPr>
        </p:nvSpPr>
        <p:spPr/>
        <p:txBody>
          <a:bodyPr/>
          <a:lstStyle/>
          <a:p>
            <a:r>
              <a:rPr lang="en-US" b="1" dirty="0"/>
              <a:t>Typical System</a:t>
            </a:r>
          </a:p>
          <a:p>
            <a:pPr lvl="1"/>
            <a:r>
              <a:rPr lang="en-US" dirty="0" smtClean="0"/>
              <a:t>Systems </a:t>
            </a:r>
            <a:r>
              <a:rPr lang="en-US" dirty="0"/>
              <a:t>with more than a10 kilowatt </a:t>
            </a:r>
            <a:r>
              <a:rPr lang="en-US" dirty="0" smtClean="0"/>
              <a:t>capacity</a:t>
            </a:r>
          </a:p>
          <a:p>
            <a:pPr lvl="1"/>
            <a:r>
              <a:rPr lang="en-US" dirty="0" smtClean="0"/>
              <a:t>Meet load </a:t>
            </a:r>
            <a:r>
              <a:rPr lang="en-US" dirty="0"/>
              <a:t>of most </a:t>
            </a:r>
            <a:r>
              <a:rPr lang="en-US" dirty="0" smtClean="0"/>
              <a:t>customers</a:t>
            </a:r>
          </a:p>
          <a:p>
            <a:pPr lvl="1"/>
            <a:r>
              <a:rPr lang="en-US" dirty="0" smtClean="0"/>
              <a:t>Supply </a:t>
            </a:r>
            <a:r>
              <a:rPr lang="en-US" dirty="0"/>
              <a:t>excess power to the grid </a:t>
            </a:r>
            <a:endParaRPr lang="en-US" dirty="0" smtClean="0"/>
          </a:p>
          <a:p>
            <a:pPr lvl="1"/>
            <a:r>
              <a:rPr lang="en-US" dirty="0" smtClean="0"/>
              <a:t>Consumed </a:t>
            </a:r>
            <a:r>
              <a:rPr lang="en-US" dirty="0"/>
              <a:t>by other </a:t>
            </a:r>
            <a:r>
              <a:rPr lang="en-US" dirty="0" smtClean="0"/>
              <a:t>users</a:t>
            </a:r>
          </a:p>
          <a:p>
            <a:pPr lvl="1"/>
            <a:r>
              <a:rPr lang="en-US" dirty="0" smtClean="0"/>
              <a:t>Meter </a:t>
            </a:r>
            <a:r>
              <a:rPr lang="en-US" dirty="0"/>
              <a:t>is used to monitor power </a:t>
            </a:r>
            <a:r>
              <a:rPr lang="en-US" dirty="0" smtClean="0"/>
              <a:t>transferred</a:t>
            </a:r>
          </a:p>
          <a:p>
            <a:pPr lvl="1"/>
            <a:r>
              <a:rPr lang="en-US" dirty="0" smtClean="0"/>
              <a:t>If </a:t>
            </a:r>
            <a:r>
              <a:rPr lang="en-US" dirty="0"/>
              <a:t>PV wattage exceeds average </a:t>
            </a:r>
            <a:r>
              <a:rPr lang="en-US" dirty="0" smtClean="0"/>
              <a:t>consumption</a:t>
            </a:r>
          </a:p>
          <a:p>
            <a:pPr lvl="1"/>
            <a:r>
              <a:rPr lang="en-US" dirty="0" smtClean="0"/>
              <a:t>Produce </a:t>
            </a:r>
            <a:r>
              <a:rPr lang="en-US" dirty="0"/>
              <a:t>revenue by selling the power back to </a:t>
            </a:r>
            <a:r>
              <a:rPr lang="en-US" dirty="0" smtClean="0"/>
              <a:t>utility</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49</a:t>
            </a:fld>
            <a:endParaRPr lang="en-US" dirty="0"/>
          </a:p>
        </p:txBody>
      </p:sp>
    </p:spTree>
    <p:extLst>
      <p:ext uri="{BB962C8B-B14F-4D97-AF65-F5344CB8AC3E}">
        <p14:creationId xmlns:p14="http://schemas.microsoft.com/office/powerpoint/2010/main" val="1631764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86800" cy="1097280"/>
          </a:xfrm>
        </p:spPr>
        <p:txBody>
          <a:bodyPr/>
          <a:lstStyle/>
          <a:p>
            <a:r>
              <a:rPr lang="en-US" sz="1800" dirty="0" smtClean="0"/>
              <a:t>Figure 8-1 Photovoltaic Solar Cell</a:t>
            </a:r>
            <a:r>
              <a:rPr lang="en-US" sz="1800" dirty="0"/>
              <a:t>: Photovoltaics is </a:t>
            </a:r>
            <a:r>
              <a:rPr lang="en-US" sz="1800" dirty="0" smtClean="0"/>
              <a:t>direct </a:t>
            </a:r>
            <a:r>
              <a:rPr lang="en-US" sz="1800" dirty="0"/>
              <a:t>conversion of light into electricity at </a:t>
            </a:r>
            <a:r>
              <a:rPr lang="en-US" sz="1800" dirty="0" smtClean="0"/>
              <a:t>atomic </a:t>
            </a:r>
            <a:r>
              <a:rPr lang="en-US" sz="1800" dirty="0"/>
              <a:t>level.  Certain materials exhibit a property known as </a:t>
            </a:r>
            <a:r>
              <a:rPr lang="en-US" sz="1800" dirty="0" smtClean="0"/>
              <a:t>photoelectric </a:t>
            </a:r>
            <a:r>
              <a:rPr lang="en-US" sz="1800" dirty="0"/>
              <a:t>effect that causes them to absorb photons of light and release electrons. When </a:t>
            </a:r>
            <a:r>
              <a:rPr lang="en-US" sz="1800" dirty="0" smtClean="0"/>
              <a:t>free </a:t>
            </a:r>
            <a:r>
              <a:rPr lang="en-US" sz="1800" dirty="0"/>
              <a:t>electrons are captured, </a:t>
            </a:r>
            <a:r>
              <a:rPr lang="en-US" sz="1800" dirty="0" smtClean="0"/>
              <a:t>electric </a:t>
            </a:r>
            <a:r>
              <a:rPr lang="en-US" sz="1800" dirty="0"/>
              <a:t>current results that can be used as electricity </a:t>
            </a:r>
          </a:p>
        </p:txBody>
      </p:sp>
      <p:sp>
        <p:nvSpPr>
          <p:cNvPr id="4" name="Slide Number Placeholder 3"/>
          <p:cNvSpPr>
            <a:spLocks noGrp="1"/>
          </p:cNvSpPr>
          <p:nvPr>
            <p:ph type="sldNum" sz="quarter" idx="12"/>
          </p:nvPr>
        </p:nvSpPr>
        <p:spPr/>
        <p:txBody>
          <a:bodyPr/>
          <a:lstStyle/>
          <a:p>
            <a:fld id="{200B2350-5261-4F5C-9DF5-EF0D264FC8D2}" type="slidenum">
              <a:rPr lang="en-US" smtClean="0"/>
              <a:pPr/>
              <a:t>5</a:t>
            </a:fld>
            <a:endParaRPr lang="en-US" dirty="0"/>
          </a:p>
        </p:txBody>
      </p:sp>
      <p:pic>
        <p:nvPicPr>
          <p:cNvPr id="5" name="Picture 4"/>
          <p:cNvPicPr>
            <a:picLocks noChangeAspect="1"/>
          </p:cNvPicPr>
          <p:nvPr/>
        </p:nvPicPr>
        <p:blipFill>
          <a:blip r:embed="rId2"/>
          <a:stretch>
            <a:fillRect/>
          </a:stretch>
        </p:blipFill>
        <p:spPr>
          <a:xfrm>
            <a:off x="1073657" y="1528024"/>
            <a:ext cx="7689343" cy="4191000"/>
          </a:xfrm>
          <a:prstGeom prst="rect">
            <a:avLst/>
          </a:prstGeom>
        </p:spPr>
      </p:pic>
    </p:spTree>
    <p:extLst>
      <p:ext uri="{BB962C8B-B14F-4D97-AF65-F5344CB8AC3E}">
        <p14:creationId xmlns:p14="http://schemas.microsoft.com/office/powerpoint/2010/main" val="2897596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4: </a:t>
            </a:r>
            <a:r>
              <a:rPr lang="en-US" sz="4000" dirty="0" smtClean="0">
                <a:solidFill>
                  <a:srgbClr val="F8F9D3"/>
                </a:solidFill>
              </a:rPr>
              <a:t>?</a:t>
            </a:r>
            <a:endParaRPr lang="en-US" dirty="0">
              <a:solidFill>
                <a:srgbClr val="F8F9D3"/>
              </a:solidFill>
            </a:endParaRPr>
          </a:p>
        </p:txBody>
      </p:sp>
      <p:sp>
        <p:nvSpPr>
          <p:cNvPr id="3" name="Rectangle 2"/>
          <p:cNvSpPr/>
          <p:nvPr/>
        </p:nvSpPr>
        <p:spPr>
          <a:xfrm>
            <a:off x="152400" y="1447800"/>
            <a:ext cx="8991600" cy="3108543"/>
          </a:xfrm>
          <a:prstGeom prst="rect">
            <a:avLst/>
          </a:prstGeom>
        </p:spPr>
        <p:txBody>
          <a:bodyPr wrap="square">
            <a:spAutoFit/>
          </a:bodyPr>
          <a:lstStyle/>
          <a:p>
            <a:r>
              <a:rPr lang="en-US" sz="2800" dirty="0" smtClean="0">
                <a:solidFill>
                  <a:srgbClr val="000000"/>
                </a:solidFill>
              </a:rPr>
              <a:t>Which </a:t>
            </a:r>
            <a:r>
              <a:rPr lang="en-US" sz="2800" dirty="0">
                <a:solidFill>
                  <a:srgbClr val="000000"/>
                </a:solidFill>
              </a:rPr>
              <a:t>of these is the time requisite to generate as much energy as is consumed during the production and lifetime operation of the energy system?</a:t>
            </a:r>
          </a:p>
          <a:p>
            <a:r>
              <a:rPr lang="en-US" sz="2800" dirty="0">
                <a:solidFill>
                  <a:srgbClr val="000000"/>
                </a:solidFill>
              </a:rPr>
              <a:t>a.	EPBT (energy payback time) </a:t>
            </a:r>
          </a:p>
          <a:p>
            <a:r>
              <a:rPr lang="en-US" sz="2800" dirty="0">
                <a:solidFill>
                  <a:srgbClr val="000000"/>
                </a:solidFill>
              </a:rPr>
              <a:t>b.	EROEI (Energy Returned on Energy Invested)</a:t>
            </a:r>
          </a:p>
          <a:p>
            <a:r>
              <a:rPr lang="en-US" sz="2800" dirty="0">
                <a:solidFill>
                  <a:srgbClr val="000000"/>
                </a:solidFill>
              </a:rPr>
              <a:t>c.	LCOE (Levelized Cost of Electricity)</a:t>
            </a:r>
          </a:p>
          <a:p>
            <a:r>
              <a:rPr lang="en-US" sz="2800" dirty="0">
                <a:solidFill>
                  <a:srgbClr val="000000"/>
                </a:solidFill>
              </a:rPr>
              <a:t>d.	LEC (Levelized Energy Cost)</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50</a:t>
            </a:fld>
            <a:endParaRPr lang="en-US" dirty="0"/>
          </a:p>
        </p:txBody>
      </p:sp>
    </p:spTree>
    <p:extLst>
      <p:ext uri="{BB962C8B-B14F-4D97-AF65-F5344CB8AC3E}">
        <p14:creationId xmlns:p14="http://schemas.microsoft.com/office/powerpoint/2010/main" val="2038805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4:</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a:solidFill>
                  <a:srgbClr val="000000"/>
                </a:solidFill>
              </a:rPr>
              <a:t>EPBT (energy payback </a:t>
            </a:r>
            <a:r>
              <a:rPr lang="en-US" sz="4000" dirty="0" smtClean="0">
                <a:solidFill>
                  <a:srgbClr val="000000"/>
                </a:solidFill>
              </a:rPr>
              <a:t>time)</a:t>
            </a:r>
            <a:endParaRPr lang="en-US" sz="4000" dirty="0">
              <a:solidFill>
                <a:srgbClr val="000000"/>
              </a:solidFill>
            </a:endParaRP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51</a:t>
            </a:fld>
            <a:endParaRPr lang="en-US" dirty="0"/>
          </a:p>
        </p:txBody>
      </p:sp>
    </p:spTree>
    <p:extLst>
      <p:ext uri="{BB962C8B-B14F-4D97-AF65-F5344CB8AC3E}">
        <p14:creationId xmlns:p14="http://schemas.microsoft.com/office/powerpoint/2010/main" val="2238159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LCOE (LEVELIZED COST OF ELECTRICITY</a:t>
            </a:r>
            <a:r>
              <a:rPr lang="en-US" dirty="0" smtClean="0"/>
              <a:t>) 1.</a:t>
            </a:r>
            <a:endParaRPr lang="en-US" dirty="0"/>
          </a:p>
        </p:txBody>
      </p:sp>
      <p:sp>
        <p:nvSpPr>
          <p:cNvPr id="3" name="Content Placeholder 2"/>
          <p:cNvSpPr>
            <a:spLocks noGrp="1"/>
          </p:cNvSpPr>
          <p:nvPr>
            <p:ph idx="1"/>
          </p:nvPr>
        </p:nvSpPr>
        <p:spPr/>
        <p:txBody>
          <a:bodyPr/>
          <a:lstStyle/>
          <a:p>
            <a:r>
              <a:rPr lang="en-US" dirty="0"/>
              <a:t>The LCOE (Levelized Cost of Electricity</a:t>
            </a:r>
            <a:r>
              <a:rPr lang="en-US" dirty="0" smtClean="0"/>
              <a:t>)</a:t>
            </a:r>
          </a:p>
          <a:p>
            <a:pPr lvl="1"/>
            <a:r>
              <a:rPr lang="en-US" dirty="0" smtClean="0"/>
              <a:t>Measure </a:t>
            </a:r>
            <a:r>
              <a:rPr lang="en-US" dirty="0"/>
              <a:t>of a power source </a:t>
            </a:r>
            <a:endParaRPr lang="en-US" dirty="0" smtClean="0"/>
          </a:p>
          <a:p>
            <a:pPr lvl="1"/>
            <a:r>
              <a:rPr lang="en-US" dirty="0" smtClean="0"/>
              <a:t>Compare </a:t>
            </a:r>
            <a:r>
              <a:rPr lang="en-US" dirty="0"/>
              <a:t>different methods of electricity </a:t>
            </a:r>
            <a:r>
              <a:rPr lang="en-US" dirty="0" smtClean="0"/>
              <a:t>generation</a:t>
            </a:r>
          </a:p>
        </p:txBody>
      </p:sp>
      <p:sp>
        <p:nvSpPr>
          <p:cNvPr id="4" name="Slide Number Placeholder 3"/>
          <p:cNvSpPr>
            <a:spLocks noGrp="1"/>
          </p:cNvSpPr>
          <p:nvPr>
            <p:ph type="sldNum" sz="quarter" idx="12"/>
          </p:nvPr>
        </p:nvSpPr>
        <p:spPr/>
        <p:txBody>
          <a:bodyPr/>
          <a:lstStyle/>
          <a:p>
            <a:fld id="{200B2350-5261-4F5C-9DF5-EF0D264FC8D2}" type="slidenum">
              <a:rPr lang="en-US" smtClean="0"/>
              <a:pPr/>
              <a:t>52</a:t>
            </a:fld>
            <a:endParaRPr lang="en-US" dirty="0"/>
          </a:p>
        </p:txBody>
      </p:sp>
    </p:spTree>
    <p:extLst>
      <p:ext uri="{BB962C8B-B14F-4D97-AF65-F5344CB8AC3E}">
        <p14:creationId xmlns:p14="http://schemas.microsoft.com/office/powerpoint/2010/main" val="72680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10600" cy="1097280"/>
          </a:xfrm>
        </p:spPr>
        <p:txBody>
          <a:bodyPr/>
          <a:lstStyle/>
          <a:p>
            <a:r>
              <a:rPr lang="en-US" sz="2200" dirty="0" smtClean="0"/>
              <a:t>FIGURE 8-17 </a:t>
            </a:r>
            <a:r>
              <a:rPr lang="en-US" sz="2200" dirty="0"/>
              <a:t>shows a comparison of LCOE across energy sectors.  LCOE is an economic assessment of </a:t>
            </a:r>
            <a:r>
              <a:rPr lang="en-US" sz="2200" dirty="0" smtClean="0"/>
              <a:t>average </a:t>
            </a:r>
            <a:r>
              <a:rPr lang="en-US" sz="2200" dirty="0"/>
              <a:t>total cost to build </a:t>
            </a:r>
            <a:r>
              <a:rPr lang="en-US" sz="2200" dirty="0" smtClean="0"/>
              <a:t>&amp; operate </a:t>
            </a:r>
            <a:r>
              <a:rPr lang="en-US" sz="2200" dirty="0"/>
              <a:t>a power-generating asset over its lifetime divided by </a:t>
            </a:r>
            <a:r>
              <a:rPr lang="en-US" sz="2200" dirty="0" smtClean="0"/>
              <a:t>total </a:t>
            </a:r>
            <a:r>
              <a:rPr lang="en-US" sz="2200" dirty="0"/>
              <a:t>energy output of </a:t>
            </a:r>
            <a:r>
              <a:rPr lang="en-US" sz="2200" dirty="0" smtClean="0"/>
              <a:t>asset </a:t>
            </a:r>
            <a:r>
              <a:rPr lang="en-US" sz="2200" dirty="0"/>
              <a:t>over that lifetime. </a:t>
            </a:r>
          </a:p>
        </p:txBody>
      </p:sp>
      <p:sp>
        <p:nvSpPr>
          <p:cNvPr id="4" name="Slide Number Placeholder 3"/>
          <p:cNvSpPr>
            <a:spLocks noGrp="1"/>
          </p:cNvSpPr>
          <p:nvPr>
            <p:ph type="sldNum" sz="quarter" idx="12"/>
          </p:nvPr>
        </p:nvSpPr>
        <p:spPr/>
        <p:txBody>
          <a:bodyPr/>
          <a:lstStyle/>
          <a:p>
            <a:fld id="{200B2350-5261-4F5C-9DF5-EF0D264FC8D2}" type="slidenum">
              <a:rPr lang="en-US" smtClean="0"/>
              <a:pPr/>
              <a:t>53</a:t>
            </a:fld>
            <a:endParaRPr lang="en-US" dirty="0"/>
          </a:p>
        </p:txBody>
      </p:sp>
      <p:pic>
        <p:nvPicPr>
          <p:cNvPr id="5" name="Picture 4"/>
          <p:cNvPicPr>
            <a:picLocks noChangeAspect="1"/>
          </p:cNvPicPr>
          <p:nvPr/>
        </p:nvPicPr>
        <p:blipFill>
          <a:blip r:embed="rId2"/>
          <a:stretch>
            <a:fillRect/>
          </a:stretch>
        </p:blipFill>
        <p:spPr>
          <a:xfrm>
            <a:off x="609600" y="1447800"/>
            <a:ext cx="7924800" cy="4868375"/>
          </a:xfrm>
          <a:prstGeom prst="rect">
            <a:avLst/>
          </a:prstGeom>
        </p:spPr>
      </p:pic>
    </p:spTree>
    <p:extLst>
      <p:ext uri="{BB962C8B-B14F-4D97-AF65-F5344CB8AC3E}">
        <p14:creationId xmlns:p14="http://schemas.microsoft.com/office/powerpoint/2010/main" val="989393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LCOE (LEVELIZED COST OF ELECTRICITY</a:t>
            </a:r>
            <a:r>
              <a:rPr lang="en-US" dirty="0" smtClean="0"/>
              <a:t>) 2.</a:t>
            </a:r>
            <a:endParaRPr lang="en-US" dirty="0"/>
          </a:p>
        </p:txBody>
      </p:sp>
      <p:sp>
        <p:nvSpPr>
          <p:cNvPr id="3" name="Content Placeholder 2"/>
          <p:cNvSpPr>
            <a:spLocks noGrp="1"/>
          </p:cNvSpPr>
          <p:nvPr>
            <p:ph idx="1"/>
          </p:nvPr>
        </p:nvSpPr>
        <p:spPr>
          <a:xfrm>
            <a:off x="457200" y="1447800"/>
            <a:ext cx="8686800" cy="4525963"/>
          </a:xfrm>
        </p:spPr>
        <p:txBody>
          <a:bodyPr/>
          <a:lstStyle/>
          <a:p>
            <a:r>
              <a:rPr lang="en-US" b="1" dirty="0" smtClean="0"/>
              <a:t>LCOE Cost Factors:</a:t>
            </a:r>
            <a:endParaRPr lang="en-US" b="1" dirty="0"/>
          </a:p>
          <a:p>
            <a:pPr lvl="1"/>
            <a:r>
              <a:rPr lang="en-US" dirty="0" smtClean="0"/>
              <a:t>Capital </a:t>
            </a:r>
            <a:r>
              <a:rPr lang="en-US" dirty="0"/>
              <a:t>costs (waste disposal) </a:t>
            </a:r>
            <a:r>
              <a:rPr lang="en-US" dirty="0" smtClean="0"/>
              <a:t>-low </a:t>
            </a:r>
            <a:r>
              <a:rPr lang="en-US" dirty="0"/>
              <a:t>for fossil fuel power stations; high for wind turbines, solar PV; very high for waste to energy, wave and tidal, solar thermal, and </a:t>
            </a:r>
            <a:r>
              <a:rPr lang="en-US" dirty="0" smtClean="0"/>
              <a:t>nuclear</a:t>
            </a:r>
            <a:endParaRPr lang="en-US" dirty="0"/>
          </a:p>
          <a:p>
            <a:pPr lvl="1"/>
            <a:r>
              <a:rPr lang="en-US" dirty="0" smtClean="0"/>
              <a:t>Fuel </a:t>
            </a:r>
            <a:r>
              <a:rPr lang="en-US" dirty="0"/>
              <a:t>costs - high for fossil fuel and biomass sources, low for nuclear, and zero for many </a:t>
            </a:r>
            <a:r>
              <a:rPr lang="en-US" dirty="0" smtClean="0"/>
              <a:t>renewables</a:t>
            </a:r>
            <a:endParaRPr lang="en-US" dirty="0"/>
          </a:p>
          <a:p>
            <a:pPr lvl="2"/>
            <a:r>
              <a:rPr lang="en-US" dirty="0" smtClean="0"/>
              <a:t>Factors </a:t>
            </a:r>
            <a:r>
              <a:rPr lang="en-US" dirty="0"/>
              <a:t>such as </a:t>
            </a:r>
            <a:r>
              <a:rPr lang="en-US" dirty="0" smtClean="0"/>
              <a:t>costs </a:t>
            </a:r>
            <a:r>
              <a:rPr lang="en-US" dirty="0"/>
              <a:t>of waste and different insurance costs are not included in </a:t>
            </a:r>
            <a:r>
              <a:rPr lang="en-US" dirty="0" smtClean="0"/>
              <a:t>works </a:t>
            </a:r>
            <a:r>
              <a:rPr lang="en-US" dirty="0"/>
              <a:t>power or parasitic load or </a:t>
            </a:r>
            <a:r>
              <a:rPr lang="en-US" dirty="0" smtClean="0"/>
              <a:t>portion </a:t>
            </a:r>
            <a:r>
              <a:rPr lang="en-US" dirty="0"/>
              <a:t>of generated power actually used to run </a:t>
            </a:r>
            <a:r>
              <a:rPr lang="en-US" dirty="0" smtClean="0"/>
              <a:t>station's </a:t>
            </a:r>
            <a:r>
              <a:rPr lang="en-US" dirty="0"/>
              <a:t>pumps and fans.</a:t>
            </a:r>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54</a:t>
            </a:fld>
            <a:endParaRPr lang="en-US" dirty="0"/>
          </a:p>
        </p:txBody>
      </p:sp>
    </p:spTree>
    <p:extLst>
      <p:ext uri="{BB962C8B-B14F-4D97-AF65-F5344CB8AC3E}">
        <p14:creationId xmlns:p14="http://schemas.microsoft.com/office/powerpoint/2010/main" val="3138296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LCOE (LEVELIZED COST OF ELECTRICITY</a:t>
            </a:r>
            <a:r>
              <a:rPr lang="en-US" dirty="0" smtClean="0"/>
              <a:t>) 3.</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Formula </a:t>
                </a:r>
                <a:r>
                  <a:rPr lang="en-US" dirty="0"/>
                  <a:t>for LCOE is listed below:</a:t>
                </a:r>
              </a:p>
              <a:p>
                <a:pPr lvl="1"/>
                <a14:m>
                  <m:oMath xmlns:m="http://schemas.openxmlformats.org/officeDocument/2006/math">
                    <m:r>
                      <a:rPr lang="en-US" i="1">
                        <a:latin typeface="Cambria Math" panose="02040503050406030204" pitchFamily="18" charset="0"/>
                      </a:rPr>
                      <m:t>𝐿𝐶𝑂𝐸</m:t>
                    </m:r>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𝑆𝑢𝑚</m:t>
                        </m:r>
                        <m:r>
                          <a:rPr lang="en-US" i="1">
                            <a:latin typeface="Cambria Math" panose="02040503050406030204" pitchFamily="18" charset="0"/>
                          </a:rPr>
                          <m:t> </m:t>
                        </m:r>
                        <m:r>
                          <a:rPr lang="en-US" i="1">
                            <a:latin typeface="Cambria Math" panose="02040503050406030204" pitchFamily="18" charset="0"/>
                          </a:rPr>
                          <m:t>𝑜𝑓</m:t>
                        </m:r>
                        <m:r>
                          <a:rPr lang="en-US" i="1">
                            <a:latin typeface="Cambria Math" panose="02040503050406030204" pitchFamily="18" charset="0"/>
                          </a:rPr>
                          <m:t> </m:t>
                        </m:r>
                        <m:r>
                          <a:rPr lang="en-US" i="1">
                            <a:latin typeface="Cambria Math" panose="02040503050406030204" pitchFamily="18" charset="0"/>
                          </a:rPr>
                          <m:t>𝐶𝑜𝑠𝑡𝑠</m:t>
                        </m:r>
                        <m:r>
                          <a:rPr lang="en-US" i="1">
                            <a:latin typeface="Cambria Math" panose="02040503050406030204" pitchFamily="18" charset="0"/>
                          </a:rPr>
                          <m:t> </m:t>
                        </m:r>
                        <m:r>
                          <a:rPr lang="en-US" i="1">
                            <a:latin typeface="Cambria Math" panose="02040503050406030204" pitchFamily="18" charset="0"/>
                          </a:rPr>
                          <m:t>𝑜𝑣𝑒𝑟</m:t>
                        </m:r>
                        <m:r>
                          <a:rPr lang="en-US" i="1">
                            <a:latin typeface="Cambria Math" panose="02040503050406030204" pitchFamily="18" charset="0"/>
                          </a:rPr>
                          <m:t> </m:t>
                        </m:r>
                        <m:r>
                          <a:rPr lang="en-US" i="1">
                            <a:latin typeface="Cambria Math" panose="02040503050406030204" pitchFamily="18" charset="0"/>
                          </a:rPr>
                          <m:t>𝐿𝑖𝑓𝑒𝑡𝑖𝑚𝑒</m:t>
                        </m:r>
                      </m:num>
                      <m:den>
                        <m:r>
                          <a:rPr lang="en-US" i="1">
                            <a:latin typeface="Cambria Math" panose="02040503050406030204" pitchFamily="18" charset="0"/>
                          </a:rPr>
                          <m:t>𝑆𝑢𝑚</m:t>
                        </m:r>
                        <m:r>
                          <a:rPr lang="en-US" i="1">
                            <a:latin typeface="Cambria Math" panose="02040503050406030204" pitchFamily="18" charset="0"/>
                          </a:rPr>
                          <m:t> </m:t>
                        </m:r>
                        <m:r>
                          <a:rPr lang="en-US" i="1">
                            <a:latin typeface="Cambria Math" panose="02040503050406030204" pitchFamily="18" charset="0"/>
                          </a:rPr>
                          <m:t>𝑜𝑓</m:t>
                        </m:r>
                        <m:r>
                          <a:rPr lang="en-US" i="1">
                            <a:latin typeface="Cambria Math" panose="02040503050406030204" pitchFamily="18" charset="0"/>
                          </a:rPr>
                          <m:t> </m:t>
                        </m:r>
                        <m:r>
                          <a:rPr lang="en-US" i="1">
                            <a:latin typeface="Cambria Math" panose="02040503050406030204" pitchFamily="18" charset="0"/>
                          </a:rPr>
                          <m:t>𝐸𝑙𝑒𝑐𝑡𝑟𝑖𝑐𝑎𝑙</m:t>
                        </m:r>
                        <m:r>
                          <a:rPr lang="en-US" i="1">
                            <a:latin typeface="Cambria Math" panose="02040503050406030204" pitchFamily="18" charset="0"/>
                          </a:rPr>
                          <m:t> </m:t>
                        </m:r>
                        <m:r>
                          <a:rPr lang="en-US" i="1">
                            <a:latin typeface="Cambria Math" panose="02040503050406030204" pitchFamily="18" charset="0"/>
                          </a:rPr>
                          <m:t>𝐸𝑛𝑒𝑟𝑔𝑦</m:t>
                        </m:r>
                        <m:r>
                          <a:rPr lang="en-US" i="1">
                            <a:latin typeface="Cambria Math" panose="02040503050406030204" pitchFamily="18" charset="0"/>
                          </a:rPr>
                          <m:t> </m:t>
                        </m:r>
                        <m:r>
                          <a:rPr lang="en-US" i="1">
                            <a:latin typeface="Cambria Math" panose="02040503050406030204" pitchFamily="18" charset="0"/>
                          </a:rPr>
                          <m:t>𝑝𝑟𝑜𝑑𝑢𝑐𝑒𝑑</m:t>
                        </m:r>
                        <m:r>
                          <a:rPr lang="en-US" i="1">
                            <a:latin typeface="Cambria Math" panose="02040503050406030204" pitchFamily="18" charset="0"/>
                          </a:rPr>
                          <m:t> </m:t>
                        </m:r>
                        <m:r>
                          <a:rPr lang="en-US" i="1">
                            <a:latin typeface="Cambria Math" panose="02040503050406030204" pitchFamily="18" charset="0"/>
                          </a:rPr>
                          <m:t>𝑜𝑣𝑒𝑟</m:t>
                        </m:r>
                        <m:r>
                          <a:rPr lang="en-US" i="1">
                            <a:latin typeface="Cambria Math" panose="02040503050406030204" pitchFamily="18" charset="0"/>
                          </a:rPr>
                          <m:t> </m:t>
                        </m:r>
                        <m:r>
                          <a:rPr lang="en-US" i="1">
                            <a:latin typeface="Cambria Math" panose="02040503050406030204" pitchFamily="18" charset="0"/>
                          </a:rPr>
                          <m:t>𝐿𝑖𝑓𝑒𝑡𝑖𝑚𝑒</m:t>
                        </m:r>
                      </m:den>
                    </m:f>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2444" t="-242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00B2350-5261-4F5C-9DF5-EF0D264FC8D2}" type="slidenum">
              <a:rPr lang="en-US" smtClean="0"/>
              <a:pPr/>
              <a:t>55</a:t>
            </a:fld>
            <a:endParaRPr lang="en-US" dirty="0"/>
          </a:p>
        </p:txBody>
      </p:sp>
      <p:pic>
        <p:nvPicPr>
          <p:cNvPr id="5" name="Picture 4"/>
          <p:cNvPicPr>
            <a:picLocks noChangeAspect="1"/>
          </p:cNvPicPr>
          <p:nvPr/>
        </p:nvPicPr>
        <p:blipFill>
          <a:blip r:embed="rId3"/>
          <a:stretch>
            <a:fillRect/>
          </a:stretch>
        </p:blipFill>
        <p:spPr>
          <a:xfrm>
            <a:off x="1066800" y="5423197"/>
            <a:ext cx="685714" cy="685714"/>
          </a:xfrm>
          <a:prstGeom prst="rect">
            <a:avLst/>
          </a:prstGeom>
        </p:spPr>
      </p:pic>
      <p:sp>
        <p:nvSpPr>
          <p:cNvPr id="6" name="Rectangle 5"/>
          <p:cNvSpPr/>
          <p:nvPr/>
        </p:nvSpPr>
        <p:spPr>
          <a:xfrm>
            <a:off x="1752514" y="5423197"/>
            <a:ext cx="2274982" cy="369332"/>
          </a:xfrm>
          <a:prstGeom prst="rect">
            <a:avLst/>
          </a:prstGeom>
        </p:spPr>
        <p:txBody>
          <a:bodyPr wrap="none">
            <a:spAutoFit/>
          </a:bodyPr>
          <a:lstStyle/>
          <a:p>
            <a:r>
              <a:rPr lang="en-US" b="1" dirty="0">
                <a:solidFill>
                  <a:srgbClr val="E09900"/>
                </a:solidFill>
                <a:latin typeface="Arial" panose="020B0604020202020204" pitchFamily="34" charset="0"/>
                <a:hlinkClick r:id="rId4"/>
              </a:rPr>
              <a:t>Solar: LCOE: 12:49</a:t>
            </a:r>
            <a:endParaRPr lang="en-US" dirty="0"/>
          </a:p>
        </p:txBody>
      </p:sp>
    </p:spTree>
    <p:extLst>
      <p:ext uri="{BB962C8B-B14F-4D97-AF65-F5344CB8AC3E}">
        <p14:creationId xmlns:p14="http://schemas.microsoft.com/office/powerpoint/2010/main" val="163648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LCOE (LEVELIZED COST OF ELECTRICITY</a:t>
            </a:r>
            <a:r>
              <a:rPr lang="en-US" dirty="0" smtClean="0"/>
              <a:t>) 4.</a:t>
            </a:r>
            <a:endParaRPr lang="en-US" dirty="0"/>
          </a:p>
        </p:txBody>
      </p:sp>
      <p:sp>
        <p:nvSpPr>
          <p:cNvPr id="3" name="Content Placeholder 2"/>
          <p:cNvSpPr>
            <a:spLocks noGrp="1"/>
          </p:cNvSpPr>
          <p:nvPr>
            <p:ph idx="1"/>
          </p:nvPr>
        </p:nvSpPr>
        <p:spPr/>
        <p:txBody>
          <a:bodyPr/>
          <a:lstStyle/>
          <a:p>
            <a:r>
              <a:rPr lang="en-US" b="1" dirty="0"/>
              <a:t>Factors Affecting LCOE</a:t>
            </a:r>
          </a:p>
          <a:p>
            <a:pPr lvl="1"/>
            <a:r>
              <a:rPr lang="en-US" dirty="0" smtClean="0"/>
              <a:t>Electricity price</a:t>
            </a:r>
          </a:p>
          <a:p>
            <a:pPr lvl="1"/>
            <a:r>
              <a:rPr lang="en-US" dirty="0"/>
              <a:t>A</a:t>
            </a:r>
            <a:r>
              <a:rPr lang="en-US" dirty="0" smtClean="0"/>
              <a:t>djusting </a:t>
            </a:r>
            <a:r>
              <a:rPr lang="en-US" dirty="0"/>
              <a:t>for </a:t>
            </a:r>
            <a:r>
              <a:rPr lang="en-US" dirty="0" smtClean="0"/>
              <a:t>inflation</a:t>
            </a:r>
          </a:p>
          <a:p>
            <a:pPr lvl="1"/>
            <a:r>
              <a:rPr lang="en-US" dirty="0" smtClean="0"/>
              <a:t>Process improvements</a:t>
            </a:r>
          </a:p>
          <a:p>
            <a:pPr lvl="1"/>
            <a:r>
              <a:rPr lang="en-US" dirty="0"/>
              <a:t>A</a:t>
            </a:r>
            <a:r>
              <a:rPr lang="en-US" dirty="0" smtClean="0"/>
              <a:t>verage </a:t>
            </a:r>
            <a:r>
              <a:rPr lang="en-US" dirty="0"/>
              <a:t>retail </a:t>
            </a:r>
            <a:r>
              <a:rPr lang="en-US" dirty="0" smtClean="0"/>
              <a:t>price of equipment   </a:t>
            </a:r>
            <a:endParaRPr lang="en-US" dirty="0"/>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56</a:t>
            </a:fld>
            <a:endParaRPr lang="en-US" dirty="0"/>
          </a:p>
        </p:txBody>
      </p:sp>
    </p:spTree>
    <p:extLst>
      <p:ext uri="{BB962C8B-B14F-4D97-AF65-F5344CB8AC3E}">
        <p14:creationId xmlns:p14="http://schemas.microsoft.com/office/powerpoint/2010/main" val="255577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5: </a:t>
            </a:r>
            <a:endParaRPr lang="en-US" dirty="0">
              <a:solidFill>
                <a:srgbClr val="F8F9D3"/>
              </a:solidFill>
            </a:endParaRPr>
          </a:p>
        </p:txBody>
      </p:sp>
      <p:sp>
        <p:nvSpPr>
          <p:cNvPr id="3" name="Rectangle 2"/>
          <p:cNvSpPr/>
          <p:nvPr/>
        </p:nvSpPr>
        <p:spPr>
          <a:xfrm>
            <a:off x="152400" y="1447800"/>
            <a:ext cx="8991600" cy="4278094"/>
          </a:xfrm>
          <a:prstGeom prst="rect">
            <a:avLst/>
          </a:prstGeom>
        </p:spPr>
        <p:txBody>
          <a:bodyPr wrap="square">
            <a:spAutoFit/>
          </a:bodyPr>
          <a:lstStyle/>
          <a:p>
            <a:r>
              <a:rPr lang="en-US" sz="3600" dirty="0" smtClean="0">
                <a:solidFill>
                  <a:srgbClr val="000000"/>
                </a:solidFill>
              </a:rPr>
              <a:t>Which </a:t>
            </a:r>
            <a:r>
              <a:rPr lang="en-US" sz="3600" dirty="0">
                <a:solidFill>
                  <a:srgbClr val="000000"/>
                </a:solidFill>
              </a:rPr>
              <a:t>of these is a measure of a power source which tries to compare different methods of electricity generation on an equivalent basis?</a:t>
            </a:r>
          </a:p>
          <a:p>
            <a:r>
              <a:rPr lang="en-US" sz="3200" dirty="0" smtClean="0">
                <a:solidFill>
                  <a:srgbClr val="000000"/>
                </a:solidFill>
              </a:rPr>
              <a:t>a. EPBT </a:t>
            </a:r>
            <a:r>
              <a:rPr lang="en-US" sz="3200" dirty="0">
                <a:solidFill>
                  <a:srgbClr val="000000"/>
                </a:solidFill>
              </a:rPr>
              <a:t>(energy payback time) </a:t>
            </a:r>
          </a:p>
          <a:p>
            <a:r>
              <a:rPr lang="en-US" sz="3200" dirty="0" smtClean="0">
                <a:solidFill>
                  <a:srgbClr val="000000"/>
                </a:solidFill>
              </a:rPr>
              <a:t>b. EROEI </a:t>
            </a:r>
            <a:r>
              <a:rPr lang="en-US" sz="3200" dirty="0">
                <a:solidFill>
                  <a:srgbClr val="000000"/>
                </a:solidFill>
              </a:rPr>
              <a:t>(Energy Returned on Energy Invested)</a:t>
            </a:r>
          </a:p>
          <a:p>
            <a:r>
              <a:rPr lang="en-US" sz="3200" dirty="0" smtClean="0">
                <a:solidFill>
                  <a:srgbClr val="000000"/>
                </a:solidFill>
              </a:rPr>
              <a:t>c. LCOE </a:t>
            </a:r>
            <a:r>
              <a:rPr lang="en-US" sz="3200" dirty="0">
                <a:solidFill>
                  <a:srgbClr val="000000"/>
                </a:solidFill>
              </a:rPr>
              <a:t>(Levelized Cost of Electricity</a:t>
            </a:r>
            <a:r>
              <a:rPr lang="en-US" sz="3200" dirty="0" smtClean="0">
                <a:solidFill>
                  <a:srgbClr val="000000"/>
                </a:solidFill>
              </a:rPr>
              <a:t>)</a:t>
            </a:r>
            <a:endParaRPr lang="en-US" sz="3200" dirty="0">
              <a:solidFill>
                <a:srgbClr val="000000"/>
              </a:solidFill>
            </a:endParaRPr>
          </a:p>
          <a:p>
            <a:r>
              <a:rPr lang="en-US" sz="3200" dirty="0" smtClean="0">
                <a:solidFill>
                  <a:srgbClr val="000000"/>
                </a:solidFill>
              </a:rPr>
              <a:t>d. LEC </a:t>
            </a:r>
            <a:r>
              <a:rPr lang="en-US" sz="3200" dirty="0">
                <a:solidFill>
                  <a:srgbClr val="000000"/>
                </a:solidFill>
              </a:rPr>
              <a:t>(Levelized Energy Cost)</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57</a:t>
            </a:fld>
            <a:endParaRPr lang="en-US" dirty="0"/>
          </a:p>
        </p:txBody>
      </p:sp>
    </p:spTree>
    <p:extLst>
      <p:ext uri="{BB962C8B-B14F-4D97-AF65-F5344CB8AC3E}">
        <p14:creationId xmlns:p14="http://schemas.microsoft.com/office/powerpoint/2010/main" val="3694937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5:</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a:solidFill>
                  <a:srgbClr val="000000"/>
                </a:solidFill>
              </a:rPr>
              <a:t>LCOE (Levelized Cost of Electricity</a:t>
            </a:r>
            <a:r>
              <a:rPr lang="en-US" sz="4000" dirty="0" smtClean="0">
                <a:solidFill>
                  <a:srgbClr val="000000"/>
                </a:solidFill>
              </a:rPr>
              <a:t>)</a:t>
            </a:r>
            <a:endParaRPr lang="en-US" sz="4000" dirty="0">
              <a:solidFill>
                <a:srgbClr val="000000"/>
              </a:solidFill>
            </a:endParaRP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58</a:t>
            </a:fld>
            <a:endParaRPr lang="en-US" dirty="0"/>
          </a:p>
        </p:txBody>
      </p:sp>
    </p:spTree>
    <p:extLst>
      <p:ext uri="{BB962C8B-B14F-4D97-AF65-F5344CB8AC3E}">
        <p14:creationId xmlns:p14="http://schemas.microsoft.com/office/powerpoint/2010/main" val="1619878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(1 of 4)</a:t>
            </a:r>
            <a:endParaRPr lang="en-US" sz="3600" dirty="0"/>
          </a:p>
        </p:txBody>
      </p:sp>
      <p:sp>
        <p:nvSpPr>
          <p:cNvPr id="46083" name="Content Placeholder 2"/>
          <p:cNvSpPr>
            <a:spLocks noGrp="1"/>
          </p:cNvSpPr>
          <p:nvPr>
            <p:ph idx="1"/>
          </p:nvPr>
        </p:nvSpPr>
        <p:spPr>
          <a:xfrm>
            <a:off x="228600" y="1371600"/>
            <a:ext cx="8839200" cy="4678363"/>
          </a:xfrm>
        </p:spPr>
        <p:txBody>
          <a:bodyPr/>
          <a:lstStyle/>
          <a:p>
            <a:pPr marL="457200" indent="-457200">
              <a:buFont typeface="+mj-lt"/>
              <a:buAutoNum type="arabicPeriod"/>
            </a:pPr>
            <a:r>
              <a:rPr lang="en-US" sz="2000" dirty="0" smtClean="0"/>
              <a:t>Photovoltaics </a:t>
            </a:r>
            <a:r>
              <a:rPr lang="en-US" sz="2000" dirty="0"/>
              <a:t>or just PV is defined as the production of electric current at the interface of two semiconductor materials, which causes them to absorb photons of light and release electrons to produce electricity and is a form of renewable energy </a:t>
            </a:r>
          </a:p>
          <a:p>
            <a:pPr marL="457200" indent="-457200">
              <a:buFont typeface="+mj-lt"/>
              <a:buAutoNum type="arabicPeriod"/>
            </a:pPr>
            <a:r>
              <a:rPr lang="en-US" sz="2000" dirty="0" smtClean="0"/>
              <a:t>PV </a:t>
            </a:r>
            <a:r>
              <a:rPr lang="en-US" sz="2000" dirty="0"/>
              <a:t>concerns the conversion of light into electricity using semiconducting materials that exhibit the photovoltaic effect as electrical current being produced at the junction of light and a semiconductor or the use of solar (sun based) energy</a:t>
            </a:r>
            <a:r>
              <a:rPr lang="en-US" sz="2000" dirty="0" smtClean="0"/>
              <a:t>.</a:t>
            </a:r>
          </a:p>
          <a:p>
            <a:pPr marL="457200" indent="-457200">
              <a:buFont typeface="+mj-lt"/>
              <a:buAutoNum type="arabicPeriod"/>
            </a:pPr>
            <a:r>
              <a:rPr lang="en-US" sz="2000" dirty="0" smtClean="0"/>
              <a:t>In </a:t>
            </a:r>
            <a:r>
              <a:rPr lang="en-US" sz="2000" dirty="0"/>
              <a:t>a solar cell, a thin semiconductor wafer is used to form an electric field, positive on one side and negative on the other. When light strikes the solar cell, electrons are loosened from the atoms in the semiconductor material N-type and P-type silicon wafers.  With electrical conductors attached to the positive and negative sides, an electrical circuit is formed so the electrons can develop an electric current.</a:t>
            </a:r>
          </a:p>
          <a:p>
            <a:pPr marL="457200" indent="-457200">
              <a:buFont typeface="+mj-lt"/>
              <a:buAutoNum type="arabicPeriod"/>
            </a:pPr>
            <a:endParaRPr lang="en-US" sz="2000" dirty="0"/>
          </a:p>
        </p:txBody>
      </p:sp>
      <p:sp>
        <p:nvSpPr>
          <p:cNvPr id="3" name="Slide Number Placeholder 2"/>
          <p:cNvSpPr>
            <a:spLocks noGrp="1"/>
          </p:cNvSpPr>
          <p:nvPr>
            <p:ph type="sldNum" sz="quarter" idx="12"/>
          </p:nvPr>
        </p:nvSpPr>
        <p:spPr/>
        <p:txBody>
          <a:bodyPr/>
          <a:lstStyle/>
          <a:p>
            <a:fld id="{200B2350-5261-4F5C-9DF5-EF0D264FC8D2}" type="slidenum">
              <a:rPr lang="en-US" smtClean="0"/>
              <a:pPr/>
              <a:t>59</a:t>
            </a:fld>
            <a:endParaRPr lang="en-US" dirty="0"/>
          </a:p>
        </p:txBody>
      </p:sp>
    </p:spTree>
    <p:extLst>
      <p:ext uri="{BB962C8B-B14F-4D97-AF65-F5344CB8AC3E}">
        <p14:creationId xmlns:p14="http://schemas.microsoft.com/office/powerpoint/2010/main" val="39390694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162800" cy="1097280"/>
          </a:xfrm>
        </p:spPr>
        <p:txBody>
          <a:bodyPr/>
          <a:lstStyle/>
          <a:p>
            <a:r>
              <a:rPr lang="en-US" dirty="0" smtClean="0"/>
              <a:t>PHOTOVOLTAIC PV CELL</a:t>
            </a:r>
            <a:endParaRPr lang="en-US" dirty="0"/>
          </a:p>
        </p:txBody>
      </p:sp>
      <p:pic>
        <p:nvPicPr>
          <p:cNvPr id="6" name="Photovoltiac_PV_Cel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6</a:t>
            </a:fld>
            <a:endParaRPr lang="en-US" dirty="0"/>
          </a:p>
        </p:txBody>
      </p:sp>
      <p:pic>
        <p:nvPicPr>
          <p:cNvPr id="5" name="Picture 4"/>
          <p:cNvPicPr>
            <a:picLocks noChangeAspect="1"/>
          </p:cNvPicPr>
          <p:nvPr/>
        </p:nvPicPr>
        <p:blipFill>
          <a:blip r:embed="rId5"/>
          <a:stretch>
            <a:fillRect/>
          </a:stretch>
        </p:blipFill>
        <p:spPr>
          <a:xfrm>
            <a:off x="128475" y="265060"/>
            <a:ext cx="932769" cy="926672"/>
          </a:xfrm>
          <a:prstGeom prst="rect">
            <a:avLst/>
          </a:prstGeom>
        </p:spPr>
      </p:pic>
    </p:spTree>
    <p:extLst>
      <p:ext uri="{BB962C8B-B14F-4D97-AF65-F5344CB8AC3E}">
        <p14:creationId xmlns:p14="http://schemas.microsoft.com/office/powerpoint/2010/main" val="2904391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(2 of 4)</a:t>
            </a:r>
            <a:endParaRPr lang="en-US" sz="3600" dirty="0"/>
          </a:p>
        </p:txBody>
      </p:sp>
      <p:sp>
        <p:nvSpPr>
          <p:cNvPr id="47107" name="Content Placeholder 2"/>
          <p:cNvSpPr>
            <a:spLocks noGrp="1"/>
          </p:cNvSpPr>
          <p:nvPr>
            <p:ph idx="1"/>
          </p:nvPr>
        </p:nvSpPr>
        <p:spPr>
          <a:xfrm>
            <a:off x="228600" y="1447800"/>
            <a:ext cx="8839200" cy="4525963"/>
          </a:xfrm>
        </p:spPr>
        <p:txBody>
          <a:bodyPr/>
          <a:lstStyle/>
          <a:p>
            <a:pPr marL="514350" indent="-514350">
              <a:buFont typeface="+mj-lt"/>
              <a:buAutoNum type="arabicPeriod" startAt="4"/>
            </a:pPr>
            <a:r>
              <a:rPr lang="en-US" sz="2000" dirty="0" smtClean="0"/>
              <a:t>Solar </a:t>
            </a:r>
            <a:r>
              <a:rPr lang="en-US" sz="2000" dirty="0"/>
              <a:t>cells are electrically connected to each other and mounted in a frame is called a photovoltaic module.  The current produced by a module is directly dependent on how much light strikes the module.  Multiple modules can be wired together to form an array.  </a:t>
            </a:r>
          </a:p>
          <a:p>
            <a:pPr marL="514350" indent="-514350">
              <a:buFont typeface="+mj-lt"/>
              <a:buAutoNum type="arabicPeriod" startAt="4"/>
            </a:pPr>
            <a:r>
              <a:rPr lang="en-US" sz="2000" dirty="0" smtClean="0"/>
              <a:t>Multiple </a:t>
            </a:r>
            <a:r>
              <a:rPr lang="en-US" sz="2000" dirty="0"/>
              <a:t>solar modules are wired together to form an array.  The larger the area of a module or array, the more electricity will be produced.  Photovoltaic modules and arrays produce </a:t>
            </a:r>
            <a:r>
              <a:rPr lang="en-US" sz="2000" dirty="0" smtClean="0"/>
              <a:t>DC </a:t>
            </a:r>
            <a:r>
              <a:rPr lang="en-US" sz="2000" dirty="0"/>
              <a:t>electricity.  Inverters </a:t>
            </a:r>
            <a:r>
              <a:rPr lang="en-US" sz="2000" dirty="0" smtClean="0"/>
              <a:t>used </a:t>
            </a:r>
            <a:r>
              <a:rPr lang="en-US" sz="2000" dirty="0"/>
              <a:t>to change the DC to AC. </a:t>
            </a:r>
          </a:p>
          <a:p>
            <a:pPr marL="514350" indent="-514350">
              <a:buFont typeface="+mj-lt"/>
              <a:buAutoNum type="arabicPeriod" startAt="4"/>
            </a:pPr>
            <a:r>
              <a:rPr lang="en-US" sz="2000" dirty="0" smtClean="0"/>
              <a:t>PV </a:t>
            </a:r>
            <a:r>
              <a:rPr lang="en-US" sz="2000" dirty="0"/>
              <a:t>Installations may be ground-mounted, rooftop mounted or wall mounted.</a:t>
            </a:r>
          </a:p>
          <a:p>
            <a:pPr marL="514350" indent="-514350">
              <a:buFont typeface="+mj-lt"/>
              <a:buAutoNum type="arabicPeriod" startAt="4"/>
            </a:pPr>
            <a:r>
              <a:rPr lang="en-US" sz="2000" dirty="0" smtClean="0"/>
              <a:t>Concentrating </a:t>
            </a:r>
            <a:r>
              <a:rPr lang="en-US" sz="2000" dirty="0"/>
              <a:t>Solar Power (CSP) technology uses three alternative technological approaches: power tower systems, trough systems, and dish/engine systems.  </a:t>
            </a:r>
            <a:r>
              <a:rPr lang="en-US" sz="2000" dirty="0" smtClean="0"/>
              <a:t> </a:t>
            </a:r>
            <a:endParaRPr lang="en-US" sz="2000" dirty="0"/>
          </a:p>
        </p:txBody>
      </p:sp>
      <p:sp>
        <p:nvSpPr>
          <p:cNvPr id="3" name="Slide Number Placeholder 2"/>
          <p:cNvSpPr>
            <a:spLocks noGrp="1"/>
          </p:cNvSpPr>
          <p:nvPr>
            <p:ph type="sldNum" sz="quarter" idx="12"/>
          </p:nvPr>
        </p:nvSpPr>
        <p:spPr/>
        <p:txBody>
          <a:bodyPr/>
          <a:lstStyle/>
          <a:p>
            <a:fld id="{200B2350-5261-4F5C-9DF5-EF0D264FC8D2}" type="slidenum">
              <a:rPr lang="en-US" smtClean="0"/>
              <a:pPr/>
              <a:t>60</a:t>
            </a:fld>
            <a:endParaRPr lang="en-US" dirty="0"/>
          </a:p>
        </p:txBody>
      </p:sp>
    </p:spTree>
    <p:extLst>
      <p:ext uri="{BB962C8B-B14F-4D97-AF65-F5344CB8AC3E}">
        <p14:creationId xmlns:p14="http://schemas.microsoft.com/office/powerpoint/2010/main" val="6164730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(3 of 4)</a:t>
            </a:r>
            <a:endParaRPr lang="en-US" sz="3600" dirty="0"/>
          </a:p>
        </p:txBody>
      </p:sp>
      <p:sp>
        <p:nvSpPr>
          <p:cNvPr id="47107" name="Content Placeholder 2"/>
          <p:cNvSpPr>
            <a:spLocks noGrp="1"/>
          </p:cNvSpPr>
          <p:nvPr>
            <p:ph idx="1"/>
          </p:nvPr>
        </p:nvSpPr>
        <p:spPr>
          <a:xfrm>
            <a:off x="228600" y="1524000"/>
            <a:ext cx="8915400" cy="4525963"/>
          </a:xfrm>
        </p:spPr>
        <p:txBody>
          <a:bodyPr/>
          <a:lstStyle/>
          <a:p>
            <a:pPr marL="457200" indent="-457200">
              <a:buFont typeface="+mj-lt"/>
              <a:buAutoNum type="arabicPeriod" startAt="8"/>
            </a:pPr>
            <a:r>
              <a:rPr lang="en-US" sz="2000" dirty="0" smtClean="0"/>
              <a:t>The </a:t>
            </a:r>
            <a:r>
              <a:rPr lang="en-US" sz="2000" dirty="0"/>
              <a:t>high efficiency of PV systems reduces the balance of system costs.  For areas with a high annual direct normal irradiance of 2000 kilowatt-hours per square meter or more, the cost of electricity is in the range of $0.08–$0.15 per kilowatt hour and installation cost for a 10-megawatt CPV power plant is about $1.50-$2.30 per watt peak.</a:t>
            </a:r>
          </a:p>
          <a:p>
            <a:pPr marL="457200" indent="-457200">
              <a:buFont typeface="+mj-lt"/>
              <a:buAutoNum type="arabicPeriod" startAt="8"/>
            </a:pPr>
            <a:r>
              <a:rPr lang="en-US" sz="2000" dirty="0" smtClean="0"/>
              <a:t>In </a:t>
            </a:r>
            <a:r>
              <a:rPr lang="en-US" sz="2000" dirty="0"/>
              <a:t>2010 PV had a global installed capacity of approximately 35 Gigawatts, compared with CSP’s 1.5 Gigawatts.  There are two reasons for the ascendency of Photovoltaics over Concentrating Solar Power: </a:t>
            </a:r>
          </a:p>
          <a:p>
            <a:pPr marL="457200" indent="-457200">
              <a:buFont typeface="+mj-lt"/>
              <a:buAutoNum type="arabicPeriod" startAt="8"/>
            </a:pPr>
            <a:r>
              <a:rPr lang="en-US" sz="2000" dirty="0" smtClean="0"/>
              <a:t>Photovoltaics </a:t>
            </a:r>
            <a:r>
              <a:rPr lang="en-US" sz="2000" dirty="0"/>
              <a:t>(PV) can be installed almost everywhere that Concentrating Solar Power (CSP) can be installed, but the reverse is not true.  CSP technology needs higher levels of irradiance, access to water, and large-scale distributions like 20 Megawatts or more compared the small amount of kilowatts in a residential PV system.  </a:t>
            </a:r>
          </a:p>
        </p:txBody>
      </p:sp>
      <p:sp>
        <p:nvSpPr>
          <p:cNvPr id="3" name="Slide Number Placeholder 2"/>
          <p:cNvSpPr>
            <a:spLocks noGrp="1"/>
          </p:cNvSpPr>
          <p:nvPr>
            <p:ph type="sldNum" sz="quarter" idx="12"/>
          </p:nvPr>
        </p:nvSpPr>
        <p:spPr/>
        <p:txBody>
          <a:bodyPr/>
          <a:lstStyle/>
          <a:p>
            <a:fld id="{200B2350-5261-4F5C-9DF5-EF0D264FC8D2}" type="slidenum">
              <a:rPr lang="en-US" smtClean="0"/>
              <a:pPr/>
              <a:t>61</a:t>
            </a:fld>
            <a:endParaRPr lang="en-US" dirty="0"/>
          </a:p>
        </p:txBody>
      </p:sp>
    </p:spTree>
    <p:extLst>
      <p:ext uri="{BB962C8B-B14F-4D97-AF65-F5344CB8AC3E}">
        <p14:creationId xmlns:p14="http://schemas.microsoft.com/office/powerpoint/2010/main" val="237773939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(4 of 4)</a:t>
            </a:r>
            <a:endParaRPr lang="en-US" sz="3600" dirty="0"/>
          </a:p>
        </p:txBody>
      </p:sp>
      <p:sp>
        <p:nvSpPr>
          <p:cNvPr id="47107" name="Content Placeholder 2"/>
          <p:cNvSpPr>
            <a:spLocks noGrp="1"/>
          </p:cNvSpPr>
          <p:nvPr>
            <p:ph idx="1"/>
          </p:nvPr>
        </p:nvSpPr>
        <p:spPr>
          <a:xfrm>
            <a:off x="228600" y="1524000"/>
            <a:ext cx="8915400" cy="4525963"/>
          </a:xfrm>
        </p:spPr>
        <p:txBody>
          <a:bodyPr/>
          <a:lstStyle/>
          <a:p>
            <a:pPr marL="457200" indent="-457200">
              <a:buFont typeface="+mj-lt"/>
              <a:buAutoNum type="arabicPeriod" startAt="11"/>
            </a:pPr>
            <a:r>
              <a:rPr lang="en-US" sz="2000" dirty="0" smtClean="0"/>
              <a:t>The </a:t>
            </a:r>
            <a:r>
              <a:rPr lang="en-US" sz="2000" dirty="0"/>
              <a:t>energy payback time (EPBT) of a power generating system is the time required to generate as much energy as is consumed during production and lifetime operation of the system.  </a:t>
            </a:r>
          </a:p>
          <a:p>
            <a:pPr marL="457200" indent="-457200">
              <a:buFont typeface="+mj-lt"/>
              <a:buAutoNum type="arabicPeriod" startAt="11"/>
            </a:pPr>
            <a:r>
              <a:rPr lang="en-US" sz="2000" dirty="0" smtClean="0"/>
              <a:t>EROEI </a:t>
            </a:r>
            <a:r>
              <a:rPr lang="en-US" sz="2000" dirty="0"/>
              <a:t>(energy returned on energy invested) is the ratio of electricity generated divided by the energy required to build and maintain the equipment.</a:t>
            </a:r>
          </a:p>
          <a:p>
            <a:pPr marL="457200" indent="-457200">
              <a:buFont typeface="+mj-lt"/>
              <a:buAutoNum type="arabicPeriod" startAt="11"/>
            </a:pPr>
            <a:r>
              <a:rPr lang="en-US" sz="2000" dirty="0" smtClean="0"/>
              <a:t>Grid </a:t>
            </a:r>
            <a:r>
              <a:rPr lang="en-US" sz="2000" dirty="0"/>
              <a:t>parity is an alternative energy source that can generate power at a LCOE (Levelized Cost of Electricity) that is less than or equal to the price of purchasing power from the electricity grid.  </a:t>
            </a:r>
            <a:endParaRPr lang="en-US" sz="2000" dirty="0" smtClean="0"/>
          </a:p>
          <a:p>
            <a:pPr marL="457200" indent="-457200">
              <a:buFont typeface="+mj-lt"/>
              <a:buAutoNum type="arabicPeriod" startAt="11"/>
            </a:pPr>
            <a:r>
              <a:rPr lang="en-US" sz="2000" dirty="0" smtClean="0"/>
              <a:t>A </a:t>
            </a:r>
            <a:r>
              <a:rPr lang="en-US" sz="2000" dirty="0"/>
              <a:t>grid-integrated photovoltaic power system is an electricity generating solar PV power system that is connected to the utility grid. </a:t>
            </a:r>
            <a:endParaRPr lang="en-US" sz="2000" dirty="0" smtClean="0"/>
          </a:p>
          <a:p>
            <a:pPr marL="457200" indent="-457200">
              <a:buFont typeface="+mj-lt"/>
              <a:buAutoNum type="arabicPeriod" startAt="11"/>
            </a:pPr>
            <a:r>
              <a:rPr lang="en-US" sz="2000" dirty="0" smtClean="0"/>
              <a:t>LCOE </a:t>
            </a:r>
            <a:r>
              <a:rPr lang="en-US" sz="2000" dirty="0"/>
              <a:t>(Levelized Cost of Electricity) is a measure of a power source which attempts to compare different methods of electricity generation on a comparable basis.   </a:t>
            </a:r>
          </a:p>
        </p:txBody>
      </p:sp>
      <p:sp>
        <p:nvSpPr>
          <p:cNvPr id="3" name="Slide Number Placeholder 2"/>
          <p:cNvSpPr>
            <a:spLocks noGrp="1"/>
          </p:cNvSpPr>
          <p:nvPr>
            <p:ph type="sldNum" sz="quarter" idx="12"/>
          </p:nvPr>
        </p:nvSpPr>
        <p:spPr/>
        <p:txBody>
          <a:bodyPr/>
          <a:lstStyle/>
          <a:p>
            <a:fld id="{200B2350-5261-4F5C-9DF5-EF0D264FC8D2}" type="slidenum">
              <a:rPr lang="en-US" smtClean="0"/>
              <a:pPr/>
              <a:t>62</a:t>
            </a:fld>
            <a:endParaRPr lang="en-US" dirty="0"/>
          </a:p>
        </p:txBody>
      </p:sp>
    </p:spTree>
    <p:extLst>
      <p:ext uri="{BB962C8B-B14F-4D97-AF65-F5344CB8AC3E}">
        <p14:creationId xmlns:p14="http://schemas.microsoft.com/office/powerpoint/2010/main" val="133618735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097280"/>
          </a:xfrm>
        </p:spPr>
        <p:txBody>
          <a:bodyPr/>
          <a:lstStyle/>
          <a:p>
            <a:r>
              <a:rPr lang="en-US" sz="3600" dirty="0" smtClean="0"/>
              <a:t>FREQUENTLY ASKED QUESTION?</a:t>
            </a:r>
            <a:endParaRPr lang="en-US" sz="3600" dirty="0"/>
          </a:p>
        </p:txBody>
      </p:sp>
      <p:pic>
        <p:nvPicPr>
          <p:cNvPr id="3" name="Picture 2"/>
          <p:cNvPicPr>
            <a:picLocks noChangeAspect="1"/>
          </p:cNvPicPr>
          <p:nvPr/>
        </p:nvPicPr>
        <p:blipFill>
          <a:blip r:embed="rId2"/>
          <a:stretch>
            <a:fillRect/>
          </a:stretch>
        </p:blipFill>
        <p:spPr>
          <a:xfrm>
            <a:off x="57665" y="107696"/>
            <a:ext cx="838200" cy="1218184"/>
          </a:xfrm>
          <a:prstGeom prst="rect">
            <a:avLst/>
          </a:prstGeom>
        </p:spPr>
      </p:pic>
      <p:sp>
        <p:nvSpPr>
          <p:cNvPr id="4" name="Content Placeholder 2"/>
          <p:cNvSpPr txBox="1">
            <a:spLocks/>
          </p:cNvSpPr>
          <p:nvPr/>
        </p:nvSpPr>
        <p:spPr>
          <a:xfrm>
            <a:off x="152400" y="1447800"/>
            <a:ext cx="8991600" cy="4876800"/>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1" dirty="0"/>
              <a:t>Who Invented Photovoltaics?</a:t>
            </a:r>
          </a:p>
          <a:p>
            <a:pPr lvl="1"/>
            <a:r>
              <a:rPr lang="en-US" sz="2000" dirty="0"/>
              <a:t>The photoelectric effect was first listed by a French physicist, Edmund Bequerel, in 1839, who discovered that certain materials would produce small amounts of electric current when exposed to sunlight.  Albert Einstein described </a:t>
            </a:r>
            <a:r>
              <a:rPr lang="en-US" sz="2000" dirty="0" smtClean="0"/>
              <a:t>nature </a:t>
            </a:r>
            <a:r>
              <a:rPr lang="en-US" sz="2000" dirty="0"/>
              <a:t>of light and </a:t>
            </a:r>
            <a:r>
              <a:rPr lang="en-US" sz="2000" dirty="0" smtClean="0"/>
              <a:t>photoelectric </a:t>
            </a:r>
            <a:r>
              <a:rPr lang="en-US" sz="2000" dirty="0"/>
              <a:t>effect on which photovoltaic technology is based, for which he won a Nobel Prize in physics in 1905. The first photovoltaic module was developed by Bell Laboratories in 1954.  It was promoted as a solar battery and was too costly for common use.  </a:t>
            </a:r>
            <a:r>
              <a:rPr lang="en-US" sz="2000" dirty="0" smtClean="0"/>
              <a:t>NASA </a:t>
            </a:r>
            <a:r>
              <a:rPr lang="en-US" sz="2000" dirty="0"/>
              <a:t>(National Aeronautics &amp; Space Administration) began first serious use of the technology to provide power aboard spacecraft in </a:t>
            </a:r>
            <a:r>
              <a:rPr lang="en-US" sz="2000" dirty="0" smtClean="0"/>
              <a:t>sixties</a:t>
            </a:r>
            <a:r>
              <a:rPr lang="en-US" sz="2000" dirty="0"/>
              <a:t>.  Through the efforts of NASA and advanced technology, </a:t>
            </a:r>
            <a:r>
              <a:rPr lang="en-US" sz="2000" dirty="0" smtClean="0"/>
              <a:t>dependability </a:t>
            </a:r>
            <a:r>
              <a:rPr lang="en-US" sz="2000" dirty="0"/>
              <a:t>of photovoltaics was established, and </a:t>
            </a:r>
            <a:r>
              <a:rPr lang="en-US" sz="2000" dirty="0" smtClean="0"/>
              <a:t>costs </a:t>
            </a:r>
            <a:r>
              <a:rPr lang="en-US" sz="2000" dirty="0"/>
              <a:t>began to go down.  Photovoltaic technology has gained recognition as a source of power during the oil embargo of the </a:t>
            </a:r>
            <a:r>
              <a:rPr lang="en-US" sz="2000" dirty="0" smtClean="0"/>
              <a:t>seventies.</a:t>
            </a:r>
            <a:endParaRPr lang="en-US" sz="2000" dirty="0"/>
          </a:p>
          <a:p>
            <a:pPr lvl="1"/>
            <a:endParaRPr lang="en-US" sz="2000" b="1" dirty="0" smtClean="0">
              <a:solidFill>
                <a:srgbClr val="0000FF"/>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pPr/>
              <a:t>7</a:t>
            </a:fld>
            <a:endParaRPr lang="en-US" dirty="0"/>
          </a:p>
        </p:txBody>
      </p:sp>
    </p:spTree>
    <p:extLst>
      <p:ext uri="{BB962C8B-B14F-4D97-AF65-F5344CB8AC3E}">
        <p14:creationId xmlns:p14="http://schemas.microsoft.com/office/powerpoint/2010/main" val="2568036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PHOTOVOLTAICS (PV</a:t>
            </a:r>
            <a:r>
              <a:rPr lang="en-US" dirty="0" smtClean="0"/>
              <a:t>) 3. </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a:t>Photovoltaic (Photoelectric Cell) </a:t>
            </a:r>
            <a:r>
              <a:rPr lang="en-US" b="1" dirty="0" smtClean="0"/>
              <a:t>Operation</a:t>
            </a:r>
          </a:p>
          <a:p>
            <a:pPr lvl="1"/>
            <a:r>
              <a:rPr lang="en-US" dirty="0"/>
              <a:t>In a solar cell, a thin semiconductor wafer </a:t>
            </a:r>
            <a:endParaRPr lang="en-US" dirty="0" smtClean="0"/>
          </a:p>
          <a:p>
            <a:pPr lvl="2"/>
            <a:r>
              <a:rPr lang="en-US" dirty="0" smtClean="0"/>
              <a:t>Forms </a:t>
            </a:r>
            <a:r>
              <a:rPr lang="en-US" dirty="0"/>
              <a:t>an electric </a:t>
            </a:r>
            <a:r>
              <a:rPr lang="en-US" dirty="0" smtClean="0"/>
              <a:t>field</a:t>
            </a:r>
          </a:p>
          <a:p>
            <a:pPr lvl="1"/>
            <a:r>
              <a:rPr lang="en-US" dirty="0" smtClean="0"/>
              <a:t>Positive </a:t>
            </a:r>
            <a:r>
              <a:rPr lang="en-US" dirty="0"/>
              <a:t>on one side </a:t>
            </a:r>
            <a:r>
              <a:rPr lang="en-US" dirty="0" smtClean="0"/>
              <a:t>&amp; negative </a:t>
            </a:r>
            <a:r>
              <a:rPr lang="en-US" dirty="0"/>
              <a:t>on the </a:t>
            </a:r>
            <a:r>
              <a:rPr lang="en-US" dirty="0" smtClean="0"/>
              <a:t>other</a:t>
            </a:r>
          </a:p>
          <a:p>
            <a:pPr lvl="1"/>
            <a:r>
              <a:rPr lang="en-US" dirty="0" smtClean="0"/>
              <a:t>Light </a:t>
            </a:r>
            <a:r>
              <a:rPr lang="en-US" dirty="0"/>
              <a:t>strikes </a:t>
            </a:r>
            <a:r>
              <a:rPr lang="en-US" dirty="0" smtClean="0"/>
              <a:t>cell</a:t>
            </a:r>
            <a:r>
              <a:rPr lang="en-US" dirty="0"/>
              <a:t>, electrons are loosened from </a:t>
            </a:r>
            <a:r>
              <a:rPr lang="en-US" dirty="0" smtClean="0"/>
              <a:t>atoms</a:t>
            </a:r>
          </a:p>
          <a:p>
            <a:pPr lvl="1"/>
            <a:r>
              <a:rPr lang="en-US" dirty="0" smtClean="0"/>
              <a:t>In semiconductor </a:t>
            </a:r>
            <a:r>
              <a:rPr lang="en-US" dirty="0"/>
              <a:t>material N-type and P-type </a:t>
            </a:r>
            <a:r>
              <a:rPr lang="en-US" dirty="0" smtClean="0"/>
              <a:t>wafers</a:t>
            </a:r>
          </a:p>
          <a:p>
            <a:pPr lvl="1"/>
            <a:r>
              <a:rPr lang="en-US" dirty="0" smtClean="0"/>
              <a:t>Electrical </a:t>
            </a:r>
            <a:r>
              <a:rPr lang="en-US" dirty="0"/>
              <a:t>circuit </a:t>
            </a:r>
            <a:r>
              <a:rPr lang="en-US" dirty="0" smtClean="0"/>
              <a:t>formed </a:t>
            </a:r>
            <a:r>
              <a:rPr lang="en-US" dirty="0"/>
              <a:t>so </a:t>
            </a:r>
            <a:r>
              <a:rPr lang="en-US" dirty="0" smtClean="0"/>
              <a:t>electrons </a:t>
            </a:r>
            <a:r>
              <a:rPr lang="en-US" dirty="0"/>
              <a:t>can </a:t>
            </a:r>
            <a:r>
              <a:rPr lang="en-US" dirty="0" smtClean="0"/>
              <a:t>develop</a:t>
            </a:r>
          </a:p>
          <a:p>
            <a:pPr lvl="1"/>
            <a:r>
              <a:rPr lang="en-US" dirty="0" smtClean="0"/>
              <a:t>Current </a:t>
            </a:r>
            <a:r>
              <a:rPr lang="en-US" dirty="0"/>
              <a:t>to turn on </a:t>
            </a:r>
            <a:r>
              <a:rPr lang="en-US" dirty="0" smtClean="0"/>
              <a:t>light bulb</a:t>
            </a:r>
            <a:endParaRPr lang="en-US" b="1"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8</a:t>
            </a:fld>
            <a:endParaRPr lang="en-US" dirty="0"/>
          </a:p>
        </p:txBody>
      </p:sp>
    </p:spTree>
    <p:extLst>
      <p:ext uri="{BB962C8B-B14F-4D97-AF65-F5344CB8AC3E}">
        <p14:creationId xmlns:p14="http://schemas.microsoft.com/office/powerpoint/2010/main" val="5217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763000" cy="1097280"/>
          </a:xfrm>
        </p:spPr>
        <p:txBody>
          <a:bodyPr/>
          <a:lstStyle/>
          <a:p>
            <a:r>
              <a:rPr lang="en-US" sz="2000" dirty="0"/>
              <a:t>FIGURE </a:t>
            </a:r>
            <a:r>
              <a:rPr lang="en-US" sz="2000" dirty="0" smtClean="0"/>
              <a:t>8-2 shows </a:t>
            </a:r>
            <a:r>
              <a:rPr lang="en-US" sz="2000" dirty="0"/>
              <a:t>the operation of a basic photovoltaic cell, which is also called a solar cell.  Solar cells are made from semiconductor materials, such as silicon that has been used in the electronics industry for decades with the invention of the transistor in 1946.  </a:t>
            </a:r>
          </a:p>
        </p:txBody>
      </p:sp>
      <p:sp>
        <p:nvSpPr>
          <p:cNvPr id="4" name="Slide Number Placeholder 3"/>
          <p:cNvSpPr>
            <a:spLocks noGrp="1"/>
          </p:cNvSpPr>
          <p:nvPr>
            <p:ph type="sldNum" sz="quarter" idx="12"/>
          </p:nvPr>
        </p:nvSpPr>
        <p:spPr/>
        <p:txBody>
          <a:bodyPr/>
          <a:lstStyle/>
          <a:p>
            <a:fld id="{200B2350-5261-4F5C-9DF5-EF0D264FC8D2}" type="slidenum">
              <a:rPr lang="en-US" smtClean="0"/>
              <a:pPr/>
              <a:t>9</a:t>
            </a:fld>
            <a:endParaRPr lang="en-US" dirty="0"/>
          </a:p>
        </p:txBody>
      </p:sp>
      <p:pic>
        <p:nvPicPr>
          <p:cNvPr id="5" name="Picture 4"/>
          <p:cNvPicPr>
            <a:picLocks noChangeAspect="1"/>
          </p:cNvPicPr>
          <p:nvPr/>
        </p:nvPicPr>
        <p:blipFill>
          <a:blip r:embed="rId2"/>
          <a:stretch>
            <a:fillRect/>
          </a:stretch>
        </p:blipFill>
        <p:spPr>
          <a:xfrm>
            <a:off x="381000" y="1411118"/>
            <a:ext cx="4779996" cy="2209800"/>
          </a:xfrm>
          <a:prstGeom prst="rect">
            <a:avLst/>
          </a:prstGeom>
        </p:spPr>
      </p:pic>
      <p:pic>
        <p:nvPicPr>
          <p:cNvPr id="6" name="Picture 5"/>
          <p:cNvPicPr>
            <a:picLocks noChangeAspect="1"/>
          </p:cNvPicPr>
          <p:nvPr/>
        </p:nvPicPr>
        <p:blipFill>
          <a:blip r:embed="rId3"/>
          <a:stretch>
            <a:fillRect/>
          </a:stretch>
        </p:blipFill>
        <p:spPr>
          <a:xfrm>
            <a:off x="4343400" y="3657600"/>
            <a:ext cx="4650050" cy="2590800"/>
          </a:xfrm>
          <a:prstGeom prst="rect">
            <a:avLst/>
          </a:prstGeom>
        </p:spPr>
      </p:pic>
    </p:spTree>
    <p:extLst>
      <p:ext uri="{BB962C8B-B14F-4D97-AF65-F5344CB8AC3E}">
        <p14:creationId xmlns:p14="http://schemas.microsoft.com/office/powerpoint/2010/main" val="3543604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8778</TotalTime>
  <Words>3054</Words>
  <Application>Microsoft Office PowerPoint</Application>
  <PresentationFormat>On-screen Show (4:3)</PresentationFormat>
  <Paragraphs>352</Paragraphs>
  <Slides>62</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Arial</vt:lpstr>
      <vt:lpstr>Cambria</vt:lpstr>
      <vt:lpstr>Cambria Math</vt:lpstr>
      <vt:lpstr>Times New Roman</vt:lpstr>
      <vt:lpstr>Verdana</vt:lpstr>
      <vt:lpstr>Wingdings</vt:lpstr>
      <vt:lpstr>508 Lecture</vt:lpstr>
      <vt:lpstr>Sustainability- Principles and Practices</vt:lpstr>
      <vt:lpstr>LEARNING OBJECTIVES</vt:lpstr>
      <vt:lpstr> INTRODUCTION 1.</vt:lpstr>
      <vt:lpstr>PHOTOVOLTAICS (PV) 2. </vt:lpstr>
      <vt:lpstr>Figure 8-1 Photovoltaic Solar Cell: Photovoltaics is direct conversion of light into electricity at atomic level.  Certain materials exhibit a property known as photoelectric effect that causes them to absorb photons of light and release electrons. When free electrons are captured, electric current results that can be used as electricity </vt:lpstr>
      <vt:lpstr>PHOTOVOLTAIC PV CELL</vt:lpstr>
      <vt:lpstr>FREQUENTLY ASKED QUESTION?</vt:lpstr>
      <vt:lpstr>PHOTOVOLTAICS (PV) 3. </vt:lpstr>
      <vt:lpstr>FIGURE 8-2 shows the operation of a basic photovoltaic cell, which is also called a solar cell.  Solar cells are made from semiconductor materials, such as silicon that has been used in the electronics industry for decades with the invention of the transistor in 1946.  </vt:lpstr>
      <vt:lpstr>FIGURE 8- 3 photovoltaic device single junction, which creates an electric field within a PV cell semiconductor. PV cell single-junction only produces photons whose energy is equal to or greater than 0 voltage section of cell (band gap) that can free an electron for circuit to flow.  The photovoltaic reply of single-junction cell is limited to portion of sun's spectrum whose energy is above bandgap of absorbing material.</vt:lpstr>
      <vt:lpstr>FIGURE 8-4  The multi-junction device is a stack of individual single-junction cells in descending order of bandgap.</vt:lpstr>
      <vt:lpstr>QUESTION 1: </vt:lpstr>
      <vt:lpstr>ANSWER 1:</vt:lpstr>
      <vt:lpstr>PV (PHOTOVOLTAIC) SYSTEM 1.</vt:lpstr>
      <vt:lpstr>Figure 8-5 Solar Panel Array </vt:lpstr>
      <vt:lpstr>FIGURE 8-6 Solar cells in a frame called a photovoltaic module.  These modules are designed to supply electricity.  The current produced by module is dependent on how much light strikes it.  Multiple modules are wired together to form an array.  The larger the area of a module or array, the more electricity will be produced. </vt:lpstr>
      <vt:lpstr>PV (PHOTOVOLTAIC) SYSTEM 2.</vt:lpstr>
      <vt:lpstr>PV (PHOTOVOLTAIC) SYSTEM 3.</vt:lpstr>
      <vt:lpstr>STUDENT ACTIVITY 3.</vt:lpstr>
      <vt:lpstr>CSP (CONCENTRATING SOLAR POWER) SYSTEM 1.</vt:lpstr>
      <vt:lpstr>FIGURE 8-7 All CSP technological approaches require large areas for solar radiation collection when used to produce electricity at commercial scale. The 392 MW (Megawatt) plant Ivanpah in California.  392 Megawatt plant is a power tower system is the largest concentrating solar power plant in the world,   </vt:lpstr>
      <vt:lpstr>FIGURE 8-8 Concentrating Solar Power (CSP): trough system Power Tower System and dish/engine system</vt:lpstr>
      <vt:lpstr>CSP (CONCENTRATING SOLAR POWER) SYSTEM 2.</vt:lpstr>
      <vt:lpstr>FREQUENTLY ASKED QUESTION?</vt:lpstr>
      <vt:lpstr>FIGURE 8-10 The CSP parabolic trough consists of a linear or straight line parabolic (Parabola Shape) reflector that concentrates light onto a receiver positioned along the reflector's focal line </vt:lpstr>
      <vt:lpstr>CSP (CONCENTRATING SOLAR POWER) SYSTEM 3.</vt:lpstr>
      <vt:lpstr>CSP (CONCENTRATING SOLAR POWER) SYSTEM 4.</vt:lpstr>
      <vt:lpstr>FIGURE 8-12 Sterling engine is a heat engine that operates by cycled compression &amp; expansion of a permanent gaseous fluid at different temperatures, so there is a conversion of heat energy to mechanical work.  It is a closed-cycle regenerative heat engine with a permanently gaseous working fluid. </vt:lpstr>
      <vt:lpstr>COST BENEFITS OF PV SYSTEM COMPARED TO CSP SYSTEM 1.</vt:lpstr>
      <vt:lpstr>FIGURE 8-13 Megawatt Analysis of PV vs. CSP</vt:lpstr>
      <vt:lpstr>COST BENEFITS OF PV SYSTEM COMPARED TO CSP SYSTEM 2.</vt:lpstr>
      <vt:lpstr>FIGURE 8-14 Venture Capital and Private Equity investment in PV and CSP (2010/2011)  </vt:lpstr>
      <vt:lpstr>CSP (CONCENTRATING SOLAR POWER) SYSTEM 3.</vt:lpstr>
      <vt:lpstr>CSP (CONCENTRATING SOLAR POWER) SYSTEM 4.</vt:lpstr>
      <vt:lpstr>QUESTION 2: </vt:lpstr>
      <vt:lpstr>ANSWER 2:</vt:lpstr>
      <vt:lpstr>STUDENT ACTIVITY 2.</vt:lpstr>
      <vt:lpstr>CSP (CONCENTRATING SOLAR POWER) SYSTEM 5.</vt:lpstr>
      <vt:lpstr>QUESTION 3: </vt:lpstr>
      <vt:lpstr>ANSWER 3:</vt:lpstr>
      <vt:lpstr>STUDENT ACTIVITY 1.</vt:lpstr>
      <vt:lpstr>GRID PARITY 1.</vt:lpstr>
      <vt:lpstr>STUDENT ACTIVITY 4 .</vt:lpstr>
      <vt:lpstr>FIGURE 8-15 path to grid parity</vt:lpstr>
      <vt:lpstr>GRID PARITY 2.</vt:lpstr>
      <vt:lpstr>GRID INTEGRATION 1.</vt:lpstr>
      <vt:lpstr>FIGURE 16 PV Grid Integration with Utility Grid</vt:lpstr>
      <vt:lpstr>Electrical Energy Distribution</vt:lpstr>
      <vt:lpstr>GRID INTEGRATION 2.</vt:lpstr>
      <vt:lpstr>QUESTION 4: ?</vt:lpstr>
      <vt:lpstr>ANSWER 4:</vt:lpstr>
      <vt:lpstr>LCOE (LEVELIZED COST OF ELECTRICITY) 1.</vt:lpstr>
      <vt:lpstr>FIGURE 8-17 shows a comparison of LCOE across energy sectors.  LCOE is an economic assessment of average total cost to build &amp; operate a power-generating asset over its lifetime divided by total energy output of asset over that lifetime. </vt:lpstr>
      <vt:lpstr>LCOE (LEVELIZED COST OF ELECTRICITY) 2.</vt:lpstr>
      <vt:lpstr>LCOE (LEVELIZED COST OF ELECTRICITY) 3.</vt:lpstr>
      <vt:lpstr>LCOE (LEVELIZED COST OF ELECTRICITY) 4.</vt:lpstr>
      <vt:lpstr>QUESTION 5: </vt:lpstr>
      <vt:lpstr>ANSWER 5:</vt:lpstr>
      <vt:lpstr>Summary (1 of 4)</vt:lpstr>
      <vt:lpstr>Summary (2 of 4)</vt:lpstr>
      <vt:lpstr>Summary (3 of 4)</vt:lpstr>
      <vt:lpstr>Summary (4 of 4)</vt:lpstr>
    </vt:vector>
  </TitlesOfParts>
  <Company>echosvoice</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Heating and Air-Conditioning Principles</dc:title>
  <dc:subject>Automotive Heating And Air Conditioning</dc:subject>
  <dc:creator>James D. Halderman</dc:creator>
  <cp:keywords>Automotive</cp:keywords>
  <cp:lastModifiedBy>Dr. John KERSHAW</cp:lastModifiedBy>
  <cp:revision>344</cp:revision>
  <dcterms:created xsi:type="dcterms:W3CDTF">2014-07-14T20:04:21Z</dcterms:created>
  <dcterms:modified xsi:type="dcterms:W3CDTF">2020-09-27T00:36:27Z</dcterms:modified>
</cp:coreProperties>
</file>